
<file path=[Content_Types].xml><?xml version="1.0" encoding="utf-8"?>
<Types xmlns="http://schemas.openxmlformats.org/package/2006/content-types">
  <Default Extension="png" ContentType="image/png"/>
  <Default Extension="wmf" ContentType="image/x-wmf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7" r:id="rId2"/>
    <p:sldId id="256" r:id="rId3"/>
    <p:sldId id="260" r:id="rId4"/>
    <p:sldId id="261" r:id="rId5"/>
    <p:sldId id="262" r:id="rId6"/>
    <p:sldId id="258" r:id="rId7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6E25E649-3F16-4E02-A733-19D2CDBF48F0}" styleName="Střední styl 3 – zvýraznění 1">
    <a:wholeTbl>
      <a:tcTxStyle>
        <a:fontRef idx="minor">
          <a:scrgbClr r="0" g="0" b="0"/>
        </a:fontRef>
        <a:schemeClr val="dk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25400" cmpd="sng">
              <a:solidFill>
                <a:schemeClr val="dk1"/>
              </a:solidFill>
            </a:ln>
          </a:top>
          <a:bottom>
            <a:ln w="25400" cmpd="sng">
              <a:solidFill>
                <a:schemeClr val="dk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dk1">
              <a:tint val="20000"/>
            </a:schemeClr>
          </a:solidFill>
        </a:fill>
      </a:tcStyle>
    </a:band1H>
    <a:band1V>
      <a:tcStyle>
        <a:tcBdr/>
        <a:fill>
          <a:solidFill>
            <a:schemeClr val="dk1">
              <a:tint val="20000"/>
            </a:schemeClr>
          </a:solidFill>
        </a:fill>
      </a:tcStyle>
    </a:band1V>
    <a:la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/>
      <a:tcStyle>
        <a:tcBdr>
          <a:top>
            <a:ln w="50800" cmpd="dbl">
              <a:solidFill>
                <a:schemeClr val="dk1"/>
              </a:solidFill>
            </a:ln>
          </a:top>
        </a:tcBdr>
        <a:fill>
          <a:solidFill>
            <a:schemeClr val="lt1"/>
          </a:solidFill>
        </a:fill>
      </a:tcStyle>
    </a:lastRow>
    <a:seCell>
      <a:tcTxStyle b="on">
        <a:fontRef idx="minor">
          <a:scrgbClr r="0" g="0" b="0"/>
        </a:fontRef>
        <a:schemeClr val="dk1"/>
      </a:tcTxStyle>
      <a:tcStyle>
        <a:tcBdr/>
      </a:tcStyle>
    </a:seCell>
    <a:swCell>
      <a:tcTxStyle b="on">
        <a:fontRef idx="minor">
          <a:scrgbClr r="0" g="0" b="0"/>
        </a:fontRef>
        <a:schemeClr val="dk1"/>
      </a:tcTxStyle>
      <a:tcStyle>
        <a:tcBdr/>
      </a:tcStyle>
    </a:swCell>
    <a:firstRow>
      <a:tcTxStyle b="on">
        <a:fontRef idx="minor">
          <a:scrgbClr r="0" g="0" b="0"/>
        </a:fontRef>
        <a:schemeClr val="lt1"/>
      </a:tcTxStyle>
      <a:tcStyle>
        <a:tcBdr>
          <a:bottom>
            <a:ln w="25400" cmpd="sng">
              <a:solidFill>
                <a:schemeClr val="dk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2D5ABB26-0587-4C30-8999-92F81FD0307C}" styleName="Bez stylu, bez mřížky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>
              <a:noFill/>
            </a:ln>
          </a:top>
          <a:bottom>
            <a:ln>
              <a:noFill/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67" d="100"/>
          <a:sy n="67" d="100"/>
        </p:scale>
        <p:origin x="-564" y="-10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ableStyles" Target="tableStyles.xml"/><Relationship Id="rId5" Type="http://schemas.openxmlformats.org/officeDocument/2006/relationships/slide" Target="slides/slide4.xml"/><Relationship Id="rId10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E131AB2-7CA4-4808-BD2F-DF9AD7FC47EA}" type="datetimeFigureOut">
              <a:rPr lang="cs-CZ" smtClean="0"/>
              <a:t>8.12.2012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2D2E6B1-D1CA-4CD6-8ECA-3123DD486E2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08535494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E131AB2-7CA4-4808-BD2F-DF9AD7FC47EA}" type="datetimeFigureOut">
              <a:rPr lang="cs-CZ" smtClean="0"/>
              <a:t>8.12.2012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2D2E6B1-D1CA-4CD6-8ECA-3123DD486E2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125020280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E131AB2-7CA4-4808-BD2F-DF9AD7FC47EA}" type="datetimeFigureOut">
              <a:rPr lang="cs-CZ" smtClean="0"/>
              <a:t>8.12.2012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2D2E6B1-D1CA-4CD6-8ECA-3123DD486E2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776918441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E131AB2-7CA4-4808-BD2F-DF9AD7FC47EA}" type="datetimeFigureOut">
              <a:rPr lang="cs-CZ" smtClean="0"/>
              <a:t>8.12.2012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2D2E6B1-D1CA-4CD6-8ECA-3123DD486E2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247674118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E131AB2-7CA4-4808-BD2F-DF9AD7FC47EA}" type="datetimeFigureOut">
              <a:rPr lang="cs-CZ" smtClean="0"/>
              <a:t>8.12.2012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2D2E6B1-D1CA-4CD6-8ECA-3123DD486E2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388076140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E131AB2-7CA4-4808-BD2F-DF9AD7FC47EA}" type="datetimeFigureOut">
              <a:rPr lang="cs-CZ" smtClean="0"/>
              <a:t>8.12.2012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2D2E6B1-D1CA-4CD6-8ECA-3123DD486E2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349768964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E131AB2-7CA4-4808-BD2F-DF9AD7FC47EA}" type="datetimeFigureOut">
              <a:rPr lang="cs-CZ" smtClean="0"/>
              <a:t>8.12.2012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2D2E6B1-D1CA-4CD6-8ECA-3123DD486E2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345105540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E131AB2-7CA4-4808-BD2F-DF9AD7FC47EA}" type="datetimeFigureOut">
              <a:rPr lang="cs-CZ" smtClean="0"/>
              <a:t>8.12.2012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2D2E6B1-D1CA-4CD6-8ECA-3123DD486E2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391586416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E131AB2-7CA4-4808-BD2F-DF9AD7FC47EA}" type="datetimeFigureOut">
              <a:rPr lang="cs-CZ" smtClean="0"/>
              <a:t>8.12.2012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2D2E6B1-D1CA-4CD6-8ECA-3123DD486E2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273279556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E131AB2-7CA4-4808-BD2F-DF9AD7FC47EA}" type="datetimeFigureOut">
              <a:rPr lang="cs-CZ" smtClean="0"/>
              <a:t>8.12.2012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2D2E6B1-D1CA-4CD6-8ECA-3123DD486E2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842633776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E131AB2-7CA4-4808-BD2F-DF9AD7FC47EA}" type="datetimeFigureOut">
              <a:rPr lang="cs-CZ" smtClean="0"/>
              <a:t>8.12.2012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2D2E6B1-D1CA-4CD6-8ECA-3123DD486E2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320823362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E131AB2-7CA4-4808-BD2F-DF9AD7FC47EA}" type="datetimeFigureOut">
              <a:rPr lang="cs-CZ" smtClean="0"/>
              <a:t>8.12.2012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2D2E6B1-D1CA-4CD6-8ECA-3123DD486E2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38159572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wmf"/><Relationship Id="rId7" Type="http://schemas.openxmlformats.org/officeDocument/2006/relationships/image" Target="../media/image7.wmf"/><Relationship Id="rId2" Type="http://schemas.openxmlformats.org/officeDocument/2006/relationships/image" Target="../media/image2.wmf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6.wmf"/><Relationship Id="rId5" Type="http://schemas.openxmlformats.org/officeDocument/2006/relationships/image" Target="../media/image5.wmf"/><Relationship Id="rId4" Type="http://schemas.openxmlformats.org/officeDocument/2006/relationships/image" Target="../media/image4.wmf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wmf"/><Relationship Id="rId7" Type="http://schemas.openxmlformats.org/officeDocument/2006/relationships/image" Target="../media/image6.wmf"/><Relationship Id="rId2" Type="http://schemas.openxmlformats.org/officeDocument/2006/relationships/image" Target="../media/image2.wmf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5.wmf"/><Relationship Id="rId5" Type="http://schemas.openxmlformats.org/officeDocument/2006/relationships/image" Target="../media/image7.wmf"/><Relationship Id="rId4" Type="http://schemas.openxmlformats.org/officeDocument/2006/relationships/image" Target="../media/image4.wmf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wmf"/><Relationship Id="rId7" Type="http://schemas.openxmlformats.org/officeDocument/2006/relationships/image" Target="../media/image7.wmf"/><Relationship Id="rId2" Type="http://schemas.openxmlformats.org/officeDocument/2006/relationships/image" Target="../media/image2.wmf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6.wmf"/><Relationship Id="rId5" Type="http://schemas.openxmlformats.org/officeDocument/2006/relationships/image" Target="../media/image5.wmf"/><Relationship Id="rId4" Type="http://schemas.openxmlformats.org/officeDocument/2006/relationships/image" Target="../media/image4.wmf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wmf"/><Relationship Id="rId7" Type="http://schemas.openxmlformats.org/officeDocument/2006/relationships/image" Target="../media/image6.wmf"/><Relationship Id="rId2" Type="http://schemas.openxmlformats.org/officeDocument/2006/relationships/image" Target="../media/image2.wmf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4.wmf"/><Relationship Id="rId5" Type="http://schemas.openxmlformats.org/officeDocument/2006/relationships/image" Target="../media/image5.wmf"/><Relationship Id="rId4" Type="http://schemas.openxmlformats.org/officeDocument/2006/relationships/image" Target="../media/image7.wmf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/>
            </a:r>
            <a:br>
              <a:rPr lang="cs-CZ" dirty="0" smtClean="0"/>
            </a:br>
            <a:r>
              <a:rPr lang="cs-CZ" dirty="0" smtClean="0"/>
              <a:t/>
            </a:r>
            <a:br>
              <a:rPr lang="cs-CZ" dirty="0" smtClean="0"/>
            </a:br>
            <a:r>
              <a:rPr lang="cs-CZ" dirty="0" smtClean="0"/>
              <a:t/>
            </a:r>
            <a:br>
              <a:rPr lang="cs-CZ" dirty="0" smtClean="0"/>
            </a:br>
            <a:r>
              <a:rPr lang="cs-CZ" dirty="0" smtClean="0"/>
              <a:t/>
            </a:r>
            <a:br>
              <a:rPr lang="cs-CZ" dirty="0" smtClean="0"/>
            </a:br>
            <a:r>
              <a:rPr lang="cs-CZ" dirty="0" smtClean="0"/>
              <a:t/>
            </a:r>
            <a:br>
              <a:rPr lang="cs-CZ" dirty="0" smtClean="0"/>
            </a:br>
            <a:endParaRPr lang="cs-CZ" dirty="0"/>
          </a:p>
        </p:txBody>
      </p:sp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/>
        <p:txBody>
          <a:bodyPr>
            <a:normAutofit fontScale="85000" lnSpcReduction="20000"/>
          </a:bodyPr>
          <a:lstStyle/>
          <a:p>
            <a:endParaRPr lang="cs-CZ" dirty="0" smtClean="0"/>
          </a:p>
          <a:p>
            <a:endParaRPr lang="cs-CZ" dirty="0">
              <a:solidFill>
                <a:srgbClr val="002060"/>
              </a:solidFill>
            </a:endParaRPr>
          </a:p>
          <a:p>
            <a:pPr marL="0" indent="0" algn="ctr">
              <a:buNone/>
            </a:pPr>
            <a:r>
              <a:rPr lang="cs-CZ" b="1" dirty="0" smtClean="0">
                <a:solidFill>
                  <a:srgbClr val="002060"/>
                </a:solidFill>
              </a:rPr>
              <a:t>Fyzikální hry a úlohy</a:t>
            </a:r>
          </a:p>
          <a:p>
            <a:endParaRPr lang="cs-CZ" dirty="0"/>
          </a:p>
          <a:p>
            <a:pPr marL="0" indent="0" algn="ctr">
              <a:buNone/>
            </a:pPr>
            <a:r>
              <a:rPr lang="cs-CZ" dirty="0" smtClean="0"/>
              <a:t>Autor:  Mgr. M. Vejražková</a:t>
            </a:r>
          </a:p>
          <a:p>
            <a:endParaRPr lang="cs-CZ" dirty="0" smtClean="0"/>
          </a:p>
          <a:p>
            <a:pPr marL="0" indent="0" algn="ctr">
              <a:buNone/>
            </a:pPr>
            <a:r>
              <a:rPr lang="cs-CZ" dirty="0" smtClean="0">
                <a:solidFill>
                  <a:srgbClr val="002060"/>
                </a:solidFill>
              </a:rPr>
              <a:t>VY_32_INOVACE_56_Gravitační síla</a:t>
            </a:r>
            <a:endParaRPr lang="cs-CZ" dirty="0"/>
          </a:p>
          <a:p>
            <a:endParaRPr lang="cs-CZ" dirty="0" smtClean="0"/>
          </a:p>
          <a:p>
            <a:endParaRPr lang="cs-CZ" dirty="0"/>
          </a:p>
          <a:p>
            <a:endParaRPr lang="cs-CZ" dirty="0"/>
          </a:p>
          <a:p>
            <a:pPr marL="0" indent="0" algn="ctr">
              <a:buNone/>
            </a:pPr>
            <a:r>
              <a:rPr lang="cs-CZ" sz="1400" dirty="0" smtClean="0"/>
              <a:t>Vytvořeno v rámci projektu „EU peníze školám“.</a:t>
            </a:r>
          </a:p>
          <a:p>
            <a:pPr marL="0" indent="0" algn="ctr">
              <a:buNone/>
            </a:pPr>
            <a:r>
              <a:rPr lang="cs-CZ" sz="1400" dirty="0" smtClean="0"/>
              <a:t>OP VK oblast podpory 1.4 s názvem Zlepšení podmínek pro vzdělávání na základních školách.</a:t>
            </a:r>
            <a:endParaRPr lang="cs-CZ" sz="1400" dirty="0"/>
          </a:p>
        </p:txBody>
      </p:sp>
      <p:pic>
        <p:nvPicPr>
          <p:cNvPr id="1027" name="Picture 3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260648"/>
            <a:ext cx="9144000" cy="149604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82311406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Tabulka 3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672695507"/>
              </p:ext>
            </p:extLst>
          </p:nvPr>
        </p:nvGraphicFramePr>
        <p:xfrm>
          <a:off x="179513" y="980729"/>
          <a:ext cx="8712966" cy="3322337"/>
        </p:xfrm>
        <a:graphic>
          <a:graphicData uri="http://schemas.openxmlformats.org/drawingml/2006/table">
            <a:tbl>
              <a:tblPr firstRow="1" firstCol="1" bandRow="1">
                <a:tableStyleId>{2D5ABB26-0587-4C30-8999-92F81FD0307C}</a:tableStyleId>
              </a:tblPr>
              <a:tblGrid>
                <a:gridCol w="1611055"/>
                <a:gridCol w="1197256"/>
                <a:gridCol w="1224136"/>
                <a:gridCol w="1044005"/>
                <a:gridCol w="1154744"/>
                <a:gridCol w="1154744"/>
                <a:gridCol w="1327026"/>
              </a:tblGrid>
              <a:tr h="1698446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dirty="0">
                          <a:effectLst/>
                        </a:rPr>
                        <a:t> </a:t>
                      </a:r>
                    </a:p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dirty="0">
                          <a:effectLst/>
                        </a:rPr>
                        <a:t> </a:t>
                      </a:r>
                    </a:p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dirty="0">
                          <a:effectLst/>
                        </a:rPr>
                        <a:t> </a:t>
                      </a:r>
                      <a:endParaRPr lang="cs-CZ" sz="20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dirty="0">
                          <a:effectLst/>
                        </a:rPr>
                        <a:t> </a:t>
                      </a:r>
                    </a:p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dirty="0">
                          <a:effectLst/>
                        </a:rPr>
                        <a:t>    </a:t>
                      </a:r>
                      <a:endParaRPr lang="cs-CZ" sz="20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dirty="0">
                          <a:effectLst/>
                        </a:rPr>
                        <a:t> </a:t>
                      </a:r>
                    </a:p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dirty="0">
                          <a:effectLst/>
                        </a:rPr>
                        <a:t> </a:t>
                      </a:r>
                      <a:endParaRPr lang="cs-CZ" sz="20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dirty="0">
                          <a:effectLst/>
                        </a:rPr>
                        <a:t> </a:t>
                      </a:r>
                      <a:endParaRPr lang="cs-CZ" sz="20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>
                          <a:effectLst/>
                        </a:rPr>
                        <a:t> </a:t>
                      </a:r>
                      <a:endParaRPr lang="cs-CZ" sz="20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>
                          <a:effectLst/>
                        </a:rPr>
                        <a:t> </a:t>
                      </a:r>
                      <a:endParaRPr lang="cs-CZ" sz="20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dirty="0">
                          <a:effectLst/>
                        </a:rPr>
                        <a:t> </a:t>
                      </a:r>
                      <a:endParaRPr lang="cs-CZ" sz="20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>
                        <a:lumMod val="75000"/>
                      </a:schemeClr>
                    </a:solidFill>
                  </a:tcPr>
                </a:tc>
              </a:tr>
              <a:tr h="793379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dirty="0">
                          <a:effectLst/>
                        </a:rPr>
                        <a:t>hmotnost</a:t>
                      </a:r>
                      <a:endParaRPr lang="cs-CZ" sz="20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dirty="0">
                          <a:effectLst/>
                        </a:rPr>
                        <a:t>0,02 g</a:t>
                      </a:r>
                      <a:endParaRPr lang="cs-CZ" sz="20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dirty="0">
                          <a:effectLst/>
                        </a:rPr>
                        <a:t>2,5 mg</a:t>
                      </a:r>
                      <a:endParaRPr lang="cs-CZ" sz="20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dirty="0">
                          <a:effectLst/>
                        </a:rPr>
                        <a:t>35 kg</a:t>
                      </a:r>
                      <a:endParaRPr lang="cs-CZ" sz="20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>
                          <a:effectLst/>
                        </a:rPr>
                        <a:t>3,2 t</a:t>
                      </a:r>
                      <a:endParaRPr lang="cs-CZ" sz="20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>
                          <a:effectLst/>
                        </a:rPr>
                        <a:t>150 kg</a:t>
                      </a:r>
                      <a:endParaRPr lang="cs-CZ" sz="20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>
                          <a:effectLst/>
                        </a:rPr>
                        <a:t>10 t</a:t>
                      </a:r>
                      <a:endParaRPr lang="cs-CZ" sz="20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>
                        <a:lumMod val="75000"/>
                      </a:schemeClr>
                    </a:solidFill>
                  </a:tcPr>
                </a:tc>
              </a:tr>
              <a:tr h="830512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dirty="0">
                          <a:effectLst/>
                        </a:rPr>
                        <a:t>gravitační síla</a:t>
                      </a:r>
                      <a:endParaRPr lang="cs-CZ" sz="20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2000" dirty="0" smtClean="0">
                        <a:effectLst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20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dirty="0">
                          <a:effectLst/>
                        </a:rPr>
                        <a:t> </a:t>
                      </a:r>
                      <a:endParaRPr lang="cs-CZ" sz="20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20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20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20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>
                        <a:lumMod val="75000"/>
                      </a:schemeClr>
                    </a:solidFill>
                  </a:tcPr>
                </a:tc>
              </a:tr>
            </a:tbl>
          </a:graphicData>
        </a:graphic>
      </p:graphicFrame>
      <p:pic>
        <p:nvPicPr>
          <p:cNvPr id="1030" name="Obrázek 18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339753" y="1844825"/>
            <a:ext cx="360040" cy="29457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9" name="Obrázek 19" descr="MC900346919[1]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059832" y="1988840"/>
            <a:ext cx="691277" cy="43204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7" name="Obrázek 6"/>
          <p:cNvPicPr/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211960" y="1628800"/>
            <a:ext cx="1008112" cy="792088"/>
          </a:xfrm>
          <a:prstGeom prst="rect">
            <a:avLst/>
          </a:prstGeom>
          <a:noFill/>
          <a:ln>
            <a:noFill/>
          </a:ln>
        </p:spPr>
      </p:pic>
      <p:pic>
        <p:nvPicPr>
          <p:cNvPr id="1027" name="Obrázek 30"/>
          <p:cNvPicPr>
            <a:picLocks noChangeAspect="1" noChangeArrowheads="1"/>
          </p:cNvPicPr>
          <p:nvPr/>
        </p:nvPicPr>
        <p:blipFill>
          <a:blip r:embed="rId5" cstate="print">
            <a:duotone>
              <a:prstClr val="black"/>
              <a:schemeClr val="tx2">
                <a:tint val="45000"/>
                <a:satMod val="400000"/>
              </a:schemeClr>
            </a:duoton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220072" y="1556792"/>
            <a:ext cx="1440160" cy="96010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9" name="Obrázek 8"/>
          <p:cNvPicPr/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660232" y="1844824"/>
            <a:ext cx="864096" cy="792088"/>
          </a:xfrm>
          <a:prstGeom prst="rect">
            <a:avLst/>
          </a:prstGeom>
          <a:noFill/>
          <a:ln>
            <a:noFill/>
          </a:ln>
        </p:spPr>
      </p:pic>
      <p:pic>
        <p:nvPicPr>
          <p:cNvPr id="1025" name="Obrázek 32"/>
          <p:cNvPicPr>
            <a:picLocks noChangeAspect="1" noChangeArrowheads="1"/>
          </p:cNvPicPr>
          <p:nvPr/>
        </p:nvPicPr>
        <p:blipFill>
          <a:blip r:embed="rId7" cstate="print">
            <a:duotone>
              <a:prstClr val="black"/>
              <a:srgbClr val="D9C3A5">
                <a:tint val="50000"/>
                <a:satMod val="180000"/>
              </a:srgbClr>
            </a:duoton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732240" y="476672"/>
            <a:ext cx="2016224" cy="140755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Vývojový diagram: magnetický disk 4"/>
          <p:cNvSpPr/>
          <p:nvPr/>
        </p:nvSpPr>
        <p:spPr>
          <a:xfrm>
            <a:off x="2555776" y="5417840"/>
            <a:ext cx="2592288" cy="1440160"/>
          </a:xfrm>
          <a:prstGeom prst="flowChartMagneticDisk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b="1">
              <a:ln w="12700">
                <a:solidFill>
                  <a:schemeClr val="tx2">
                    <a:satMod val="155000"/>
                  </a:schemeClr>
                </a:solidFill>
                <a:prstDash val="solid"/>
              </a:ln>
              <a:solidFill>
                <a:schemeClr val="bg2">
                  <a:tint val="85000"/>
                  <a:satMod val="155000"/>
                </a:schemeClr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</a:endParaRPr>
          </a:p>
        </p:txBody>
      </p:sp>
      <p:sp>
        <p:nvSpPr>
          <p:cNvPr id="6" name="Vývojový diagram: magnetický disk 5"/>
          <p:cNvSpPr/>
          <p:nvPr/>
        </p:nvSpPr>
        <p:spPr>
          <a:xfrm>
            <a:off x="755576" y="5764057"/>
            <a:ext cx="1944216" cy="1080120"/>
          </a:xfrm>
          <a:prstGeom prst="flowChartMagneticDisk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6" name="Vývojový diagram: magnetický disk 15"/>
          <p:cNvSpPr/>
          <p:nvPr/>
        </p:nvSpPr>
        <p:spPr>
          <a:xfrm>
            <a:off x="4860032" y="6021288"/>
            <a:ext cx="1944216" cy="836712"/>
          </a:xfrm>
          <a:prstGeom prst="flowChartMagneticDisk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8" name="TextovéPole 17"/>
          <p:cNvSpPr txBox="1"/>
          <p:nvPr/>
        </p:nvSpPr>
        <p:spPr>
          <a:xfrm>
            <a:off x="3491880" y="5842337"/>
            <a:ext cx="1224000" cy="101566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6000" dirty="0" smtClean="0">
                <a:ln w="18415" cmpd="sng">
                  <a:solidFill>
                    <a:srgbClr val="FFFFFF"/>
                  </a:solidFill>
                  <a:prstDash val="solid"/>
                </a:ln>
                <a:solidFill>
                  <a:srgbClr val="FFFFFF"/>
                </a:solidFill>
                <a:effectLst>
                  <a:outerShdw blurRad="63500" dir="3600000" algn="tl" rotWithShape="0">
                    <a:srgbClr val="000000">
                      <a:alpha val="70000"/>
                    </a:srgbClr>
                  </a:outerShdw>
                </a:effectLst>
              </a:rPr>
              <a:t>1</a:t>
            </a:r>
            <a:endParaRPr lang="cs-CZ" sz="6000" dirty="0">
              <a:ln w="18415" cmpd="sng">
                <a:solidFill>
                  <a:srgbClr val="FFFFFF"/>
                </a:solidFill>
                <a:prstDash val="solid"/>
              </a:ln>
              <a:solidFill>
                <a:srgbClr val="FFFFFF"/>
              </a:solidFill>
              <a:effectLst>
                <a:outerShdw blurRad="63500" dir="3600000" algn="tl" rotWithShape="0">
                  <a:srgbClr val="000000">
                    <a:alpha val="70000"/>
                  </a:srgbClr>
                </a:outerShdw>
              </a:effectLst>
            </a:endParaRPr>
          </a:p>
        </p:txBody>
      </p:sp>
      <p:sp>
        <p:nvSpPr>
          <p:cNvPr id="19" name="TextovéPole 18"/>
          <p:cNvSpPr txBox="1"/>
          <p:nvPr/>
        </p:nvSpPr>
        <p:spPr>
          <a:xfrm>
            <a:off x="5580112" y="6093296"/>
            <a:ext cx="1224000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5400" dirty="0" smtClean="0">
                <a:ln w="18415" cmpd="sng">
                  <a:solidFill>
                    <a:srgbClr val="FFFFFF"/>
                  </a:solidFill>
                  <a:prstDash val="solid"/>
                </a:ln>
                <a:solidFill>
                  <a:srgbClr val="FFFFFF"/>
                </a:solidFill>
                <a:effectLst>
                  <a:outerShdw blurRad="63500" dir="3600000" algn="tl" rotWithShape="0">
                    <a:srgbClr val="000000">
                      <a:alpha val="70000"/>
                    </a:srgbClr>
                  </a:outerShdw>
                </a:effectLst>
              </a:rPr>
              <a:t>3</a:t>
            </a:r>
            <a:endParaRPr lang="cs-CZ" sz="5400" dirty="0">
              <a:ln w="18415" cmpd="sng">
                <a:solidFill>
                  <a:srgbClr val="FFFFFF"/>
                </a:solidFill>
                <a:prstDash val="solid"/>
              </a:ln>
              <a:solidFill>
                <a:srgbClr val="FFFFFF"/>
              </a:solidFill>
              <a:effectLst>
                <a:outerShdw blurRad="63500" dir="3600000" algn="tl" rotWithShape="0">
                  <a:srgbClr val="000000">
                    <a:alpha val="70000"/>
                  </a:srgbClr>
                </a:outerShdw>
              </a:effectLst>
            </a:endParaRPr>
          </a:p>
        </p:txBody>
      </p:sp>
      <p:sp>
        <p:nvSpPr>
          <p:cNvPr id="20" name="TextovéPole 19"/>
          <p:cNvSpPr txBox="1"/>
          <p:nvPr/>
        </p:nvSpPr>
        <p:spPr>
          <a:xfrm>
            <a:off x="1331640" y="5949280"/>
            <a:ext cx="1224000" cy="101566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6000" dirty="0" smtClean="0">
                <a:ln w="18415" cmpd="sng">
                  <a:solidFill>
                    <a:srgbClr val="FFFFFF"/>
                  </a:solidFill>
                  <a:prstDash val="solid"/>
                </a:ln>
                <a:solidFill>
                  <a:srgbClr val="FFFFFF"/>
                </a:solidFill>
                <a:effectLst>
                  <a:outerShdw blurRad="63500" dir="3600000" algn="tl" rotWithShape="0">
                    <a:srgbClr val="000000">
                      <a:alpha val="70000"/>
                    </a:srgbClr>
                  </a:outerShdw>
                </a:effectLst>
              </a:rPr>
              <a:t>2</a:t>
            </a:r>
            <a:endParaRPr lang="cs-CZ" sz="6000" dirty="0">
              <a:ln w="18415" cmpd="sng">
                <a:solidFill>
                  <a:srgbClr val="FFFFFF"/>
                </a:solidFill>
                <a:prstDash val="solid"/>
              </a:ln>
              <a:solidFill>
                <a:srgbClr val="FFFFFF"/>
              </a:solidFill>
              <a:effectLst>
                <a:outerShdw blurRad="63500" dir="3600000" algn="tl" rotWithShape="0">
                  <a:srgbClr val="000000">
                    <a:alpha val="70000"/>
                  </a:srgbClr>
                </a:outerShdw>
              </a:effectLst>
            </a:endParaRPr>
          </a:p>
        </p:txBody>
      </p:sp>
      <p:sp>
        <p:nvSpPr>
          <p:cNvPr id="11" name="TextovéPole 10"/>
          <p:cNvSpPr txBox="1"/>
          <p:nvPr/>
        </p:nvSpPr>
        <p:spPr>
          <a:xfrm>
            <a:off x="467544" y="476672"/>
            <a:ext cx="432048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1.  Vypočítej </a:t>
            </a:r>
            <a:r>
              <a:rPr lang="cs-CZ" dirty="0" smtClean="0"/>
              <a:t>gravitační </a:t>
            </a:r>
            <a:r>
              <a:rPr lang="cs-CZ" dirty="0" smtClean="0"/>
              <a:t>sílu a </a:t>
            </a:r>
            <a:r>
              <a:rPr lang="cs-CZ" dirty="0" smtClean="0"/>
              <a:t>urči </a:t>
            </a:r>
            <a:r>
              <a:rPr lang="cs-CZ" dirty="0" smtClean="0"/>
              <a:t>pořadí.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39085728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Tabulka 3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299557295"/>
              </p:ext>
            </p:extLst>
          </p:nvPr>
        </p:nvGraphicFramePr>
        <p:xfrm>
          <a:off x="179513" y="980729"/>
          <a:ext cx="8712966" cy="3322337"/>
        </p:xfrm>
        <a:graphic>
          <a:graphicData uri="http://schemas.openxmlformats.org/drawingml/2006/table">
            <a:tbl>
              <a:tblPr firstRow="1" firstCol="1" bandRow="1">
                <a:tableStyleId>{2D5ABB26-0587-4C30-8999-92F81FD0307C}</a:tableStyleId>
              </a:tblPr>
              <a:tblGrid>
                <a:gridCol w="1611055"/>
                <a:gridCol w="1197256"/>
                <a:gridCol w="1224136"/>
                <a:gridCol w="1044005"/>
                <a:gridCol w="1154744"/>
                <a:gridCol w="1154744"/>
                <a:gridCol w="1327026"/>
              </a:tblGrid>
              <a:tr h="1698446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dirty="0">
                          <a:effectLst/>
                        </a:rPr>
                        <a:t> </a:t>
                      </a:r>
                    </a:p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dirty="0">
                          <a:effectLst/>
                        </a:rPr>
                        <a:t> </a:t>
                      </a:r>
                    </a:p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dirty="0">
                          <a:effectLst/>
                        </a:rPr>
                        <a:t> </a:t>
                      </a:r>
                      <a:endParaRPr lang="cs-CZ" sz="20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dirty="0">
                          <a:effectLst/>
                        </a:rPr>
                        <a:t> </a:t>
                      </a:r>
                    </a:p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dirty="0">
                          <a:effectLst/>
                        </a:rPr>
                        <a:t>    </a:t>
                      </a:r>
                      <a:r>
                        <a:rPr lang="cs-CZ" sz="2000" dirty="0" smtClean="0">
                          <a:effectLst/>
                        </a:rPr>
                        <a:t>moucha</a:t>
                      </a:r>
                      <a:endParaRPr lang="cs-CZ" sz="20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dirty="0">
                          <a:effectLst/>
                        </a:rPr>
                        <a:t> </a:t>
                      </a:r>
                    </a:p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dirty="0">
                          <a:effectLst/>
                        </a:rPr>
                        <a:t> </a:t>
                      </a:r>
                      <a:endParaRPr lang="cs-CZ" sz="2000" dirty="0" smtClean="0">
                        <a:effectLst/>
                      </a:endParaRPr>
                    </a:p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dirty="0" smtClean="0">
                          <a:effectLst/>
                        </a:rPr>
                        <a:t>komár</a:t>
                      </a:r>
                    </a:p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20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dirty="0">
                          <a:effectLst/>
                        </a:rPr>
                        <a:t> </a:t>
                      </a:r>
                      <a:endParaRPr lang="cs-CZ" sz="2000" dirty="0" smtClean="0">
                        <a:effectLst/>
                      </a:endParaRPr>
                    </a:p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2000" dirty="0" smtClean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dirty="0" smtClean="0">
                          <a:effectLst/>
                          <a:latin typeface="Calibri"/>
                          <a:ea typeface="Calibri"/>
                          <a:cs typeface="Times New Roman"/>
                        </a:rPr>
                        <a:t>zebra</a:t>
                      </a:r>
                      <a:endParaRPr lang="cs-CZ" sz="20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dirty="0">
                          <a:effectLst/>
                        </a:rPr>
                        <a:t> </a:t>
                      </a:r>
                      <a:endParaRPr lang="cs-CZ" sz="2000" dirty="0" smtClean="0">
                        <a:effectLst/>
                      </a:endParaRPr>
                    </a:p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2000" dirty="0" smtClean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dirty="0" smtClean="0">
                          <a:effectLst/>
                          <a:latin typeface="Calibri"/>
                          <a:ea typeface="Calibri"/>
                          <a:cs typeface="Times New Roman"/>
                        </a:rPr>
                        <a:t>hroch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dirty="0">
                          <a:effectLst/>
                        </a:rPr>
                        <a:t> </a:t>
                      </a:r>
                      <a:endParaRPr lang="cs-CZ" sz="2000" dirty="0" smtClean="0">
                        <a:effectLst/>
                      </a:endParaRPr>
                    </a:p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2000" dirty="0" smtClean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  <a:p>
                      <a:pPr marL="0" marR="0" indent="0" algn="l" defTabSz="914400" rtl="0" eaLnBrk="1" fontAlgn="auto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2000" dirty="0" smtClean="0">
                          <a:effectLst/>
                          <a:latin typeface="+mn-lt"/>
                          <a:ea typeface="Calibri"/>
                          <a:cs typeface="Times New Roman"/>
                        </a:rPr>
                        <a:t>lev</a:t>
                      </a:r>
                    </a:p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20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dirty="0">
                          <a:effectLst/>
                        </a:rPr>
                        <a:t> </a:t>
                      </a:r>
                      <a:endParaRPr lang="cs-CZ" sz="2000" dirty="0" smtClean="0">
                        <a:effectLst/>
                      </a:endParaRPr>
                    </a:p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2000" dirty="0" smtClean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dirty="0" smtClean="0">
                          <a:effectLst/>
                          <a:latin typeface="Calibri"/>
                          <a:ea typeface="Calibri"/>
                          <a:cs typeface="Times New Roman"/>
                        </a:rPr>
                        <a:t>kosatka</a:t>
                      </a:r>
                      <a:endParaRPr lang="cs-CZ" sz="20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>
                        <a:lumMod val="75000"/>
                      </a:schemeClr>
                    </a:solidFill>
                  </a:tcPr>
                </a:tc>
              </a:tr>
              <a:tr h="793379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dirty="0">
                          <a:effectLst/>
                        </a:rPr>
                        <a:t>hmotnost</a:t>
                      </a:r>
                      <a:endParaRPr lang="cs-CZ" sz="20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dirty="0">
                          <a:effectLst/>
                        </a:rPr>
                        <a:t>0,02 g</a:t>
                      </a:r>
                      <a:endParaRPr lang="cs-CZ" sz="20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dirty="0">
                          <a:effectLst/>
                        </a:rPr>
                        <a:t>2,5 mg</a:t>
                      </a:r>
                      <a:endParaRPr lang="cs-CZ" sz="20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dirty="0">
                          <a:effectLst/>
                        </a:rPr>
                        <a:t>35 kg</a:t>
                      </a:r>
                      <a:endParaRPr lang="cs-CZ" sz="20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>
                          <a:effectLst/>
                        </a:rPr>
                        <a:t>3,2 t</a:t>
                      </a:r>
                      <a:endParaRPr lang="cs-CZ" sz="20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>
                          <a:effectLst/>
                        </a:rPr>
                        <a:t>150 kg</a:t>
                      </a:r>
                      <a:endParaRPr lang="cs-CZ" sz="20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>
                          <a:effectLst/>
                        </a:rPr>
                        <a:t>10 t</a:t>
                      </a:r>
                      <a:endParaRPr lang="cs-CZ" sz="20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>
                        <a:lumMod val="75000"/>
                      </a:schemeClr>
                    </a:solidFill>
                  </a:tcPr>
                </a:tc>
              </a:tr>
              <a:tr h="830512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dirty="0">
                          <a:effectLst/>
                        </a:rPr>
                        <a:t>gravitační síla</a:t>
                      </a:r>
                      <a:endParaRPr lang="cs-CZ" sz="20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2000" dirty="0" smtClean="0">
                        <a:effectLst/>
                      </a:endParaRPr>
                    </a:p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dirty="0" smtClean="0">
                          <a:effectLst/>
                        </a:rPr>
                        <a:t>0,000</a:t>
                      </a:r>
                      <a:r>
                        <a:rPr lang="cs-CZ" sz="2000" baseline="0" dirty="0" smtClean="0">
                          <a:effectLst/>
                        </a:rPr>
                        <a:t> 2 N</a:t>
                      </a:r>
                      <a:r>
                        <a:rPr lang="cs-CZ" sz="2000" dirty="0">
                          <a:effectLst/>
                        </a:rPr>
                        <a:t> </a:t>
                      </a:r>
                      <a:endParaRPr lang="cs-CZ" sz="20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dirty="0" smtClean="0">
                          <a:effectLst/>
                        </a:rPr>
                        <a:t>0,000</a:t>
                      </a:r>
                      <a:r>
                        <a:rPr lang="cs-CZ" sz="2000" baseline="0" dirty="0" smtClean="0">
                          <a:effectLst/>
                        </a:rPr>
                        <a:t> 025       N</a:t>
                      </a:r>
                      <a:r>
                        <a:rPr lang="cs-CZ" sz="2000" dirty="0">
                          <a:effectLst/>
                        </a:rPr>
                        <a:t> </a:t>
                      </a:r>
                      <a:endParaRPr lang="cs-CZ" sz="20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dirty="0">
                          <a:effectLst/>
                        </a:rPr>
                        <a:t> </a:t>
                      </a:r>
                      <a:r>
                        <a:rPr lang="cs-CZ" sz="2000" dirty="0" smtClean="0">
                          <a:effectLst/>
                        </a:rPr>
                        <a:t>350 N</a:t>
                      </a:r>
                      <a:endParaRPr lang="cs-CZ" sz="20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dirty="0" smtClean="0">
                          <a:effectLst/>
                        </a:rPr>
                        <a:t>32 000</a:t>
                      </a:r>
                      <a:r>
                        <a:rPr lang="cs-CZ" sz="2000" dirty="0">
                          <a:effectLst/>
                        </a:rPr>
                        <a:t> </a:t>
                      </a:r>
                      <a:r>
                        <a:rPr lang="cs-CZ" sz="2000" dirty="0" smtClean="0">
                          <a:effectLst/>
                        </a:rPr>
                        <a:t>N</a:t>
                      </a:r>
                      <a:endParaRPr lang="cs-CZ" sz="20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dirty="0" smtClean="0">
                          <a:effectLst/>
                        </a:rPr>
                        <a:t>1 500</a:t>
                      </a:r>
                      <a:r>
                        <a:rPr lang="cs-CZ" sz="2000" dirty="0">
                          <a:effectLst/>
                        </a:rPr>
                        <a:t> </a:t>
                      </a:r>
                      <a:r>
                        <a:rPr lang="cs-CZ" sz="2000" dirty="0" smtClean="0">
                          <a:effectLst/>
                        </a:rPr>
                        <a:t>N</a:t>
                      </a:r>
                      <a:endParaRPr lang="cs-CZ" sz="20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dirty="0" smtClean="0">
                          <a:effectLst/>
                        </a:rPr>
                        <a:t>100 000 N</a:t>
                      </a:r>
                      <a:r>
                        <a:rPr lang="cs-CZ" sz="2000" dirty="0">
                          <a:effectLst/>
                        </a:rPr>
                        <a:t> </a:t>
                      </a:r>
                      <a:endParaRPr lang="cs-CZ" sz="20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>
                        <a:lumMod val="75000"/>
                      </a:schemeClr>
                    </a:solidFill>
                  </a:tcPr>
                </a:tc>
              </a:tr>
            </a:tbl>
          </a:graphicData>
        </a:graphic>
      </p:graphicFrame>
      <p:pic>
        <p:nvPicPr>
          <p:cNvPr id="1030" name="Obrázek 18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884368" y="6237312"/>
            <a:ext cx="360040" cy="29457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9" name="Obrázek 19" descr="MC900346919[1]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244409" y="6309320"/>
            <a:ext cx="576064" cy="36004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7" name="Obrázek 6"/>
          <p:cNvPicPr/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76256" y="5949280"/>
            <a:ext cx="1008112" cy="792088"/>
          </a:xfrm>
          <a:prstGeom prst="rect">
            <a:avLst/>
          </a:prstGeom>
          <a:noFill/>
          <a:ln>
            <a:noFill/>
          </a:ln>
        </p:spPr>
      </p:pic>
      <p:sp>
        <p:nvSpPr>
          <p:cNvPr id="5" name="Vývojový diagram: magnetický disk 4"/>
          <p:cNvSpPr/>
          <p:nvPr/>
        </p:nvSpPr>
        <p:spPr>
          <a:xfrm>
            <a:off x="2555776" y="5417840"/>
            <a:ext cx="2592288" cy="1440160"/>
          </a:xfrm>
          <a:prstGeom prst="flowChartMagneticDisk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b="1">
              <a:ln w="12700">
                <a:solidFill>
                  <a:schemeClr val="tx2">
                    <a:satMod val="155000"/>
                  </a:schemeClr>
                </a:solidFill>
                <a:prstDash val="solid"/>
              </a:ln>
              <a:solidFill>
                <a:schemeClr val="bg2">
                  <a:tint val="85000"/>
                  <a:satMod val="155000"/>
                </a:schemeClr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</a:endParaRPr>
          </a:p>
        </p:txBody>
      </p:sp>
      <p:sp>
        <p:nvSpPr>
          <p:cNvPr id="6" name="Vývojový diagram: magnetický disk 5"/>
          <p:cNvSpPr/>
          <p:nvPr/>
        </p:nvSpPr>
        <p:spPr>
          <a:xfrm>
            <a:off x="755576" y="5764057"/>
            <a:ext cx="1944216" cy="1080120"/>
          </a:xfrm>
          <a:prstGeom prst="flowChartMagneticDisk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6" name="Vývojový diagram: magnetický disk 15"/>
          <p:cNvSpPr/>
          <p:nvPr/>
        </p:nvSpPr>
        <p:spPr>
          <a:xfrm>
            <a:off x="4860032" y="6021288"/>
            <a:ext cx="1944216" cy="836712"/>
          </a:xfrm>
          <a:prstGeom prst="flowChartMagneticDisk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8" name="TextovéPole 17"/>
          <p:cNvSpPr txBox="1"/>
          <p:nvPr/>
        </p:nvSpPr>
        <p:spPr>
          <a:xfrm>
            <a:off x="3491880" y="5842337"/>
            <a:ext cx="1224000" cy="101566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6000" dirty="0" smtClean="0">
                <a:ln w="18415" cmpd="sng">
                  <a:solidFill>
                    <a:srgbClr val="FFFFFF"/>
                  </a:solidFill>
                  <a:prstDash val="solid"/>
                </a:ln>
                <a:solidFill>
                  <a:srgbClr val="FFFFFF"/>
                </a:solidFill>
                <a:effectLst>
                  <a:outerShdw blurRad="63500" dir="3600000" algn="tl" rotWithShape="0">
                    <a:srgbClr val="000000">
                      <a:alpha val="70000"/>
                    </a:srgbClr>
                  </a:outerShdw>
                </a:effectLst>
              </a:rPr>
              <a:t>1</a:t>
            </a:r>
            <a:endParaRPr lang="cs-CZ" sz="6000" dirty="0">
              <a:ln w="18415" cmpd="sng">
                <a:solidFill>
                  <a:srgbClr val="FFFFFF"/>
                </a:solidFill>
                <a:prstDash val="solid"/>
              </a:ln>
              <a:solidFill>
                <a:srgbClr val="FFFFFF"/>
              </a:solidFill>
              <a:effectLst>
                <a:outerShdw blurRad="63500" dir="3600000" algn="tl" rotWithShape="0">
                  <a:srgbClr val="000000">
                    <a:alpha val="70000"/>
                  </a:srgbClr>
                </a:outerShdw>
              </a:effectLst>
            </a:endParaRPr>
          </a:p>
        </p:txBody>
      </p:sp>
      <p:sp>
        <p:nvSpPr>
          <p:cNvPr id="19" name="TextovéPole 18"/>
          <p:cNvSpPr txBox="1"/>
          <p:nvPr/>
        </p:nvSpPr>
        <p:spPr>
          <a:xfrm>
            <a:off x="5580112" y="6093296"/>
            <a:ext cx="1224000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5400" dirty="0" smtClean="0">
                <a:ln w="18415" cmpd="sng">
                  <a:solidFill>
                    <a:srgbClr val="FFFFFF"/>
                  </a:solidFill>
                  <a:prstDash val="solid"/>
                </a:ln>
                <a:solidFill>
                  <a:srgbClr val="FFFFFF"/>
                </a:solidFill>
                <a:effectLst>
                  <a:outerShdw blurRad="63500" dir="3600000" algn="tl" rotWithShape="0">
                    <a:srgbClr val="000000">
                      <a:alpha val="70000"/>
                    </a:srgbClr>
                  </a:outerShdw>
                </a:effectLst>
              </a:rPr>
              <a:t>3</a:t>
            </a:r>
            <a:endParaRPr lang="cs-CZ" sz="5400" dirty="0">
              <a:ln w="18415" cmpd="sng">
                <a:solidFill>
                  <a:srgbClr val="FFFFFF"/>
                </a:solidFill>
                <a:prstDash val="solid"/>
              </a:ln>
              <a:solidFill>
                <a:srgbClr val="FFFFFF"/>
              </a:solidFill>
              <a:effectLst>
                <a:outerShdw blurRad="63500" dir="3600000" algn="tl" rotWithShape="0">
                  <a:srgbClr val="000000">
                    <a:alpha val="70000"/>
                  </a:srgbClr>
                </a:outerShdw>
              </a:effectLst>
            </a:endParaRPr>
          </a:p>
        </p:txBody>
      </p:sp>
      <p:sp>
        <p:nvSpPr>
          <p:cNvPr id="20" name="TextovéPole 19"/>
          <p:cNvSpPr txBox="1"/>
          <p:nvPr/>
        </p:nvSpPr>
        <p:spPr>
          <a:xfrm>
            <a:off x="1331640" y="5949280"/>
            <a:ext cx="1224000" cy="101566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6000" dirty="0" smtClean="0">
                <a:ln w="18415" cmpd="sng">
                  <a:solidFill>
                    <a:srgbClr val="FFFFFF"/>
                  </a:solidFill>
                  <a:prstDash val="solid"/>
                </a:ln>
                <a:solidFill>
                  <a:srgbClr val="FFFFFF"/>
                </a:solidFill>
                <a:effectLst>
                  <a:outerShdw blurRad="63500" dir="3600000" algn="tl" rotWithShape="0">
                    <a:srgbClr val="000000">
                      <a:alpha val="70000"/>
                    </a:srgbClr>
                  </a:outerShdw>
                </a:effectLst>
              </a:rPr>
              <a:t>2</a:t>
            </a:r>
            <a:endParaRPr lang="cs-CZ" sz="6000" dirty="0">
              <a:ln w="18415" cmpd="sng">
                <a:solidFill>
                  <a:srgbClr val="FFFFFF"/>
                </a:solidFill>
                <a:prstDash val="solid"/>
              </a:ln>
              <a:solidFill>
                <a:srgbClr val="FFFFFF"/>
              </a:solidFill>
              <a:effectLst>
                <a:outerShdw blurRad="63500" dir="3600000" algn="tl" rotWithShape="0">
                  <a:srgbClr val="000000">
                    <a:alpha val="70000"/>
                  </a:srgbClr>
                </a:outerShdw>
              </a:effectLst>
            </a:endParaRPr>
          </a:p>
        </p:txBody>
      </p:sp>
      <p:sp>
        <p:nvSpPr>
          <p:cNvPr id="11" name="TextovéPole 10"/>
          <p:cNvSpPr txBox="1"/>
          <p:nvPr/>
        </p:nvSpPr>
        <p:spPr>
          <a:xfrm>
            <a:off x="467544" y="476672"/>
            <a:ext cx="432048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1. Gravitační síla a pořadí.</a:t>
            </a:r>
            <a:endParaRPr lang="cs-CZ" dirty="0"/>
          </a:p>
        </p:txBody>
      </p:sp>
      <p:pic>
        <p:nvPicPr>
          <p:cNvPr id="1025" name="Obrázek 32"/>
          <p:cNvPicPr>
            <a:picLocks noChangeAspect="1" noChangeArrowheads="1"/>
          </p:cNvPicPr>
          <p:nvPr/>
        </p:nvPicPr>
        <p:blipFill>
          <a:blip r:embed="rId5" cstate="print">
            <a:duotone>
              <a:prstClr val="black"/>
              <a:srgbClr val="D9C3A5">
                <a:tint val="50000"/>
                <a:satMod val="180000"/>
              </a:srgbClr>
            </a:duoton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19495184">
            <a:off x="2777127" y="4816647"/>
            <a:ext cx="2016224" cy="140755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7" name="Obrázek 30"/>
          <p:cNvPicPr>
            <a:picLocks noChangeAspect="1" noChangeArrowheads="1"/>
          </p:cNvPicPr>
          <p:nvPr/>
        </p:nvPicPr>
        <p:blipFill>
          <a:blip r:embed="rId6" cstate="print">
            <a:duotone>
              <a:prstClr val="black"/>
              <a:schemeClr val="tx2">
                <a:tint val="45000"/>
                <a:satMod val="400000"/>
              </a:schemeClr>
            </a:duoton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115616" y="5085184"/>
            <a:ext cx="1440160" cy="96010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9" name="Obrázek 8"/>
          <p:cNvPicPr/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364088" y="5445224"/>
            <a:ext cx="864096" cy="792088"/>
          </a:xfrm>
          <a:prstGeom prst="rect">
            <a:avLst/>
          </a:prstGeom>
          <a:noFill/>
          <a:ln>
            <a:noFill/>
          </a:ln>
        </p:spPr>
      </p:pic>
    </p:spTree>
    <p:extLst>
      <p:ext uri="{BB962C8B-B14F-4D97-AF65-F5344CB8AC3E}">
        <p14:creationId xmlns:p14="http://schemas.microsoft.com/office/powerpoint/2010/main" val="343944625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Tabulka 3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942371296"/>
              </p:ext>
            </p:extLst>
          </p:nvPr>
        </p:nvGraphicFramePr>
        <p:xfrm>
          <a:off x="179513" y="946695"/>
          <a:ext cx="8712966" cy="2842345"/>
        </p:xfrm>
        <a:graphic>
          <a:graphicData uri="http://schemas.openxmlformats.org/drawingml/2006/table">
            <a:tbl>
              <a:tblPr firstRow="1" firstCol="1" bandRow="1">
                <a:tableStyleId>{2D5ABB26-0587-4C30-8999-92F81FD0307C}</a:tableStyleId>
              </a:tblPr>
              <a:tblGrid>
                <a:gridCol w="1611055"/>
                <a:gridCol w="1197256"/>
                <a:gridCol w="1224136"/>
                <a:gridCol w="1044005"/>
                <a:gridCol w="1154744"/>
                <a:gridCol w="1329643"/>
                <a:gridCol w="1152127"/>
              </a:tblGrid>
              <a:tr h="1698446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dirty="0">
                          <a:effectLst/>
                        </a:rPr>
                        <a:t> </a:t>
                      </a:r>
                    </a:p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dirty="0">
                          <a:effectLst/>
                        </a:rPr>
                        <a:t> </a:t>
                      </a:r>
                    </a:p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dirty="0">
                          <a:effectLst/>
                        </a:rPr>
                        <a:t> </a:t>
                      </a:r>
                      <a:endParaRPr lang="cs-CZ" sz="20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b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dirty="0">
                          <a:effectLst/>
                        </a:rPr>
                        <a:t> </a:t>
                      </a:r>
                    </a:p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dirty="0">
                          <a:effectLst/>
                        </a:rPr>
                        <a:t>    </a:t>
                      </a:r>
                      <a:endParaRPr lang="cs-CZ" sz="20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b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dirty="0">
                          <a:effectLst/>
                        </a:rPr>
                        <a:t> </a:t>
                      </a:r>
                    </a:p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dirty="0">
                          <a:effectLst/>
                        </a:rPr>
                        <a:t> </a:t>
                      </a:r>
                      <a:endParaRPr lang="cs-CZ" sz="20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b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>
                          <a:effectLst/>
                        </a:rPr>
                        <a:t> </a:t>
                      </a:r>
                      <a:endParaRPr lang="cs-CZ" sz="20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b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>
                          <a:effectLst/>
                        </a:rPr>
                        <a:t> </a:t>
                      </a:r>
                      <a:endParaRPr lang="cs-CZ" sz="20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b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>
                          <a:effectLst/>
                        </a:rPr>
                        <a:t> </a:t>
                      </a:r>
                      <a:endParaRPr lang="cs-CZ" sz="20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b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dirty="0">
                          <a:effectLst/>
                        </a:rPr>
                        <a:t> </a:t>
                      </a:r>
                      <a:endParaRPr lang="cs-CZ" sz="20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b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>
                        <a:lumMod val="75000"/>
                      </a:schemeClr>
                    </a:solidFill>
                  </a:tcPr>
                </a:tc>
              </a:tr>
              <a:tr h="793379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2000" dirty="0" smtClean="0">
                          <a:effectLst/>
                        </a:rPr>
                        <a:t>rychlost</a:t>
                      </a:r>
                      <a:endParaRPr lang="cs-CZ" sz="2000" dirty="0" smtClean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20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b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indent="0" algn="ctr" defTabSz="914400" rtl="0" eaLnBrk="1" fontAlgn="auto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2000" dirty="0" smtClean="0">
                          <a:effectLst/>
                        </a:rPr>
                        <a:t>8 km/h</a:t>
                      </a:r>
                      <a:endParaRPr lang="cs-CZ" sz="2000" dirty="0" smtClean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20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b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indent="0" algn="ctr" defTabSz="914400" rtl="0" eaLnBrk="1" fontAlgn="auto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2000" dirty="0" smtClean="0">
                          <a:effectLst/>
                        </a:rPr>
                        <a:t>0,6  m/s</a:t>
                      </a:r>
                      <a:endParaRPr lang="cs-CZ" sz="2000" dirty="0" smtClean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20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b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indent="0" algn="ctr" defTabSz="914400" rtl="0" eaLnBrk="1" fontAlgn="auto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2000" dirty="0" smtClean="0">
                          <a:effectLst/>
                        </a:rPr>
                        <a:t>55 km/h</a:t>
                      </a:r>
                      <a:endParaRPr lang="cs-CZ" sz="2000" dirty="0" smtClean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20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b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indent="0" algn="ctr" defTabSz="914400" rtl="0" eaLnBrk="1" fontAlgn="auto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2000" dirty="0" smtClean="0">
                          <a:effectLst/>
                        </a:rPr>
                        <a:t>30 km/h</a:t>
                      </a:r>
                      <a:endParaRPr lang="cs-CZ" sz="2000" dirty="0" smtClean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20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b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indent="0" algn="ctr" defTabSz="914400" rtl="0" eaLnBrk="1" fontAlgn="auto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2000" dirty="0" smtClean="0">
                          <a:effectLst/>
                        </a:rPr>
                        <a:t>16 m/s</a:t>
                      </a:r>
                      <a:endParaRPr lang="cs-CZ" sz="2000" dirty="0" smtClean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20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b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indent="0" algn="ctr" defTabSz="914400" rtl="0" eaLnBrk="1" fontAlgn="auto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2000" dirty="0" smtClean="0">
                          <a:effectLst/>
                        </a:rPr>
                        <a:t>70 km/h</a:t>
                      </a:r>
                      <a:endParaRPr lang="cs-CZ" sz="2000" dirty="0" smtClean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20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b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>
                        <a:lumMod val="75000"/>
                      </a:schemeClr>
                    </a:solidFill>
                  </a:tcPr>
                </a:tc>
              </a:tr>
              <a:tr h="316486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20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2000" dirty="0" smtClean="0">
                        <a:effectLst/>
                      </a:endParaRPr>
                    </a:p>
                  </a:txBody>
                  <a:tcPr marL="68580" marR="68580" marT="0" marB="0" anchor="b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20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b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dirty="0">
                          <a:effectLst/>
                        </a:rPr>
                        <a:t> </a:t>
                      </a:r>
                      <a:endParaRPr lang="cs-CZ" sz="20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b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20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b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20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b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20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b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>
                        <a:lumMod val="75000"/>
                      </a:schemeClr>
                    </a:solidFill>
                  </a:tcPr>
                </a:tc>
              </a:tr>
            </a:tbl>
          </a:graphicData>
        </a:graphic>
      </p:graphicFrame>
      <p:pic>
        <p:nvPicPr>
          <p:cNvPr id="1030" name="Obrázek 18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339753" y="1844825"/>
            <a:ext cx="360040" cy="29457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9" name="Obrázek 19" descr="MC900346919[1]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059832" y="1988840"/>
            <a:ext cx="691277" cy="43204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7" name="Obrázek 6"/>
          <p:cNvPicPr/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211960" y="1628800"/>
            <a:ext cx="1008112" cy="792088"/>
          </a:xfrm>
          <a:prstGeom prst="rect">
            <a:avLst/>
          </a:prstGeom>
          <a:noFill/>
          <a:ln>
            <a:noFill/>
          </a:ln>
        </p:spPr>
      </p:pic>
      <p:pic>
        <p:nvPicPr>
          <p:cNvPr id="1027" name="Obrázek 30"/>
          <p:cNvPicPr>
            <a:picLocks noChangeAspect="1" noChangeArrowheads="1"/>
          </p:cNvPicPr>
          <p:nvPr/>
        </p:nvPicPr>
        <p:blipFill>
          <a:blip r:embed="rId5" cstate="print">
            <a:duotone>
              <a:prstClr val="black"/>
              <a:schemeClr val="tx2">
                <a:tint val="45000"/>
                <a:satMod val="400000"/>
              </a:schemeClr>
            </a:duoton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220072" y="1556792"/>
            <a:ext cx="1440160" cy="96010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9" name="Obrázek 8"/>
          <p:cNvPicPr/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660232" y="1844824"/>
            <a:ext cx="864096" cy="792088"/>
          </a:xfrm>
          <a:prstGeom prst="rect">
            <a:avLst/>
          </a:prstGeom>
          <a:noFill/>
          <a:ln>
            <a:noFill/>
          </a:ln>
        </p:spPr>
      </p:pic>
      <p:pic>
        <p:nvPicPr>
          <p:cNvPr id="1025" name="Obrázek 32"/>
          <p:cNvPicPr>
            <a:picLocks noChangeAspect="1" noChangeArrowheads="1"/>
          </p:cNvPicPr>
          <p:nvPr/>
        </p:nvPicPr>
        <p:blipFill>
          <a:blip r:embed="rId7" cstate="print">
            <a:duotone>
              <a:prstClr val="black"/>
              <a:srgbClr val="D9C3A5">
                <a:tint val="50000"/>
                <a:satMod val="180000"/>
              </a:srgbClr>
            </a:duoton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732240" y="476672"/>
            <a:ext cx="2016224" cy="140755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Vývojový diagram: magnetický disk 4"/>
          <p:cNvSpPr/>
          <p:nvPr/>
        </p:nvSpPr>
        <p:spPr>
          <a:xfrm>
            <a:off x="2555776" y="5417840"/>
            <a:ext cx="2592288" cy="1440160"/>
          </a:xfrm>
          <a:prstGeom prst="flowChartMagneticDisk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b="1">
              <a:ln w="12700">
                <a:solidFill>
                  <a:schemeClr val="tx2">
                    <a:satMod val="155000"/>
                  </a:schemeClr>
                </a:solidFill>
                <a:prstDash val="solid"/>
              </a:ln>
              <a:solidFill>
                <a:schemeClr val="bg2">
                  <a:tint val="85000"/>
                  <a:satMod val="155000"/>
                </a:schemeClr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</a:endParaRPr>
          </a:p>
        </p:txBody>
      </p:sp>
      <p:sp>
        <p:nvSpPr>
          <p:cNvPr id="6" name="Vývojový diagram: magnetický disk 5"/>
          <p:cNvSpPr/>
          <p:nvPr/>
        </p:nvSpPr>
        <p:spPr>
          <a:xfrm>
            <a:off x="755576" y="5764057"/>
            <a:ext cx="1944216" cy="1080120"/>
          </a:xfrm>
          <a:prstGeom prst="flowChartMagneticDisk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6" name="Vývojový diagram: magnetický disk 15"/>
          <p:cNvSpPr/>
          <p:nvPr/>
        </p:nvSpPr>
        <p:spPr>
          <a:xfrm>
            <a:off x="4860032" y="6021288"/>
            <a:ext cx="1944216" cy="836712"/>
          </a:xfrm>
          <a:prstGeom prst="flowChartMagneticDisk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8" name="TextovéPole 17"/>
          <p:cNvSpPr txBox="1"/>
          <p:nvPr/>
        </p:nvSpPr>
        <p:spPr>
          <a:xfrm>
            <a:off x="3491880" y="5842337"/>
            <a:ext cx="1224000" cy="101566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6000" dirty="0" smtClean="0">
                <a:ln w="18415" cmpd="sng">
                  <a:solidFill>
                    <a:srgbClr val="FFFFFF"/>
                  </a:solidFill>
                  <a:prstDash val="solid"/>
                </a:ln>
                <a:solidFill>
                  <a:srgbClr val="FFFFFF"/>
                </a:solidFill>
                <a:effectLst>
                  <a:outerShdw blurRad="63500" dir="3600000" algn="tl" rotWithShape="0">
                    <a:srgbClr val="000000">
                      <a:alpha val="70000"/>
                    </a:srgbClr>
                  </a:outerShdw>
                </a:effectLst>
              </a:rPr>
              <a:t>1</a:t>
            </a:r>
            <a:endParaRPr lang="cs-CZ" sz="6000" dirty="0">
              <a:ln w="18415" cmpd="sng">
                <a:solidFill>
                  <a:srgbClr val="FFFFFF"/>
                </a:solidFill>
                <a:prstDash val="solid"/>
              </a:ln>
              <a:solidFill>
                <a:srgbClr val="FFFFFF"/>
              </a:solidFill>
              <a:effectLst>
                <a:outerShdw blurRad="63500" dir="3600000" algn="tl" rotWithShape="0">
                  <a:srgbClr val="000000">
                    <a:alpha val="70000"/>
                  </a:srgbClr>
                </a:outerShdw>
              </a:effectLst>
            </a:endParaRPr>
          </a:p>
        </p:txBody>
      </p:sp>
      <p:sp>
        <p:nvSpPr>
          <p:cNvPr id="19" name="TextovéPole 18"/>
          <p:cNvSpPr txBox="1"/>
          <p:nvPr/>
        </p:nvSpPr>
        <p:spPr>
          <a:xfrm>
            <a:off x="5580112" y="6093296"/>
            <a:ext cx="1224000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5400" dirty="0" smtClean="0">
                <a:ln w="18415" cmpd="sng">
                  <a:solidFill>
                    <a:srgbClr val="FFFFFF"/>
                  </a:solidFill>
                  <a:prstDash val="solid"/>
                </a:ln>
                <a:solidFill>
                  <a:srgbClr val="FFFFFF"/>
                </a:solidFill>
                <a:effectLst>
                  <a:outerShdw blurRad="63500" dir="3600000" algn="tl" rotWithShape="0">
                    <a:srgbClr val="000000">
                      <a:alpha val="70000"/>
                    </a:srgbClr>
                  </a:outerShdw>
                </a:effectLst>
              </a:rPr>
              <a:t>3</a:t>
            </a:r>
            <a:endParaRPr lang="cs-CZ" sz="5400" dirty="0">
              <a:ln w="18415" cmpd="sng">
                <a:solidFill>
                  <a:srgbClr val="FFFFFF"/>
                </a:solidFill>
                <a:prstDash val="solid"/>
              </a:ln>
              <a:solidFill>
                <a:srgbClr val="FFFFFF"/>
              </a:solidFill>
              <a:effectLst>
                <a:outerShdw blurRad="63500" dir="3600000" algn="tl" rotWithShape="0">
                  <a:srgbClr val="000000">
                    <a:alpha val="70000"/>
                  </a:srgbClr>
                </a:outerShdw>
              </a:effectLst>
            </a:endParaRPr>
          </a:p>
        </p:txBody>
      </p:sp>
      <p:sp>
        <p:nvSpPr>
          <p:cNvPr id="20" name="TextovéPole 19"/>
          <p:cNvSpPr txBox="1"/>
          <p:nvPr/>
        </p:nvSpPr>
        <p:spPr>
          <a:xfrm>
            <a:off x="1331640" y="5949280"/>
            <a:ext cx="1224000" cy="101566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6000" dirty="0" smtClean="0">
                <a:ln w="18415" cmpd="sng">
                  <a:solidFill>
                    <a:srgbClr val="FFFFFF"/>
                  </a:solidFill>
                  <a:prstDash val="solid"/>
                </a:ln>
                <a:solidFill>
                  <a:srgbClr val="FFFFFF"/>
                </a:solidFill>
                <a:effectLst>
                  <a:outerShdw blurRad="63500" dir="3600000" algn="tl" rotWithShape="0">
                    <a:srgbClr val="000000">
                      <a:alpha val="70000"/>
                    </a:srgbClr>
                  </a:outerShdw>
                </a:effectLst>
              </a:rPr>
              <a:t>2</a:t>
            </a:r>
            <a:endParaRPr lang="cs-CZ" sz="6000" dirty="0">
              <a:ln w="18415" cmpd="sng">
                <a:solidFill>
                  <a:srgbClr val="FFFFFF"/>
                </a:solidFill>
                <a:prstDash val="solid"/>
              </a:ln>
              <a:solidFill>
                <a:srgbClr val="FFFFFF"/>
              </a:solidFill>
              <a:effectLst>
                <a:outerShdw blurRad="63500" dir="3600000" algn="tl" rotWithShape="0">
                  <a:srgbClr val="000000">
                    <a:alpha val="70000"/>
                  </a:srgbClr>
                </a:outerShdw>
              </a:effectLst>
            </a:endParaRPr>
          </a:p>
        </p:txBody>
      </p:sp>
      <p:sp>
        <p:nvSpPr>
          <p:cNvPr id="11" name="TextovéPole 10"/>
          <p:cNvSpPr txBox="1"/>
          <p:nvPr/>
        </p:nvSpPr>
        <p:spPr>
          <a:xfrm>
            <a:off x="467544" y="476672"/>
            <a:ext cx="432048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1.  Urči pořadí.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96080449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Tabulka 3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25525710"/>
              </p:ext>
            </p:extLst>
          </p:nvPr>
        </p:nvGraphicFramePr>
        <p:xfrm>
          <a:off x="179513" y="980729"/>
          <a:ext cx="8712966" cy="3322337"/>
        </p:xfrm>
        <a:graphic>
          <a:graphicData uri="http://schemas.openxmlformats.org/drawingml/2006/table">
            <a:tbl>
              <a:tblPr firstRow="1" firstCol="1" bandRow="1">
                <a:tableStyleId>{2D5ABB26-0587-4C30-8999-92F81FD0307C}</a:tableStyleId>
              </a:tblPr>
              <a:tblGrid>
                <a:gridCol w="1611055"/>
                <a:gridCol w="1197256"/>
                <a:gridCol w="1224136"/>
                <a:gridCol w="1044005"/>
                <a:gridCol w="1154744"/>
                <a:gridCol w="1329643"/>
                <a:gridCol w="1152127"/>
              </a:tblGrid>
              <a:tr h="1698446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dirty="0">
                          <a:effectLst/>
                        </a:rPr>
                        <a:t> </a:t>
                      </a:r>
                    </a:p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dirty="0">
                          <a:effectLst/>
                        </a:rPr>
                        <a:t> </a:t>
                      </a:r>
                    </a:p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dirty="0">
                          <a:effectLst/>
                        </a:rPr>
                        <a:t> </a:t>
                      </a:r>
                      <a:endParaRPr lang="cs-CZ" sz="20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b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dirty="0">
                          <a:effectLst/>
                        </a:rPr>
                        <a:t> </a:t>
                      </a:r>
                      <a:r>
                        <a:rPr lang="cs-CZ" sz="2000" dirty="0" smtClean="0">
                          <a:effectLst/>
                        </a:rPr>
                        <a:t>moucha</a:t>
                      </a:r>
                      <a:endParaRPr lang="cs-CZ" sz="2000" dirty="0">
                        <a:effectLst/>
                      </a:endParaRPr>
                    </a:p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dirty="0">
                          <a:effectLst/>
                        </a:rPr>
                        <a:t>    </a:t>
                      </a:r>
                      <a:endParaRPr lang="cs-CZ" sz="20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b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dirty="0">
                          <a:effectLst/>
                        </a:rPr>
                        <a:t> </a:t>
                      </a:r>
                      <a:r>
                        <a:rPr lang="cs-CZ" sz="2000" dirty="0" smtClean="0">
                          <a:effectLst/>
                        </a:rPr>
                        <a:t>komár</a:t>
                      </a:r>
                      <a:endParaRPr lang="cs-CZ" sz="2000" dirty="0">
                        <a:effectLst/>
                      </a:endParaRPr>
                    </a:p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dirty="0">
                          <a:effectLst/>
                        </a:rPr>
                        <a:t> </a:t>
                      </a:r>
                      <a:endParaRPr lang="cs-CZ" sz="20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b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2000" dirty="0" smtClean="0">
                        <a:effectLst/>
                        <a:latin typeface="+mn-lt"/>
                        <a:ea typeface="+mn-ea"/>
                        <a:cs typeface="+mn-cs"/>
                      </a:endParaRPr>
                    </a:p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2000" dirty="0" smtClean="0">
                        <a:effectLst/>
                        <a:latin typeface="+mn-lt"/>
                        <a:ea typeface="+mn-ea"/>
                        <a:cs typeface="+mn-cs"/>
                      </a:endParaRPr>
                    </a:p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dirty="0" smtClean="0">
                          <a:effectLst/>
                          <a:latin typeface="+mn-lt"/>
                          <a:ea typeface="+mn-ea"/>
                          <a:cs typeface="+mn-cs"/>
                        </a:rPr>
                        <a:t>zebra</a:t>
                      </a:r>
                      <a:endParaRPr lang="cs-CZ" sz="20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dirty="0">
                          <a:effectLst/>
                        </a:rPr>
                        <a:t> </a:t>
                      </a:r>
                      <a:endParaRPr lang="cs-CZ" sz="2000" dirty="0" smtClean="0">
                        <a:effectLst/>
                      </a:endParaRPr>
                    </a:p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2000" dirty="0" smtClean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2000" dirty="0" smtClean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dirty="0" smtClean="0">
                          <a:effectLst/>
                          <a:latin typeface="Calibri"/>
                          <a:ea typeface="Calibri"/>
                          <a:cs typeface="Times New Roman"/>
                        </a:rPr>
                        <a:t>hroch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2000" dirty="0" smtClean="0">
                        <a:effectLst/>
                        <a:latin typeface="+mn-lt"/>
                        <a:ea typeface="+mn-ea"/>
                        <a:cs typeface="+mn-cs"/>
                      </a:endParaRPr>
                    </a:p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2000" dirty="0" smtClean="0">
                        <a:effectLst/>
                        <a:latin typeface="+mn-lt"/>
                        <a:ea typeface="+mn-ea"/>
                        <a:cs typeface="+mn-cs"/>
                      </a:endParaRPr>
                    </a:p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2000" dirty="0" smtClean="0">
                        <a:effectLst/>
                        <a:latin typeface="+mn-lt"/>
                        <a:ea typeface="+mn-ea"/>
                        <a:cs typeface="+mn-cs"/>
                      </a:endParaRPr>
                    </a:p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dirty="0" smtClean="0">
                          <a:effectLst/>
                          <a:latin typeface="+mn-lt"/>
                          <a:ea typeface="+mn-ea"/>
                          <a:cs typeface="+mn-cs"/>
                        </a:rPr>
                        <a:t>lev</a:t>
                      </a:r>
                      <a:endParaRPr lang="cs-CZ" sz="20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2000" dirty="0" smtClean="0">
                        <a:effectLst/>
                        <a:latin typeface="+mn-lt"/>
                        <a:ea typeface="+mn-ea"/>
                        <a:cs typeface="+mn-cs"/>
                      </a:endParaRPr>
                    </a:p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2000" dirty="0" smtClean="0">
                        <a:effectLst/>
                        <a:latin typeface="+mn-lt"/>
                        <a:ea typeface="+mn-ea"/>
                        <a:cs typeface="+mn-cs"/>
                      </a:endParaRPr>
                    </a:p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2000" dirty="0" smtClean="0">
                        <a:effectLst/>
                        <a:latin typeface="+mn-lt"/>
                        <a:ea typeface="+mn-ea"/>
                        <a:cs typeface="+mn-cs"/>
                      </a:endParaRPr>
                    </a:p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dirty="0" smtClean="0">
                          <a:effectLst/>
                          <a:latin typeface="+mn-lt"/>
                          <a:ea typeface="+mn-ea"/>
                          <a:cs typeface="+mn-cs"/>
                        </a:rPr>
                        <a:t>kosatka</a:t>
                      </a:r>
                      <a:endParaRPr lang="cs-CZ" sz="20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>
                        <a:lumMod val="75000"/>
                      </a:schemeClr>
                    </a:solidFill>
                  </a:tcPr>
                </a:tc>
              </a:tr>
              <a:tr h="793379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2000" dirty="0" smtClean="0">
                          <a:effectLst/>
                        </a:rPr>
                        <a:t>rychlost</a:t>
                      </a:r>
                      <a:endParaRPr lang="cs-CZ" sz="2000" dirty="0" smtClean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20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b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indent="0" algn="ctr" defTabSz="914400" rtl="0" eaLnBrk="1" fontAlgn="auto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2000" dirty="0" smtClean="0">
                          <a:effectLst/>
                        </a:rPr>
                        <a:t>8 km/h</a:t>
                      </a:r>
                      <a:endParaRPr lang="cs-CZ" sz="2000" dirty="0" smtClean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20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b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indent="0" algn="ctr" defTabSz="914400" rtl="0" eaLnBrk="1" fontAlgn="auto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2000" dirty="0" smtClean="0">
                          <a:effectLst/>
                        </a:rPr>
                        <a:t>0,6  m/s</a:t>
                      </a:r>
                      <a:endParaRPr lang="cs-CZ" sz="2000" dirty="0" smtClean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20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b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indent="0" algn="ctr" defTabSz="914400" rtl="0" eaLnBrk="1" fontAlgn="auto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2000" dirty="0" smtClean="0">
                          <a:effectLst/>
                        </a:rPr>
                        <a:t>55 km/h</a:t>
                      </a:r>
                      <a:endParaRPr lang="cs-CZ" sz="2000" dirty="0" smtClean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20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b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indent="0" algn="ctr" defTabSz="914400" rtl="0" eaLnBrk="1" fontAlgn="auto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2000" dirty="0" smtClean="0">
                          <a:effectLst/>
                        </a:rPr>
                        <a:t>30 km/h</a:t>
                      </a:r>
                      <a:endParaRPr lang="cs-CZ" sz="2000" dirty="0" smtClean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20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b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indent="0" algn="ctr" defTabSz="914400" rtl="0" eaLnBrk="1" fontAlgn="auto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2000" dirty="0" smtClean="0">
                          <a:effectLst/>
                        </a:rPr>
                        <a:t>16 m/s</a:t>
                      </a:r>
                      <a:endParaRPr lang="cs-CZ" sz="2000" dirty="0" smtClean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20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b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indent="0" algn="ctr" defTabSz="914400" rtl="0" eaLnBrk="1" fontAlgn="auto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2000" dirty="0" smtClean="0">
                          <a:effectLst/>
                        </a:rPr>
                        <a:t>70 km/h</a:t>
                      </a:r>
                      <a:endParaRPr lang="cs-CZ" sz="2000" dirty="0" smtClean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20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b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>
                        <a:lumMod val="75000"/>
                      </a:schemeClr>
                    </a:solidFill>
                  </a:tcPr>
                </a:tc>
              </a:tr>
              <a:tr h="830512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20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2000" dirty="0" smtClean="0">
                        <a:effectLst/>
                      </a:endParaRPr>
                    </a:p>
                  </a:txBody>
                  <a:tcPr marL="68580" marR="68580" marT="0" marB="0" anchor="b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indent="0" algn="ctr" defTabSz="914400" rtl="0" eaLnBrk="1" fontAlgn="auto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2000" dirty="0" smtClean="0">
                          <a:effectLst/>
                          <a:latin typeface="Calibri"/>
                          <a:ea typeface="Calibri"/>
                          <a:cs typeface="Times New Roman"/>
                        </a:rPr>
                        <a:t>2,16 </a:t>
                      </a:r>
                      <a:r>
                        <a:rPr lang="cs-CZ" sz="2000" dirty="0" smtClean="0">
                          <a:effectLst/>
                        </a:rPr>
                        <a:t>km/h</a:t>
                      </a:r>
                      <a:endParaRPr lang="cs-CZ" sz="2000" dirty="0" smtClean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20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b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dirty="0">
                          <a:effectLst/>
                        </a:rPr>
                        <a:t> </a:t>
                      </a:r>
                      <a:endParaRPr lang="cs-CZ" sz="20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b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20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b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indent="0" algn="ctr" defTabSz="914400" rtl="0" eaLnBrk="1" fontAlgn="auto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2000" dirty="0" smtClean="0">
                          <a:effectLst/>
                          <a:latin typeface="+mn-lt"/>
                          <a:ea typeface="Calibri"/>
                          <a:cs typeface="Times New Roman"/>
                        </a:rPr>
                        <a:t>57,6 </a:t>
                      </a:r>
                      <a:r>
                        <a:rPr lang="cs-CZ" sz="2000" dirty="0" smtClean="0">
                          <a:effectLst/>
                        </a:rPr>
                        <a:t>km/h</a:t>
                      </a:r>
                      <a:endParaRPr lang="cs-CZ" sz="2000" dirty="0" smtClean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20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b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20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b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>
                        <a:lumMod val="75000"/>
                      </a:schemeClr>
                    </a:solidFill>
                  </a:tcPr>
                </a:tc>
              </a:tr>
            </a:tbl>
          </a:graphicData>
        </a:graphic>
      </p:graphicFrame>
      <p:pic>
        <p:nvPicPr>
          <p:cNvPr id="1030" name="Obrázek 18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460432" y="6381328"/>
            <a:ext cx="360040" cy="29457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9" name="Obrázek 19" descr="MC900346919[1]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483943" y="5589240"/>
            <a:ext cx="691277" cy="43204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Vývojový diagram: magnetický disk 4"/>
          <p:cNvSpPr/>
          <p:nvPr/>
        </p:nvSpPr>
        <p:spPr>
          <a:xfrm>
            <a:off x="2555776" y="5417840"/>
            <a:ext cx="2592288" cy="1440160"/>
          </a:xfrm>
          <a:prstGeom prst="flowChartMagneticDisk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b="1">
              <a:ln w="12700">
                <a:solidFill>
                  <a:schemeClr val="tx2">
                    <a:satMod val="155000"/>
                  </a:schemeClr>
                </a:solidFill>
                <a:prstDash val="solid"/>
              </a:ln>
              <a:solidFill>
                <a:schemeClr val="bg2">
                  <a:tint val="85000"/>
                  <a:satMod val="155000"/>
                </a:schemeClr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</a:endParaRPr>
          </a:p>
        </p:txBody>
      </p:sp>
      <p:sp>
        <p:nvSpPr>
          <p:cNvPr id="6" name="Vývojový diagram: magnetický disk 5"/>
          <p:cNvSpPr/>
          <p:nvPr/>
        </p:nvSpPr>
        <p:spPr>
          <a:xfrm>
            <a:off x="755576" y="5764057"/>
            <a:ext cx="1944216" cy="1080120"/>
          </a:xfrm>
          <a:prstGeom prst="flowChartMagneticDisk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6" name="Vývojový diagram: magnetický disk 15"/>
          <p:cNvSpPr/>
          <p:nvPr/>
        </p:nvSpPr>
        <p:spPr>
          <a:xfrm>
            <a:off x="4860032" y="6021288"/>
            <a:ext cx="1944216" cy="836712"/>
          </a:xfrm>
          <a:prstGeom prst="flowChartMagneticDisk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8" name="TextovéPole 17"/>
          <p:cNvSpPr txBox="1"/>
          <p:nvPr/>
        </p:nvSpPr>
        <p:spPr>
          <a:xfrm>
            <a:off x="3491880" y="5842337"/>
            <a:ext cx="1224000" cy="101566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6000" dirty="0" smtClean="0">
                <a:ln w="18415" cmpd="sng">
                  <a:solidFill>
                    <a:srgbClr val="FFFFFF"/>
                  </a:solidFill>
                  <a:prstDash val="solid"/>
                </a:ln>
                <a:solidFill>
                  <a:srgbClr val="FFFFFF"/>
                </a:solidFill>
                <a:effectLst>
                  <a:outerShdw blurRad="63500" dir="3600000" algn="tl" rotWithShape="0">
                    <a:srgbClr val="000000">
                      <a:alpha val="70000"/>
                    </a:srgbClr>
                  </a:outerShdw>
                </a:effectLst>
              </a:rPr>
              <a:t>1</a:t>
            </a:r>
            <a:endParaRPr lang="cs-CZ" sz="6000" dirty="0">
              <a:ln w="18415" cmpd="sng">
                <a:solidFill>
                  <a:srgbClr val="FFFFFF"/>
                </a:solidFill>
                <a:prstDash val="solid"/>
              </a:ln>
              <a:solidFill>
                <a:srgbClr val="FFFFFF"/>
              </a:solidFill>
              <a:effectLst>
                <a:outerShdw blurRad="63500" dir="3600000" algn="tl" rotWithShape="0">
                  <a:srgbClr val="000000">
                    <a:alpha val="70000"/>
                  </a:srgbClr>
                </a:outerShdw>
              </a:effectLst>
            </a:endParaRPr>
          </a:p>
        </p:txBody>
      </p:sp>
      <p:sp>
        <p:nvSpPr>
          <p:cNvPr id="19" name="TextovéPole 18"/>
          <p:cNvSpPr txBox="1"/>
          <p:nvPr/>
        </p:nvSpPr>
        <p:spPr>
          <a:xfrm>
            <a:off x="5580112" y="6093296"/>
            <a:ext cx="1224000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5400" dirty="0" smtClean="0">
                <a:ln w="18415" cmpd="sng">
                  <a:solidFill>
                    <a:srgbClr val="FFFFFF"/>
                  </a:solidFill>
                  <a:prstDash val="solid"/>
                </a:ln>
                <a:solidFill>
                  <a:srgbClr val="FFFFFF"/>
                </a:solidFill>
                <a:effectLst>
                  <a:outerShdw blurRad="63500" dir="3600000" algn="tl" rotWithShape="0">
                    <a:srgbClr val="000000">
                      <a:alpha val="70000"/>
                    </a:srgbClr>
                  </a:outerShdw>
                </a:effectLst>
              </a:rPr>
              <a:t>3</a:t>
            </a:r>
            <a:endParaRPr lang="cs-CZ" sz="5400" dirty="0">
              <a:ln w="18415" cmpd="sng">
                <a:solidFill>
                  <a:srgbClr val="FFFFFF"/>
                </a:solidFill>
                <a:prstDash val="solid"/>
              </a:ln>
              <a:solidFill>
                <a:srgbClr val="FFFFFF"/>
              </a:solidFill>
              <a:effectLst>
                <a:outerShdw blurRad="63500" dir="3600000" algn="tl" rotWithShape="0">
                  <a:srgbClr val="000000">
                    <a:alpha val="70000"/>
                  </a:srgbClr>
                </a:outerShdw>
              </a:effectLst>
            </a:endParaRPr>
          </a:p>
        </p:txBody>
      </p:sp>
      <p:sp>
        <p:nvSpPr>
          <p:cNvPr id="20" name="TextovéPole 19"/>
          <p:cNvSpPr txBox="1"/>
          <p:nvPr/>
        </p:nvSpPr>
        <p:spPr>
          <a:xfrm>
            <a:off x="1331640" y="5949280"/>
            <a:ext cx="1224000" cy="101566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6000" dirty="0" smtClean="0">
                <a:ln w="18415" cmpd="sng">
                  <a:solidFill>
                    <a:srgbClr val="FFFFFF"/>
                  </a:solidFill>
                  <a:prstDash val="solid"/>
                </a:ln>
                <a:solidFill>
                  <a:srgbClr val="FFFFFF"/>
                </a:solidFill>
                <a:effectLst>
                  <a:outerShdw blurRad="63500" dir="3600000" algn="tl" rotWithShape="0">
                    <a:srgbClr val="000000">
                      <a:alpha val="70000"/>
                    </a:srgbClr>
                  </a:outerShdw>
                </a:effectLst>
              </a:rPr>
              <a:t>2</a:t>
            </a:r>
            <a:endParaRPr lang="cs-CZ" sz="6000" dirty="0">
              <a:ln w="18415" cmpd="sng">
                <a:solidFill>
                  <a:srgbClr val="FFFFFF"/>
                </a:solidFill>
                <a:prstDash val="solid"/>
              </a:ln>
              <a:solidFill>
                <a:srgbClr val="FFFFFF"/>
              </a:solidFill>
              <a:effectLst>
                <a:outerShdw blurRad="63500" dir="3600000" algn="tl" rotWithShape="0">
                  <a:srgbClr val="000000">
                    <a:alpha val="70000"/>
                  </a:srgbClr>
                </a:outerShdw>
              </a:effectLst>
            </a:endParaRPr>
          </a:p>
        </p:txBody>
      </p:sp>
      <p:sp>
        <p:nvSpPr>
          <p:cNvPr id="11" name="TextovéPole 10"/>
          <p:cNvSpPr txBox="1"/>
          <p:nvPr/>
        </p:nvSpPr>
        <p:spPr>
          <a:xfrm>
            <a:off x="467544" y="476672"/>
            <a:ext cx="432048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1.  Vypočítej  gravitační sílu a urči pořadí.</a:t>
            </a:r>
            <a:endParaRPr lang="cs-CZ" dirty="0"/>
          </a:p>
        </p:txBody>
      </p:sp>
      <p:pic>
        <p:nvPicPr>
          <p:cNvPr id="1025" name="Obrázek 32"/>
          <p:cNvPicPr>
            <a:picLocks noChangeAspect="1" noChangeArrowheads="1"/>
          </p:cNvPicPr>
          <p:nvPr/>
        </p:nvPicPr>
        <p:blipFill>
          <a:blip r:embed="rId4" cstate="print">
            <a:duotone>
              <a:prstClr val="black"/>
              <a:srgbClr val="D9C3A5">
                <a:tint val="50000"/>
                <a:satMod val="180000"/>
              </a:srgbClr>
            </a:duoton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19721104">
            <a:off x="2702691" y="4858546"/>
            <a:ext cx="2016224" cy="140755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7" name="Obrázek 30"/>
          <p:cNvPicPr>
            <a:picLocks noChangeAspect="1" noChangeArrowheads="1"/>
          </p:cNvPicPr>
          <p:nvPr/>
        </p:nvPicPr>
        <p:blipFill>
          <a:blip r:embed="rId5" cstate="print">
            <a:duotone>
              <a:prstClr val="black"/>
              <a:schemeClr val="tx2">
                <a:tint val="45000"/>
                <a:satMod val="400000"/>
              </a:schemeClr>
            </a:duoton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76256" y="5733256"/>
            <a:ext cx="1440160" cy="96010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7" name="Obrázek 6"/>
          <p:cNvPicPr/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436096" y="5445224"/>
            <a:ext cx="1008112" cy="792088"/>
          </a:xfrm>
          <a:prstGeom prst="rect">
            <a:avLst/>
          </a:prstGeom>
          <a:noFill/>
          <a:ln>
            <a:noFill/>
          </a:ln>
        </p:spPr>
      </p:pic>
      <p:pic>
        <p:nvPicPr>
          <p:cNvPr id="9" name="Obrázek 8"/>
          <p:cNvPicPr/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259632" y="5301208"/>
            <a:ext cx="864096" cy="792088"/>
          </a:xfrm>
          <a:prstGeom prst="rect">
            <a:avLst/>
          </a:prstGeom>
          <a:noFill/>
          <a:ln>
            <a:noFill/>
          </a:ln>
        </p:spPr>
      </p:pic>
    </p:spTree>
    <p:extLst>
      <p:ext uri="{BB962C8B-B14F-4D97-AF65-F5344CB8AC3E}">
        <p14:creationId xmlns:p14="http://schemas.microsoft.com/office/powerpoint/2010/main" val="28287440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683568" y="1582341"/>
            <a:ext cx="7560840" cy="2585323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 smtClean="0"/>
              <a:t>Zdroj obrázků – galerie Microsoft-Office</a:t>
            </a:r>
          </a:p>
          <a:p>
            <a:endParaRPr lang="cs-CZ" dirty="0" smtClean="0"/>
          </a:p>
          <a:p>
            <a:r>
              <a:rPr lang="cs-CZ" dirty="0" smtClean="0"/>
              <a:t>Vytvořeno </a:t>
            </a:r>
            <a:r>
              <a:rPr lang="cs-CZ" dirty="0"/>
              <a:t>jako DUM do předmětu fyzika na </a:t>
            </a:r>
            <a:r>
              <a:rPr lang="cs-CZ" dirty="0" smtClean="0"/>
              <a:t>Základní  škole a Mateřské škole </a:t>
            </a:r>
            <a:r>
              <a:rPr lang="en-GB" dirty="0"/>
              <a:t>17.listopadu 1325, </a:t>
            </a:r>
            <a:r>
              <a:rPr lang="en-GB" dirty="0" err="1"/>
              <a:t>příspěvková</a:t>
            </a:r>
            <a:r>
              <a:rPr lang="en-GB" dirty="0"/>
              <a:t> </a:t>
            </a:r>
            <a:r>
              <a:rPr lang="en-GB" dirty="0" err="1" smtClean="0"/>
              <a:t>organizace</a:t>
            </a:r>
            <a:r>
              <a:rPr lang="cs-CZ" dirty="0" smtClean="0"/>
              <a:t> </a:t>
            </a:r>
            <a:r>
              <a:rPr lang="cs-CZ" dirty="0"/>
              <a:t>, Mladá Boleslav pro </a:t>
            </a:r>
            <a:r>
              <a:rPr lang="cs-CZ" dirty="0" smtClean="0"/>
              <a:t>sedmý ročník </a:t>
            </a:r>
            <a:r>
              <a:rPr lang="cs-CZ" dirty="0"/>
              <a:t>základní školy.</a:t>
            </a:r>
          </a:p>
          <a:p>
            <a:endParaRPr lang="cs-CZ" dirty="0"/>
          </a:p>
          <a:p>
            <a:r>
              <a:rPr lang="cs-CZ" dirty="0"/>
              <a:t>Materiál slouží k doplnění </a:t>
            </a:r>
            <a:r>
              <a:rPr lang="cs-CZ" dirty="0" smtClean="0"/>
              <a:t>a procvičení výpočtu gravitační síly a  rychlosti.</a:t>
            </a:r>
          </a:p>
          <a:p>
            <a:r>
              <a:rPr lang="cs-CZ" dirty="0" smtClean="0"/>
              <a:t>Materiál </a:t>
            </a:r>
            <a:r>
              <a:rPr lang="cs-CZ" dirty="0"/>
              <a:t>doporučuji prezentovat pomocí dataprojektoru.</a:t>
            </a:r>
          </a:p>
          <a:p>
            <a:r>
              <a:rPr lang="cs-CZ" dirty="0"/>
              <a:t>Materiál byl vytvořen a pilotován ve I. pololetí školního roku </a:t>
            </a:r>
            <a:r>
              <a:rPr lang="cs-CZ" dirty="0" smtClean="0"/>
              <a:t>2012/2013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18244520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54</TotalTime>
  <Words>216</Words>
  <Application>Microsoft Office PowerPoint</Application>
  <PresentationFormat>Předvádění na obrazovce (4:3)</PresentationFormat>
  <Paragraphs>142</Paragraphs>
  <Slides>6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6</vt:i4>
      </vt:variant>
    </vt:vector>
  </HeadingPairs>
  <TitlesOfParts>
    <vt:vector size="7" baseType="lpstr">
      <vt:lpstr>Motiv systému Office</vt:lpstr>
      <vt:lpstr>     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Company>Hewlett-Packard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Monika</dc:creator>
  <cp:lastModifiedBy>Monika</cp:lastModifiedBy>
  <cp:revision>8</cp:revision>
  <dcterms:created xsi:type="dcterms:W3CDTF">2012-11-22T16:26:26Z</dcterms:created>
  <dcterms:modified xsi:type="dcterms:W3CDTF">2012-12-08T17:26:07Z</dcterms:modified>
</cp:coreProperties>
</file>