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21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527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974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260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900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91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13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887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1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00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236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/>
            </a:gs>
            <a:gs pos="5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BC914-B348-456C-B88A-57831F37B67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E27A7-317F-4BDD-87AF-DA941FCC61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29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Fyzikální hry a úlohy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VY_32_INOVACE_54_Práce, výkon- úlohy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980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760532"/>
              </p:ext>
            </p:extLst>
          </p:nvPr>
        </p:nvGraphicFramePr>
        <p:xfrm>
          <a:off x="1331640" y="1484784"/>
          <a:ext cx="6696744" cy="34563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4186"/>
                <a:gridCol w="1674186"/>
                <a:gridCol w="1674186"/>
                <a:gridCol w="1674186"/>
              </a:tblGrid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Značka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práce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W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joule</a:t>
                      </a:r>
                      <a:r>
                        <a:rPr lang="cs-CZ" sz="2000" baseline="0" dirty="0" smtClean="0"/>
                        <a:t>    J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W = F . s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výkon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watt</a:t>
                      </a:r>
                      <a:r>
                        <a:rPr lang="cs-CZ" sz="2000" baseline="0" dirty="0" smtClean="0"/>
                        <a:t>     W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 = W: t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energie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joule    J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r>
                        <a:rPr lang="cs-CZ" sz="2000" baseline="-25000" dirty="0" smtClean="0"/>
                        <a:t>P</a:t>
                      </a:r>
                      <a:r>
                        <a:rPr lang="cs-CZ" sz="2000" baseline="0" dirty="0" smtClean="0"/>
                        <a:t>= m . h. g</a:t>
                      </a:r>
                      <a:endParaRPr lang="cs-CZ" sz="2000" baseline="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účinnost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ym typeface="Symbol"/>
                        </a:rPr>
                        <a:t>  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  %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ym typeface="Symbol"/>
                        </a:rPr>
                        <a:t> = P : P‘</a:t>
                      </a:r>
                      <a:endParaRPr lang="cs-CZ" sz="2000" dirty="0"/>
                    </a:p>
                  </a:txBody>
                  <a:tcPr anchor="b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45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Doplněná tabulka 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251374"/>
              </p:ext>
            </p:extLst>
          </p:nvPr>
        </p:nvGraphicFramePr>
        <p:xfrm>
          <a:off x="971600" y="1196752"/>
          <a:ext cx="6768008" cy="525658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188008"/>
                <a:gridCol w="1116000"/>
                <a:gridCol w="1116000"/>
                <a:gridCol w="1152624"/>
                <a:gridCol w="1079376"/>
                <a:gridCol w="1116000"/>
              </a:tblGrid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12</a:t>
                      </a:r>
                      <a:r>
                        <a:rPr lang="cs-CZ" sz="2000" u="none" strike="noStrike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kg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40 kg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600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g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F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4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N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s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2 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0,6 km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30 dm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8 </a:t>
                      </a:r>
                      <a:r>
                        <a:rPr lang="cs-CZ" sz="2000" u="none" strike="noStrike" dirty="0" err="1">
                          <a:effectLst/>
                          <a:latin typeface="+mn-lt"/>
                        </a:rPr>
                        <a:t>kJ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7,2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M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J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t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3</a:t>
                      </a:r>
                      <a:r>
                        <a:rPr lang="cs-CZ" sz="2000" u="none" strike="noStrike" baseline="0" dirty="0" smtClean="0">
                          <a:effectLst/>
                          <a:latin typeface="+mn-lt"/>
                        </a:rPr>
                        <a:t> s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2 min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0,1</a:t>
                      </a:r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 h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9096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P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1,6</a:t>
                      </a:r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 kW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8 kW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1 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684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7647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tabulku 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986447"/>
              </p:ext>
            </p:extLst>
          </p:nvPr>
        </p:nvGraphicFramePr>
        <p:xfrm>
          <a:off x="971600" y="1196752"/>
          <a:ext cx="6768008" cy="5256584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188008"/>
                <a:gridCol w="1116000"/>
                <a:gridCol w="1116000"/>
                <a:gridCol w="1152624"/>
                <a:gridCol w="1079376"/>
                <a:gridCol w="1116000"/>
              </a:tblGrid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12</a:t>
                      </a:r>
                      <a:r>
                        <a:rPr lang="cs-CZ" sz="2000" u="none" strike="noStrike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kg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40 kg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1,2 t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0,4 kg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600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g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F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 </a:t>
                      </a:r>
                      <a:r>
                        <a:rPr lang="cs-CZ" sz="200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120 N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400 N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12 </a:t>
                      </a:r>
                      <a:r>
                        <a:rPr lang="cs-CZ" sz="2000" b="0" i="0" u="none" strike="noStrike" dirty="0" err="1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kN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4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N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6 N</a:t>
                      </a:r>
                      <a:endParaRPr lang="cs-CZ" sz="2000" b="0" i="0" u="none" strike="noStrike" dirty="0"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s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2 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20 m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0,6 km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30 dm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60 m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240 J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8 </a:t>
                      </a:r>
                      <a:r>
                        <a:rPr lang="cs-CZ" sz="2000" u="none" strike="noStrike" dirty="0" err="1">
                          <a:effectLst/>
                          <a:latin typeface="+mn-lt"/>
                        </a:rPr>
                        <a:t>kJ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7,2 </a:t>
                      </a:r>
                      <a:r>
                        <a:rPr lang="cs-CZ" sz="2000" u="none" strike="noStrike" dirty="0">
                          <a:effectLst/>
                          <a:latin typeface="+mn-lt"/>
                        </a:rPr>
                        <a:t>M</a:t>
                      </a:r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J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12 J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360 J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7312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t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3</a:t>
                      </a:r>
                      <a:r>
                        <a:rPr lang="cs-CZ" sz="2000" u="none" strike="noStrike" baseline="0" dirty="0" smtClean="0">
                          <a:effectLst/>
                          <a:latin typeface="+mn-lt"/>
                        </a:rPr>
                        <a:t> s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5 s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900 s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2 min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0,1</a:t>
                      </a:r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 h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  <a:tr h="89096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 smtClean="0">
                          <a:effectLst/>
                          <a:latin typeface="+mn-lt"/>
                        </a:rPr>
                        <a:t>P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>
                    <a:lnT w="12700" cap="flat" cmpd="sng" algn="ctr">
                      <a:solidFill>
                        <a:schemeClr val="accent3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80 W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1,6</a:t>
                      </a:r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 kW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dirty="0" smtClean="0">
                          <a:effectLst/>
                          <a:latin typeface="+mn-lt"/>
                        </a:rPr>
                        <a:t>8 kW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</a:rPr>
                        <a:t>0,1 W</a:t>
                      </a:r>
                      <a:endParaRPr lang="cs-CZ" sz="2000" b="0" i="0" u="none" strike="noStrike" dirty="0">
                        <a:solidFill>
                          <a:srgbClr val="C00000"/>
                        </a:solidFill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baseline="0" dirty="0" smtClean="0">
                          <a:effectLst/>
                          <a:latin typeface="+mn-lt"/>
                        </a:rPr>
                        <a:t>1 W</a:t>
                      </a:r>
                      <a:endParaRPr lang="cs-CZ" sz="20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62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vlastní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a 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smtClean="0"/>
              <a:t>procvičení učiva</a:t>
            </a:r>
            <a:r>
              <a:rPr lang="cs-CZ" smtClean="0"/>
              <a:t>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8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245</Words>
  <Application>Microsoft Office PowerPoint</Application>
  <PresentationFormat>Předvádění na obrazovce (4:3)</PresentationFormat>
  <Paragraphs>100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15</cp:revision>
  <cp:lastPrinted>2012-11-01T22:13:25Z</cp:lastPrinted>
  <dcterms:created xsi:type="dcterms:W3CDTF">2012-11-01T20:24:18Z</dcterms:created>
  <dcterms:modified xsi:type="dcterms:W3CDTF">2012-11-22T15:17:25Z</dcterms:modified>
</cp:coreProperties>
</file>