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5" r:id="rId1"/>
  </p:sldMasterIdLst>
  <p:sldIdLst>
    <p:sldId id="258" r:id="rId2"/>
    <p:sldId id="256" r:id="rId3"/>
    <p:sldId id="259" r:id="rId4"/>
    <p:sldId id="261" r:id="rId5"/>
    <p:sldId id="263" r:id="rId6"/>
    <p:sldId id="264" r:id="rId7"/>
    <p:sldId id="265" r:id="rId8"/>
    <p:sldId id="273" r:id="rId9"/>
    <p:sldId id="267" r:id="rId10"/>
    <p:sldId id="266" r:id="rId11"/>
    <p:sldId id="268" r:id="rId12"/>
    <p:sldId id="269" r:id="rId13"/>
    <p:sldId id="271" r:id="rId14"/>
    <p:sldId id="270" r:id="rId15"/>
    <p:sldId id="272" r:id="rId16"/>
    <p:sldId id="260" r:id="rId17"/>
  </p:sldIdLst>
  <p:sldSz cx="10083800" cy="75565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123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520950" y="3442406"/>
            <a:ext cx="6806565" cy="2087306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520950" y="5512920"/>
            <a:ext cx="6806565" cy="1511300"/>
          </a:xfrm>
        </p:spPr>
        <p:txBody>
          <a:bodyPr/>
          <a:lstStyle>
            <a:lvl1pPr marL="0" indent="0" algn="l">
              <a:buNone/>
              <a:defRPr sz="2000" b="1">
                <a:solidFill>
                  <a:schemeClr val="tx2"/>
                </a:solidFill>
              </a:defRPr>
            </a:lvl1pPr>
            <a:lvl2pPr marL="503972" indent="0" algn="ctr">
              <a:buNone/>
            </a:lvl2pPr>
            <a:lvl3pPr marL="1007943" indent="0" algn="ctr">
              <a:buNone/>
            </a:lvl3pPr>
            <a:lvl4pPr marL="1511915" indent="0" algn="ctr">
              <a:buNone/>
            </a:lvl4pPr>
            <a:lvl5pPr marL="2015886" indent="0" algn="ctr">
              <a:buNone/>
            </a:lvl5pPr>
            <a:lvl6pPr marL="2519858" indent="0" algn="ctr">
              <a:buNone/>
            </a:lvl6pPr>
            <a:lvl7pPr marL="3023829" indent="0" algn="ctr">
              <a:buNone/>
            </a:lvl7pPr>
            <a:lvl8pPr marL="3527801" indent="0" algn="ctr">
              <a:buNone/>
            </a:lvl8pPr>
            <a:lvl9pPr marL="4031772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8563710" y="1293505"/>
            <a:ext cx="2518833" cy="420158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12/8/2012</a:t>
            </a:fld>
            <a:endParaRPr lang="en-US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806348" y="4607402"/>
            <a:ext cx="4030133" cy="423520"/>
          </a:xfrm>
        </p:spPr>
        <p:txBody>
          <a:bodyPr/>
          <a:lstStyle/>
          <a:p>
            <a:endParaRPr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420159" y="0"/>
            <a:ext cx="672253" cy="75565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304737" y="0"/>
            <a:ext cx="115421" cy="75565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1092412" y="0"/>
            <a:ext cx="200564" cy="75565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258622" y="0"/>
            <a:ext cx="253948" cy="75565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17274" y="0"/>
            <a:ext cx="0" cy="75565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0794" tIns="50397" rIns="100794" bIns="50397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1008380" y="0"/>
            <a:ext cx="0" cy="75565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0794" tIns="50397" rIns="100794" bIns="50397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941896" y="0"/>
            <a:ext cx="0" cy="75565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0794" tIns="50397" rIns="100794" bIns="50397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904100" y="0"/>
            <a:ext cx="0" cy="75565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0794" tIns="50397" rIns="100794" bIns="50397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176443" y="0"/>
            <a:ext cx="0" cy="75565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0794" tIns="50397" rIns="100794" bIns="50397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10050558" y="0"/>
            <a:ext cx="0" cy="75565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0794" tIns="50397" rIns="100794" bIns="50397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344507" y="0"/>
            <a:ext cx="84032" cy="75565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72254" y="3778250"/>
            <a:ext cx="1428538" cy="1427339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444233" y="5362440"/>
            <a:ext cx="707348" cy="70675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203219" y="6060882"/>
            <a:ext cx="151257" cy="15113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835252" y="6377686"/>
            <a:ext cx="302514" cy="3022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2100792" y="4953706"/>
            <a:ext cx="403352" cy="403013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461781" y="5430699"/>
            <a:ext cx="672253" cy="57023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504190" y="1763183"/>
            <a:ext cx="8235103" cy="5370153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D8BD707-D9CF-40AE-B4C6-C98DA3205C09}" type="datetimeFigureOut">
              <a:rPr lang="en-US" smtClean="0"/>
              <a:pPr/>
              <a:t>12/8/2012</a:t>
            </a:fld>
            <a:endParaRPr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20950" y="3190522"/>
            <a:ext cx="6806565" cy="2262752"/>
          </a:xfrm>
        </p:spPr>
        <p:txBody>
          <a:bodyPr/>
          <a:lstStyle>
            <a:lvl1pPr algn="l">
              <a:buNone/>
              <a:defRPr sz="33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20950" y="5520443"/>
            <a:ext cx="6806565" cy="1511300"/>
          </a:xfrm>
        </p:spPr>
        <p:txBody>
          <a:bodyPr anchor="t"/>
          <a:lstStyle>
            <a:lvl1pPr marL="0" indent="0">
              <a:buNone/>
              <a:defRPr sz="2000" b="1">
                <a:solidFill>
                  <a:schemeClr val="tx2"/>
                </a:solidFill>
              </a:defRPr>
            </a:lvl1pPr>
            <a:lvl2pPr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8562205" y="1289466"/>
            <a:ext cx="2518833" cy="420158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12/8/2012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806555" y="4604249"/>
            <a:ext cx="4030133" cy="423520"/>
          </a:xfrm>
        </p:spPr>
        <p:txBody>
          <a:bodyPr/>
          <a:lstStyle/>
          <a:p>
            <a:endParaRPr lang="en-US"/>
          </a:p>
        </p:txBody>
      </p:sp>
      <p:sp>
        <p:nvSpPr>
          <p:cNvPr id="9" name="Obdélník 8"/>
          <p:cNvSpPr/>
          <p:nvPr/>
        </p:nvSpPr>
        <p:spPr bwMode="auto">
          <a:xfrm>
            <a:off x="420159" y="0"/>
            <a:ext cx="672253" cy="75565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304737" y="0"/>
            <a:ext cx="115421" cy="75565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1092412" y="0"/>
            <a:ext cx="200564" cy="75565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258622" y="0"/>
            <a:ext cx="253948" cy="75565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17274" y="0"/>
            <a:ext cx="0" cy="75565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0794" tIns="50397" rIns="100794" bIns="50397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1008380" y="0"/>
            <a:ext cx="0" cy="75565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0794" tIns="50397" rIns="100794" bIns="50397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941896" y="0"/>
            <a:ext cx="0" cy="75565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0794" tIns="50397" rIns="100794" bIns="50397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904100" y="0"/>
            <a:ext cx="0" cy="75565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0794" tIns="50397" rIns="100794" bIns="50397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176443" y="0"/>
            <a:ext cx="0" cy="75565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0794" tIns="50397" rIns="100794" bIns="50397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344507" y="0"/>
            <a:ext cx="84032" cy="75565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72254" y="3778250"/>
            <a:ext cx="1428538" cy="1427339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460854" y="5362440"/>
            <a:ext cx="707348" cy="70675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203219" y="6060882"/>
            <a:ext cx="151257" cy="15113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835252" y="6381044"/>
            <a:ext cx="302514" cy="3022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2072164" y="4936173"/>
            <a:ext cx="403352" cy="403013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10033010" y="0"/>
            <a:ext cx="0" cy="75565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0794" tIns="50397" rIns="100794" bIns="50397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478402" y="5430699"/>
            <a:ext cx="672253" cy="57023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12/8/2012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504190" y="1763183"/>
            <a:ext cx="4033520" cy="5037667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709135" y="1763183"/>
            <a:ext cx="4033520" cy="5037667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4190" y="300860"/>
            <a:ext cx="8319135" cy="1259417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12/8/2012</a:t>
            </a:fld>
            <a:endParaRPr lang="en-US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504190" y="2602794"/>
            <a:ext cx="4033520" cy="4282017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821317" y="2602794"/>
            <a:ext cx="4033520" cy="4282017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504190" y="1729599"/>
            <a:ext cx="4033520" cy="725424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789805" y="1729599"/>
            <a:ext cx="4033520" cy="725424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D8BD707-D9CF-40AE-B4C6-C98DA3205C09}" type="datetimeFigureOut">
              <a:rPr lang="en-US" smtClean="0"/>
              <a:pPr/>
              <a:t>12/8/2012</a:t>
            </a:fld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12/8/2012</a:t>
            </a:fld>
            <a:endParaRPr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9663642" y="0"/>
            <a:ext cx="0" cy="75565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0794" tIns="50397" rIns="100794" bIns="50397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721322" y="3526155"/>
            <a:ext cx="6951980" cy="504190"/>
          </a:xfrm>
        </p:spPr>
        <p:txBody>
          <a:bodyPr anchor="b"/>
          <a:lstStyle>
            <a:lvl1pPr algn="l">
              <a:buNone/>
              <a:defRPr sz="22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7512431" y="302260"/>
            <a:ext cx="1683995" cy="5491057"/>
          </a:xfrm>
        </p:spPr>
        <p:txBody>
          <a:bodyPr/>
          <a:lstStyle>
            <a:lvl1pPr marL="0" indent="0">
              <a:spcBef>
                <a:spcPts val="441"/>
              </a:spcBef>
              <a:spcAft>
                <a:spcPts val="1102"/>
              </a:spcAft>
              <a:buNone/>
              <a:defRPr sz="1300"/>
            </a:lvl1pPr>
            <a:lvl2pPr>
              <a:buNone/>
              <a:defRPr sz="1300"/>
            </a:lvl2pPr>
            <a:lvl3pPr>
              <a:buNone/>
              <a:defRPr sz="1100"/>
            </a:lvl3pPr>
            <a:lvl4pPr>
              <a:buNone/>
              <a:defRPr sz="1000"/>
            </a:lvl4pPr>
            <a:lvl5pPr>
              <a:buNone/>
              <a:defRPr sz="10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890597" y="0"/>
            <a:ext cx="0" cy="75565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0794" tIns="50397" rIns="100794" bIns="50397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828726" y="0"/>
            <a:ext cx="0" cy="75565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0794" tIns="50397" rIns="100794" bIns="50397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9915737" y="0"/>
            <a:ext cx="0" cy="75565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0794" tIns="50397" rIns="100794" bIns="50397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9747673" y="0"/>
            <a:ext cx="336127" cy="75565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9831705" y="0"/>
            <a:ext cx="0" cy="75565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0794" tIns="50397" rIns="100794" bIns="50397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994750" y="6297083"/>
            <a:ext cx="605028" cy="60452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36127" y="302260"/>
            <a:ext cx="6218343" cy="6972131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D8BD707-D9CF-40AE-B4C6-C98DA3205C09}" type="datetimeFigureOut">
              <a:rPr lang="en-US" smtClean="0"/>
              <a:pPr/>
              <a:t>12/8/2012</a:t>
            </a:fld>
            <a:endParaRPr lang="en-US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9663642" y="0"/>
            <a:ext cx="0" cy="75565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0794" tIns="50397" rIns="100794" bIns="50397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994750" y="6297083"/>
            <a:ext cx="605028" cy="60452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697373" y="3526155"/>
            <a:ext cx="6951980" cy="504190"/>
          </a:xfrm>
        </p:spPr>
        <p:txBody>
          <a:bodyPr anchor="b"/>
          <a:lstStyle>
            <a:lvl1pPr algn="l">
              <a:buNone/>
              <a:defRPr sz="22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806565" cy="75565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5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7461172" y="291765"/>
            <a:ext cx="1680633" cy="5460831"/>
          </a:xfrm>
        </p:spPr>
        <p:txBody>
          <a:bodyPr rot="0" spcFirstLastPara="0" vertOverflow="overflow" horzOverflow="overflow" vert="horz" wrap="square" lIns="100794" tIns="50397" rIns="100794" bIns="50397" numCol="1" spcCol="302383" rtlCol="0" fromWordArt="0" anchor="t" anchorCtr="0" forceAA="0" compatLnSpc="1">
            <a:normAutofit/>
          </a:bodyPr>
          <a:lstStyle>
            <a:lvl1pPr marL="0" indent="0">
              <a:spcBef>
                <a:spcPts val="110"/>
              </a:spcBef>
              <a:spcAft>
                <a:spcPts val="441"/>
              </a:spcAft>
              <a:buFontTx/>
              <a:buNone/>
              <a:defRPr sz="1300"/>
            </a:lvl1pPr>
            <a:lvl2pPr>
              <a:defRPr sz="1300"/>
            </a:lvl2pPr>
            <a:lvl3pPr>
              <a:defRPr sz="1100"/>
            </a:lvl3pPr>
            <a:lvl4pPr>
              <a:defRPr sz="1000"/>
            </a:lvl4pPr>
            <a:lvl5pPr>
              <a:defRPr sz="10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9915737" y="0"/>
            <a:ext cx="0" cy="75565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0794" tIns="50397" rIns="100794" bIns="50397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747673" y="0"/>
            <a:ext cx="336127" cy="75565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9831705" y="0"/>
            <a:ext cx="0" cy="75565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0794" tIns="50397" rIns="100794" bIns="50397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890597" y="0"/>
            <a:ext cx="0" cy="75565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0794" tIns="50397" rIns="100794" bIns="50397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828726" y="0"/>
            <a:ext cx="0" cy="75565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0794" tIns="50397" rIns="100794" bIns="50397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D8BD707-D9CF-40AE-B4C6-C98DA3205C09}" type="datetimeFigureOut">
              <a:rPr lang="en-US" smtClean="0"/>
              <a:pPr/>
              <a:t>12/8/2012</a:t>
            </a:fld>
            <a:endParaRPr lang="en-US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12/8/2012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10755" y="302612"/>
            <a:ext cx="1848697" cy="6447514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04190" y="302611"/>
            <a:ext cx="6638502" cy="6447514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12/8/2012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504190" y="503767"/>
            <a:ext cx="9075420" cy="5961239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3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366AE9-A18F-4B64-885F-6C362C22C818}" type="datetimeFigureOut">
              <a:rPr lang="cs-CZ"/>
              <a:pPr>
                <a:defRPr/>
              </a:pPr>
              <a:t>8.12.2012</a:t>
            </a:fld>
            <a:endParaRPr lang="cs-CZ"/>
          </a:p>
        </p:txBody>
      </p:sp>
      <p:sp>
        <p:nvSpPr>
          <p:cNvPr id="4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7E3E5F-E3FF-4FE1-9CE0-A113DE4AF73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079701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9663642" y="0"/>
            <a:ext cx="0" cy="75565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0794" tIns="50397" rIns="100794" bIns="50397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504190" y="302610"/>
            <a:ext cx="8235103" cy="1259417"/>
          </a:xfrm>
          <a:prstGeom prst="rect">
            <a:avLst/>
          </a:prstGeom>
        </p:spPr>
        <p:txBody>
          <a:bodyPr vert="horz" lIns="100794" tIns="50397" rIns="100794" bIns="50397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504190" y="1763183"/>
            <a:ext cx="8235103" cy="5370153"/>
          </a:xfrm>
          <a:prstGeom prst="rect">
            <a:avLst/>
          </a:prstGeom>
        </p:spPr>
        <p:txBody>
          <a:bodyPr vert="horz" lIns="100794" tIns="50397" rIns="100794" bIns="50397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8370486" y="1191862"/>
            <a:ext cx="2216573" cy="423520"/>
          </a:xfrm>
          <a:prstGeom prst="rect">
            <a:avLst/>
          </a:prstGeom>
        </p:spPr>
        <p:txBody>
          <a:bodyPr vert="horz" lIns="100794" tIns="50397" rIns="100794" bIns="50397" anchor="ctr" anchorCtr="0"/>
          <a:lstStyle>
            <a:lvl1pPr algn="r" eaLnBrk="1" latinLnBrk="0" hangingPunct="1">
              <a:defRPr kumimoji="0" sz="1300">
                <a:solidFill>
                  <a:schemeClr val="tx2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12/8/2012</a:t>
            </a:fld>
            <a:endParaRPr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7710103" y="4117715"/>
            <a:ext cx="3526367" cy="403352"/>
          </a:xfrm>
          <a:prstGeom prst="rect">
            <a:avLst/>
          </a:prstGeom>
        </p:spPr>
        <p:txBody>
          <a:bodyPr vert="horz" lIns="100794" tIns="50397" rIns="100794" bIns="50397" anchor="ctr" anchorCtr="0"/>
          <a:lstStyle>
            <a:lvl1pPr algn="l" eaLnBrk="1" latinLnBrk="0" hangingPunct="1">
              <a:defRPr kumimoji="0" sz="13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84032" y="0"/>
            <a:ext cx="0" cy="75565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0794" tIns="50397" rIns="100794" bIns="50397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9915737" y="0"/>
            <a:ext cx="0" cy="75565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0794" tIns="50397" rIns="100794" bIns="50397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9747673" y="0"/>
            <a:ext cx="336127" cy="75565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9831705" y="0"/>
            <a:ext cx="0" cy="75565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0794" tIns="50397" rIns="100794" bIns="50397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994750" y="6297083"/>
            <a:ext cx="605028" cy="60452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964498" y="6318074"/>
            <a:ext cx="672253" cy="574294"/>
          </a:xfrm>
          <a:prstGeom prst="rect">
            <a:avLst/>
          </a:prstGeom>
        </p:spPr>
        <p:txBody>
          <a:bodyPr vert="horz" lIns="100794" tIns="50397" rIns="100794" bIns="50397" anchor="ctr"/>
          <a:lstStyle>
            <a:lvl1pPr algn="ctr" eaLnBrk="1" latinLnBrk="0" hangingPunct="1">
              <a:defRPr kumimoji="0" sz="1500" b="1"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  <p:sldLayoutId id="2147483697" r:id="rId12"/>
  </p:sldLayoutIdLst>
  <p:txStyles>
    <p:titleStyle>
      <a:lvl1pPr algn="l" rtl="0" eaLnBrk="1" latinLnBrk="0" hangingPunct="1">
        <a:spcBef>
          <a:spcPct val="0"/>
        </a:spcBef>
        <a:buNone/>
        <a:defRPr kumimoji="0" sz="33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02383" indent="-302383" algn="l" rtl="0" eaLnBrk="1" latinLnBrk="0" hangingPunct="1">
        <a:spcBef>
          <a:spcPts val="661"/>
        </a:spcBef>
        <a:buClr>
          <a:schemeClr val="accent1"/>
        </a:buClr>
        <a:buSzPct val="70000"/>
        <a:buFont typeface="Wingdings"/>
        <a:buChar char="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705560" indent="-302383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indent="-201589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310326" indent="-201589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12709" indent="-201589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915092" indent="-201589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217475" indent="-201589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5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519858" indent="-201589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5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822241" indent="-201589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5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lPkT7Y0DQDs" TargetMode="External"/><Relationship Id="rId2" Type="http://schemas.openxmlformats.org/officeDocument/2006/relationships/hyperlink" Target="http://www.aquacool.cz/galerie.php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stream.cz/uservideo/30754-vytunenej-comp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Pasivni_chladic.jpg" TargetMode="External"/><Relationship Id="rId2" Type="http://schemas.openxmlformats.org/officeDocument/2006/relationships/hyperlink" Target="http://cs.wikipedia.org/wiki/Chlazen%C3%AD_po%C4%8D%C3%ADta%C4%8D%C5%AF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208" name="Group 40"/>
          <p:cNvGraphicFramePr>
            <a:graphicFrameLocks noGrp="1"/>
          </p:cNvGraphicFramePr>
          <p:nvPr>
            <p:ph/>
            <p:extLst>
              <p:ext uri="{D42A27DB-BD31-4B8C-83A1-F6EECF244321}">
                <p14:modId xmlns:p14="http://schemas.microsoft.com/office/powerpoint/2010/main" val="2452634808"/>
              </p:ext>
            </p:extLst>
          </p:nvPr>
        </p:nvGraphicFramePr>
        <p:xfrm>
          <a:off x="357135" y="1397603"/>
          <a:ext cx="9392290" cy="4408402"/>
        </p:xfrm>
        <a:graphic>
          <a:graphicData uri="http://schemas.openxmlformats.org/drawingml/2006/table">
            <a:tbl>
              <a:tblPr/>
              <a:tblGrid>
                <a:gridCol w="2300966"/>
                <a:gridCol w="7091324"/>
              </a:tblGrid>
              <a:tr h="4040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</a:t>
                      </a:r>
                    </a:p>
                  </a:txBody>
                  <a:tcPr marL="100835" marR="100835" marT="50377" marB="5037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CZ.1.07/1.5.00/34.0969</a:t>
                      </a:r>
                    </a:p>
                  </a:txBody>
                  <a:tcPr marL="100835" marR="100835" marT="50377" marB="5037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57093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školy</a:t>
                      </a:r>
                    </a:p>
                  </a:txBody>
                  <a:tcPr marL="100835" marR="100835" marT="50377" marB="5037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Times New Roman" pitchFamily="18" charset="0"/>
                        </a:rPr>
                        <a:t>Gymnázium Česká a Olympijských nadějí, České Budějovice, Česká 64</a:t>
                      </a:r>
                      <a:endParaRPr kumimoji="0" lang="cs-CZ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j-lt"/>
                        <a:cs typeface="Arial" charset="0"/>
                      </a:endParaRPr>
                    </a:p>
                  </a:txBody>
                  <a:tcPr marL="100835" marR="100835" marT="50377" marB="5037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4040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materiálu</a:t>
                      </a:r>
                    </a:p>
                  </a:txBody>
                  <a:tcPr marL="100835" marR="100835" marT="50377" marB="5037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Arial" charset="0"/>
                        </a:rPr>
                        <a:t>VY_32_INOVACE_IVT_1_KOT_10_CHLAZENI</a:t>
                      </a:r>
                      <a:endParaRPr kumimoji="0" lang="cs-CZ" sz="15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lt"/>
                        <a:cs typeface="Arial" charset="0"/>
                      </a:endParaRPr>
                    </a:p>
                  </a:txBody>
                  <a:tcPr marL="100835" marR="100835" marT="50377" marB="5037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4040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</a:t>
                      </a:r>
                    </a:p>
                  </a:txBody>
                  <a:tcPr marL="100835" marR="100835" marT="50377" marB="5037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Arial" charset="0"/>
                        </a:rPr>
                        <a:t>Mgr. Miroslav Kotlas</a:t>
                      </a:r>
                    </a:p>
                  </a:txBody>
                  <a:tcPr marL="100835" marR="100835" marT="50377" marB="5037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4040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Tematický okruh</a:t>
                      </a:r>
                    </a:p>
                  </a:txBody>
                  <a:tcPr marL="100835" marR="100835" marT="50377" marB="5037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Arial" charset="0"/>
                        </a:rPr>
                        <a:t>Hardware</a:t>
                      </a:r>
                    </a:p>
                  </a:txBody>
                  <a:tcPr marL="100835" marR="100835" marT="50377" marB="5037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4040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Ročník</a:t>
                      </a:r>
                    </a:p>
                  </a:txBody>
                  <a:tcPr marL="100835" marR="100835" marT="50377" marB="5037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Arial" charset="0"/>
                        </a:rPr>
                        <a:t>1. ročník</a:t>
                      </a:r>
                    </a:p>
                  </a:txBody>
                  <a:tcPr marL="100835" marR="100835" marT="50377" marB="5037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4040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tvorby</a:t>
                      </a:r>
                    </a:p>
                  </a:txBody>
                  <a:tcPr marL="100835" marR="100835" marT="50377" marB="5037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Arial" charset="0"/>
                        </a:rPr>
                        <a:t>6.10.2012</a:t>
                      </a:r>
                    </a:p>
                  </a:txBody>
                  <a:tcPr marL="100835" marR="100835" marT="50377" marB="5037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4040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Anotace</a:t>
                      </a:r>
                    </a:p>
                  </a:txBody>
                  <a:tcPr marL="100835" marR="100835" marT="50377" marB="5037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Seznámení studentů s typy chlazení využívaných ke chlazení komponent PC</a:t>
                      </a:r>
                      <a:endParaRPr kumimoji="0" lang="cs-CZ" sz="15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Arial" charset="0"/>
                      </a:endParaRPr>
                    </a:p>
                  </a:txBody>
                  <a:tcPr marL="100835" marR="100835" marT="50377" marB="5037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50376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Metodický pokyn</a:t>
                      </a:r>
                    </a:p>
                  </a:txBody>
                  <a:tcPr marL="100835" marR="100835" marT="50377" marB="5037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Např.: prezentace je určena jako výklad do hodiny i jako materiál k samostudiu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Možnosti využití: promítání, </a:t>
                      </a:r>
                      <a:r>
                        <a:rPr kumimoji="0" lang="cs-CZ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samostudium</a:t>
                      </a:r>
                      <a:endParaRPr kumimoji="0" lang="cs-CZ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100835" marR="100835" marT="50377" marB="5037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503767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Pokud není uvedeno jinak, použitý materiál je z vlastních zdrojů autora</a:t>
                      </a:r>
                      <a:endParaRPr kumimoji="0" lang="cs-CZ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100835" marR="100835" marT="50377" marB="5037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4612" name="Picture 46" descr="logo_pruh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74307" y="286867"/>
            <a:ext cx="945356" cy="944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45"/>
          <p:cNvSpPr>
            <a:spLocks noChangeArrowheads="1"/>
          </p:cNvSpPr>
          <p:nvPr/>
        </p:nvSpPr>
        <p:spPr bwMode="auto">
          <a:xfrm>
            <a:off x="2183073" y="683934"/>
            <a:ext cx="5558344" cy="378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0794" tIns="50397" rIns="100794" bIns="50397">
            <a:spAutoFit/>
          </a:bodyPr>
          <a:lstStyle/>
          <a:p>
            <a:pPr algn="ctr">
              <a:defRPr/>
            </a:pPr>
            <a:r>
              <a:rPr lang="cs-CZ" b="1" dirty="0">
                <a:latin typeface="+mj-lt"/>
              </a:rPr>
              <a:t>DIGITÁLNÍ UČEBNÍ MATERIÁL</a:t>
            </a:r>
          </a:p>
        </p:txBody>
      </p:sp>
      <p:pic>
        <p:nvPicPr>
          <p:cNvPr id="246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4983" y="5761831"/>
            <a:ext cx="6706777" cy="1637242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085261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Chlazení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Hardware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128806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Obsah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Funkce</a:t>
            </a:r>
          </a:p>
          <a:p>
            <a:r>
              <a:rPr lang="cs-CZ" dirty="0" smtClean="0"/>
              <a:t>Typy chlazení</a:t>
            </a:r>
          </a:p>
          <a:p>
            <a:r>
              <a:rPr lang="cs-CZ" dirty="0" smtClean="0"/>
              <a:t>Přirozené</a:t>
            </a:r>
          </a:p>
          <a:p>
            <a:r>
              <a:rPr lang="cs-CZ" dirty="0" smtClean="0"/>
              <a:t>Pasivní</a:t>
            </a:r>
          </a:p>
          <a:p>
            <a:r>
              <a:rPr lang="cs-CZ" dirty="0" err="1" smtClean="0"/>
              <a:t>Heatpipes</a:t>
            </a:r>
            <a:endParaRPr lang="cs-CZ" dirty="0" smtClean="0"/>
          </a:p>
          <a:p>
            <a:r>
              <a:rPr lang="cs-CZ" dirty="0" smtClean="0"/>
              <a:t>Aktivní</a:t>
            </a:r>
          </a:p>
          <a:p>
            <a:r>
              <a:rPr lang="cs-CZ" dirty="0" smtClean="0"/>
              <a:t>Kombinované</a:t>
            </a:r>
          </a:p>
          <a:p>
            <a:r>
              <a:rPr lang="cs-CZ" dirty="0" smtClean="0"/>
              <a:t>Vodní chlazení</a:t>
            </a:r>
          </a:p>
          <a:p>
            <a:r>
              <a:rPr lang="cs-CZ" dirty="0" smtClean="0"/>
              <a:t>Kapalina s teplotou pod 0°C</a:t>
            </a:r>
          </a:p>
          <a:p>
            <a:r>
              <a:rPr lang="cs-CZ" dirty="0" smtClean="0"/>
              <a:t>Počítač jako akvárko</a:t>
            </a:r>
          </a:p>
          <a:p>
            <a:r>
              <a:rPr lang="cs-CZ" dirty="0" smtClean="0"/>
              <a:t>Zdroje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27580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Funkce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Komponenty se při práci zahřívají </a:t>
            </a:r>
            <a:r>
              <a:rPr lang="cs-CZ" dirty="0" smtClean="0">
                <a:sym typeface="Symbol"/>
              </a:rPr>
              <a:t> nutnost o</a:t>
            </a:r>
            <a:r>
              <a:rPr lang="cs-CZ" dirty="0" smtClean="0"/>
              <a:t>dvézt z vnitřku počítače ztrátové teplo</a:t>
            </a:r>
          </a:p>
          <a:p>
            <a:r>
              <a:rPr lang="cs-CZ" dirty="0" smtClean="0"/>
              <a:t>Největší zdroje tepla</a:t>
            </a:r>
          </a:p>
          <a:p>
            <a:pPr lvl="1"/>
            <a:r>
              <a:rPr lang="cs-CZ" dirty="0"/>
              <a:t>Procesor (při přepínání tranzistorů během            početních operací)</a:t>
            </a:r>
          </a:p>
          <a:p>
            <a:pPr lvl="1"/>
            <a:r>
              <a:rPr lang="cs-CZ" dirty="0"/>
              <a:t>Grafická karta (napájecí obvody, GPU...)</a:t>
            </a:r>
          </a:p>
          <a:p>
            <a:pPr lvl="1"/>
            <a:r>
              <a:rPr lang="cs-CZ" dirty="0"/>
              <a:t>Základní deska (napájecí obvody, </a:t>
            </a:r>
            <a:r>
              <a:rPr lang="cs-CZ" dirty="0" err="1"/>
              <a:t>čipset</a:t>
            </a:r>
            <a:r>
              <a:rPr lang="cs-CZ" dirty="0"/>
              <a:t>...)</a:t>
            </a:r>
          </a:p>
          <a:p>
            <a:pPr lvl="1"/>
            <a:r>
              <a:rPr lang="cs-CZ" dirty="0"/>
              <a:t>Pevný disk (elektromotor)</a:t>
            </a:r>
          </a:p>
          <a:p>
            <a:pPr lvl="1"/>
            <a:r>
              <a:rPr lang="cs-CZ" dirty="0"/>
              <a:t>Zdroj (transformátor, tranzistor...)</a:t>
            </a:r>
          </a:p>
          <a:p>
            <a:pPr lvl="1"/>
            <a:r>
              <a:rPr lang="cs-CZ" dirty="0"/>
              <a:t>Operační paměť</a:t>
            </a:r>
          </a:p>
          <a:p>
            <a:pPr lvl="1"/>
            <a:r>
              <a:rPr lang="cs-CZ" dirty="0"/>
              <a:t>Přídavné karty</a:t>
            </a:r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6515278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Typy chlazení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Přirozené</a:t>
            </a:r>
          </a:p>
          <a:p>
            <a:r>
              <a:rPr lang="cs-CZ" dirty="0" smtClean="0"/>
              <a:t>Pasivní</a:t>
            </a:r>
          </a:p>
          <a:p>
            <a:pPr lvl="1"/>
            <a:r>
              <a:rPr lang="cs-CZ" dirty="0" smtClean="0"/>
              <a:t>Klasické</a:t>
            </a:r>
          </a:p>
          <a:p>
            <a:pPr lvl="1"/>
            <a:r>
              <a:rPr lang="cs-CZ" dirty="0" err="1" smtClean="0"/>
              <a:t>Heatpipes</a:t>
            </a:r>
            <a:endParaRPr lang="cs-CZ" dirty="0" smtClean="0"/>
          </a:p>
          <a:p>
            <a:r>
              <a:rPr lang="cs-CZ" dirty="0" smtClean="0"/>
              <a:t>Aktivní</a:t>
            </a:r>
          </a:p>
          <a:p>
            <a:r>
              <a:rPr lang="cs-CZ" dirty="0" smtClean="0"/>
              <a:t>Kombinované chlazení</a:t>
            </a:r>
          </a:p>
          <a:p>
            <a:r>
              <a:rPr lang="cs-CZ" dirty="0" smtClean="0"/>
              <a:t>Alternativní způsoby chlazení</a:t>
            </a:r>
          </a:p>
          <a:p>
            <a:pPr lvl="1"/>
            <a:r>
              <a:rPr lang="cs-CZ" dirty="0" smtClean="0"/>
              <a:t>Vodní</a:t>
            </a:r>
          </a:p>
          <a:p>
            <a:pPr lvl="1"/>
            <a:r>
              <a:rPr lang="cs-CZ" dirty="0" smtClean="0"/>
              <a:t>Kapalina s teplotou pod 0°C</a:t>
            </a:r>
          </a:p>
          <a:p>
            <a:pPr lvl="1"/>
            <a:r>
              <a:rPr lang="cs-CZ" dirty="0" smtClean="0"/>
              <a:t>Počítač jako akvárko</a:t>
            </a:r>
          </a:p>
          <a:p>
            <a:pPr lvl="1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419182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Přirozené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sz="2400" dirty="0"/>
              <a:t>Se používá u nenáročných součástí počítače, kdy není použito žádného chladiče. </a:t>
            </a:r>
            <a:endParaRPr lang="cs-CZ" sz="2400" dirty="0" smtClean="0"/>
          </a:p>
          <a:p>
            <a:r>
              <a:rPr lang="cs-CZ" sz="2400" dirty="0" smtClean="0"/>
              <a:t>Např</a:t>
            </a:r>
            <a:r>
              <a:rPr lang="cs-CZ" sz="2400" dirty="0"/>
              <a:t>. u pamětí, řadičů, čipů </a:t>
            </a:r>
            <a:r>
              <a:rPr lang="cs-CZ" sz="2400" dirty="0" smtClean="0"/>
              <a:t>základní desky aj.</a:t>
            </a:r>
          </a:p>
          <a:p>
            <a:r>
              <a:rPr lang="cs-CZ" sz="2400" dirty="0" smtClean="0"/>
              <a:t>Jde o pouhý odvod ohřátého vzduchu z vnitřku počítače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0589645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Pasivní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Pasivní </a:t>
            </a:r>
            <a:r>
              <a:rPr lang="cs-CZ" dirty="0"/>
              <a:t>chladič je kovová nepohyblivá součástka s navařenými kovovými žebry</a:t>
            </a:r>
          </a:p>
          <a:p>
            <a:r>
              <a:rPr lang="cs-CZ" dirty="0"/>
              <a:t>Žebra slouží k zajištění co největší plochy pro lepší předávání tepla okolnímu </a:t>
            </a:r>
            <a:r>
              <a:rPr lang="cs-CZ" dirty="0" smtClean="0"/>
              <a:t>vzduchu</a:t>
            </a:r>
            <a:endParaRPr lang="cs-CZ" dirty="0"/>
          </a:p>
          <a:p>
            <a:r>
              <a:rPr lang="pl-PL" dirty="0"/>
              <a:t>Nejčastěji je základna z mědi a žebra z </a:t>
            </a:r>
            <a:r>
              <a:rPr lang="pl-PL" dirty="0" smtClean="0"/>
              <a:t>hliníku (materiál s dobrými teplovodivými vlastnostmi)</a:t>
            </a:r>
          </a:p>
          <a:p>
            <a:r>
              <a:rPr lang="pl-PL" dirty="0" smtClean="0"/>
              <a:t>Používá se pro chlazení chipsetů, výkonnějších pamětí aj.</a:t>
            </a:r>
          </a:p>
          <a:p>
            <a:r>
              <a:rPr lang="cs-CZ" dirty="0" err="1" smtClean="0"/>
              <a:t>Teplovodivá</a:t>
            </a:r>
            <a:r>
              <a:rPr lang="cs-CZ" dirty="0"/>
              <a:t> </a:t>
            </a:r>
            <a:r>
              <a:rPr lang="cs-CZ" dirty="0" smtClean="0"/>
              <a:t>pasta </a:t>
            </a:r>
            <a:r>
              <a:rPr lang="cs-CZ" dirty="0"/>
              <a:t>se používá pro odstranění vzduchové mezery mezi čipem a chladičem a tím zlepšuje přenos tepla do chladiče</a:t>
            </a:r>
            <a:endParaRPr lang="pl-PL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76908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oubor:Pasivni chladi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1900" y="749300"/>
            <a:ext cx="7620000" cy="569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574801" y="6597650"/>
            <a:ext cx="69341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/>
              <a:t>BEHEMOT. </a:t>
            </a:r>
            <a:r>
              <a:rPr lang="cs-CZ" sz="1200" i="1" dirty="0"/>
              <a:t>Chlazení počítačů</a:t>
            </a:r>
            <a:r>
              <a:rPr lang="cs-CZ" sz="1200" dirty="0"/>
              <a:t> [online]. [cit. </a:t>
            </a:r>
            <a:r>
              <a:rPr lang="cs-CZ" sz="1200" dirty="0" smtClean="0"/>
              <a:t>6.10.2012</a:t>
            </a:r>
            <a:r>
              <a:rPr lang="cs-CZ" sz="1200" dirty="0"/>
              <a:t>]. Dostupný pod licencí </a:t>
            </a:r>
            <a:r>
              <a:rPr lang="cs-CZ" sz="1200" dirty="0" err="1"/>
              <a:t>Creative</a:t>
            </a:r>
            <a:r>
              <a:rPr lang="cs-CZ" sz="1200" dirty="0"/>
              <a:t> </a:t>
            </a:r>
            <a:r>
              <a:rPr lang="cs-CZ" sz="1200" dirty="0" err="1"/>
              <a:t>Commons</a:t>
            </a:r>
            <a:r>
              <a:rPr lang="cs-CZ" sz="1200" dirty="0"/>
              <a:t> na WWW: http://cs.wikipedia.org/wiki/Soubor:Pasivni_chladic.jpg </a:t>
            </a:r>
          </a:p>
        </p:txBody>
      </p:sp>
    </p:spTree>
    <p:extLst>
      <p:ext uri="{BB962C8B-B14F-4D97-AF65-F5344CB8AC3E}">
        <p14:creationId xmlns:p14="http://schemas.microsoft.com/office/powerpoint/2010/main" val="3732533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Heatpipes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/>
              <a:t>Měděné válce s póry naplněné kapalinou</a:t>
            </a:r>
          </a:p>
          <a:p>
            <a:r>
              <a:rPr lang="cs-CZ" dirty="0"/>
              <a:t>Používány při převodu tepla od základny k žebrům</a:t>
            </a:r>
            <a:r>
              <a:rPr lang="cs-CZ" dirty="0" smtClean="0"/>
              <a:t>, které </a:t>
            </a:r>
            <a:r>
              <a:rPr lang="cs-CZ" dirty="0"/>
              <a:t>jsou umístěny dál v prostoru od základny</a:t>
            </a:r>
          </a:p>
          <a:p>
            <a:r>
              <a:rPr lang="cs-CZ" dirty="0"/>
              <a:t>Průměr okolo 6nm</a:t>
            </a:r>
          </a:p>
          <a:p>
            <a:r>
              <a:rPr lang="cs-CZ" dirty="0"/>
              <a:t>Používány </a:t>
            </a:r>
            <a:r>
              <a:rPr lang="cs-CZ" dirty="0" smtClean="0"/>
              <a:t>u: procesorů, grafických </a:t>
            </a:r>
            <a:r>
              <a:rPr lang="cs-CZ" dirty="0"/>
              <a:t>karet</a:t>
            </a:r>
            <a:r>
              <a:rPr lang="cs-CZ" dirty="0" smtClean="0"/>
              <a:t>, </a:t>
            </a:r>
            <a:r>
              <a:rPr lang="cs-CZ" dirty="0" err="1" smtClean="0"/>
              <a:t>čipsetů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15448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Aktivní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504190" y="1763183"/>
            <a:ext cx="5756910" cy="5370153"/>
          </a:xfrm>
        </p:spPr>
        <p:txBody>
          <a:bodyPr>
            <a:normAutofit/>
          </a:bodyPr>
          <a:lstStyle/>
          <a:p>
            <a:r>
              <a:rPr lang="cs-CZ" dirty="0"/>
              <a:t>Chlazení je prováděno proudícím vzduchem pomocí ventilátoru </a:t>
            </a:r>
            <a:r>
              <a:rPr lang="cs-CZ" dirty="0" smtClean="0"/>
              <a:t>(nejčastěji </a:t>
            </a:r>
            <a:r>
              <a:rPr lang="cs-CZ" dirty="0"/>
              <a:t>o hraně 80-120 mm a 550-4000 otáček za minutu)</a:t>
            </a:r>
          </a:p>
          <a:p>
            <a:r>
              <a:rPr lang="cs-CZ" dirty="0"/>
              <a:t>Používáno pro chlazení procesoru</a:t>
            </a:r>
            <a:r>
              <a:rPr lang="cs-CZ" dirty="0" smtClean="0"/>
              <a:t>, grafické </a:t>
            </a:r>
            <a:r>
              <a:rPr lang="cs-CZ" dirty="0"/>
              <a:t>karty</a:t>
            </a:r>
            <a:r>
              <a:rPr lang="cs-CZ" dirty="0" smtClean="0"/>
              <a:t>, zdroje </a:t>
            </a:r>
            <a:r>
              <a:rPr lang="cs-CZ" dirty="0"/>
              <a:t>nebo pevného </a:t>
            </a:r>
            <a:r>
              <a:rPr lang="cs-CZ" dirty="0" smtClean="0"/>
              <a:t>disku </a:t>
            </a:r>
            <a:r>
              <a:rPr lang="cs-CZ" dirty="0"/>
              <a:t>(kde je popř. použit další větráček)</a:t>
            </a:r>
          </a:p>
          <a:p>
            <a:r>
              <a:rPr lang="cs-CZ" dirty="0"/>
              <a:t>Dnes preferovány i </a:t>
            </a:r>
            <a:r>
              <a:rPr lang="cs-CZ" dirty="0" smtClean="0"/>
              <a:t>pomalu otáčivé </a:t>
            </a:r>
            <a:r>
              <a:rPr lang="cs-CZ" dirty="0"/>
              <a:t>ventilátory tzn. 700-1500 </a:t>
            </a:r>
            <a:r>
              <a:rPr lang="cs-CZ" dirty="0" smtClean="0"/>
              <a:t>otáček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7061200" y="5074557"/>
            <a:ext cx="2286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/>
              <a:t>BEHEMOT. </a:t>
            </a:r>
            <a:r>
              <a:rPr lang="cs-CZ" sz="1200" i="1" dirty="0"/>
              <a:t>Chlazení počítačů</a:t>
            </a:r>
            <a:r>
              <a:rPr lang="cs-CZ" sz="1200" dirty="0"/>
              <a:t> [online]. [cit. </a:t>
            </a:r>
            <a:r>
              <a:rPr lang="cs-CZ" sz="1200" dirty="0" smtClean="0"/>
              <a:t>6.10.2012</a:t>
            </a:r>
            <a:r>
              <a:rPr lang="cs-CZ" sz="1200" dirty="0"/>
              <a:t>]. Dostupný pod licencí </a:t>
            </a:r>
            <a:r>
              <a:rPr lang="cs-CZ" sz="1200" dirty="0" err="1"/>
              <a:t>Creative</a:t>
            </a:r>
            <a:r>
              <a:rPr lang="cs-CZ" sz="1200" dirty="0"/>
              <a:t> </a:t>
            </a:r>
            <a:r>
              <a:rPr lang="cs-CZ" sz="1200" dirty="0" err="1"/>
              <a:t>Commons</a:t>
            </a:r>
            <a:r>
              <a:rPr lang="cs-CZ" sz="1200" dirty="0"/>
              <a:t> na WWW: http://cs.wikipedia.org/wiki/Soubor:Aktivni_chladic.jpg 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48875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4409" y="1771221"/>
            <a:ext cx="6555691" cy="33024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02704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Kombinované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Kombinace aktivního a pasivního chlazení</a:t>
            </a:r>
          </a:p>
          <a:p>
            <a:r>
              <a:rPr lang="cs-CZ" dirty="0" smtClean="0"/>
              <a:t>Používá se u nejvíce se zahřívajících komponent (procesory, grafické karty)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87382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Vodní chlazení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Využívá vodu </a:t>
            </a:r>
            <a:r>
              <a:rPr lang="cs-CZ" dirty="0"/>
              <a:t>jako transportní médium, aby následně bylo teplo přeneseno do </a:t>
            </a:r>
            <a:r>
              <a:rPr lang="cs-CZ" dirty="0" smtClean="0"/>
              <a:t>vzduchu</a:t>
            </a:r>
          </a:p>
          <a:p>
            <a:r>
              <a:rPr lang="cs-CZ" dirty="0" smtClean="0"/>
              <a:t>Výhody</a:t>
            </a:r>
          </a:p>
          <a:p>
            <a:pPr lvl="1"/>
            <a:r>
              <a:rPr lang="cs-CZ" sz="2400" dirty="0" smtClean="0"/>
              <a:t>nižší </a:t>
            </a:r>
            <a:r>
              <a:rPr lang="cs-CZ" sz="2400" dirty="0"/>
              <a:t>teplota vzduchu mimo </a:t>
            </a:r>
            <a:r>
              <a:rPr lang="cs-CZ" sz="2400" dirty="0" smtClean="0"/>
              <a:t>skříň, což zvyšuje účinnost chlazení</a:t>
            </a:r>
          </a:p>
          <a:p>
            <a:pPr lvl="1"/>
            <a:r>
              <a:rPr lang="cs-CZ" sz="2400" dirty="0" smtClean="0"/>
              <a:t>velká </a:t>
            </a:r>
            <a:r>
              <a:rPr lang="cs-CZ" sz="2400" dirty="0"/>
              <a:t>měrná tepelná kapacita </a:t>
            </a:r>
            <a:r>
              <a:rPr lang="cs-CZ" sz="2400" dirty="0" smtClean="0"/>
              <a:t>vody</a:t>
            </a:r>
          </a:p>
          <a:p>
            <a:r>
              <a:rPr lang="cs-CZ" dirty="0" smtClean="0"/>
              <a:t>Nevýhody</a:t>
            </a:r>
          </a:p>
          <a:p>
            <a:pPr lvl="1"/>
            <a:r>
              <a:rPr lang="cs-CZ" sz="2400" dirty="0" smtClean="0"/>
              <a:t>komplikovanost </a:t>
            </a:r>
            <a:r>
              <a:rPr lang="cs-CZ" sz="2400" dirty="0"/>
              <a:t>celého </a:t>
            </a:r>
            <a:r>
              <a:rPr lang="cs-CZ" sz="2400" dirty="0" smtClean="0"/>
              <a:t>řešení</a:t>
            </a:r>
          </a:p>
          <a:p>
            <a:pPr lvl="1"/>
            <a:r>
              <a:rPr lang="cs-CZ" sz="2400" dirty="0" smtClean="0"/>
              <a:t>riziko </a:t>
            </a:r>
            <a:r>
              <a:rPr lang="cs-CZ" sz="2400" dirty="0"/>
              <a:t>úniku </a:t>
            </a:r>
            <a:r>
              <a:rPr lang="cs-CZ" sz="2400" dirty="0" smtClean="0"/>
              <a:t>kapaliny</a:t>
            </a:r>
          </a:p>
          <a:p>
            <a:pPr lvl="1"/>
            <a:r>
              <a:rPr lang="cs-CZ" sz="2400" dirty="0" smtClean="0"/>
              <a:t>vysoká </a:t>
            </a:r>
            <a:r>
              <a:rPr lang="cs-CZ" sz="2400" dirty="0"/>
              <a:t>cena. </a:t>
            </a:r>
            <a:endParaRPr lang="cs-CZ" sz="2400" dirty="0" smtClean="0"/>
          </a:p>
          <a:p>
            <a:pPr lvl="1"/>
            <a:r>
              <a:rPr lang="cs-CZ" sz="2400" dirty="0" smtClean="0"/>
              <a:t>u </a:t>
            </a:r>
            <a:r>
              <a:rPr lang="cs-CZ" sz="2400" dirty="0"/>
              <a:t>náročných sestav je výkon nižší než chlazení na bázi </a:t>
            </a:r>
            <a:r>
              <a:rPr lang="cs-CZ" sz="2400" dirty="0" err="1" smtClean="0"/>
              <a:t>heatpipes</a:t>
            </a:r>
            <a:endParaRPr lang="cs-CZ" sz="2400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37023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Vodní chlazení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Ukázky vodního chlazení </a:t>
            </a:r>
            <a:r>
              <a:rPr lang="cs-CZ" dirty="0" smtClean="0">
                <a:hlinkClick r:id="rId2"/>
              </a:rPr>
              <a:t>ZDE</a:t>
            </a:r>
            <a:endParaRPr lang="cs-CZ" dirty="0" smtClean="0"/>
          </a:p>
          <a:p>
            <a:r>
              <a:rPr lang="cs-CZ" dirty="0" smtClean="0"/>
              <a:t>Video jak sestavit vodní chlazení (5 min) </a:t>
            </a:r>
            <a:r>
              <a:rPr lang="cs-CZ" dirty="0" smtClean="0">
                <a:hlinkClick r:id="rId3"/>
              </a:rPr>
              <a:t>ZDE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171519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Kapalina s teplotou pod 0°C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/>
              <a:t>Nejčastěji používán tekutý dusík nebo oxid uhličitý pro extrémní chlazení</a:t>
            </a:r>
          </a:p>
          <a:p>
            <a:r>
              <a:rPr lang="cs-CZ" dirty="0"/>
              <a:t>Chlazení například pro CPU,GPU a další</a:t>
            </a:r>
          </a:p>
          <a:p>
            <a:r>
              <a:rPr lang="cs-CZ" dirty="0"/>
              <a:t>Chlazení není levné cena za jednu bombu je 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cca </a:t>
            </a:r>
            <a:r>
              <a:rPr lang="cs-CZ" dirty="0"/>
              <a:t>10 000 </a:t>
            </a:r>
            <a:r>
              <a:rPr lang="cs-CZ" dirty="0" smtClean="0"/>
              <a:t>Kč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07176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Počítač jako akvárko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/>
              <a:t>Další výkonná metoda chlazení je tzv. ,,chování počítače v akvárku''</a:t>
            </a:r>
          </a:p>
          <a:p>
            <a:r>
              <a:rPr lang="cs-CZ" dirty="0"/>
              <a:t>Do speciálně upravené nádoby s počítačem vlijeme rostlinný olej či destilovanou vodu</a:t>
            </a:r>
          </a:p>
          <a:p>
            <a:r>
              <a:rPr lang="cs-CZ" dirty="0"/>
              <a:t>Olej má  větší měrnou tepelnou kapacitu </a:t>
            </a:r>
            <a:r>
              <a:rPr lang="cs-CZ" dirty="0" smtClean="0"/>
              <a:t>než vzduch, proto </a:t>
            </a:r>
            <a:r>
              <a:rPr lang="cs-CZ" dirty="0"/>
              <a:t>chladí </a:t>
            </a:r>
            <a:r>
              <a:rPr lang="cs-CZ" dirty="0" smtClean="0"/>
              <a:t>lépe</a:t>
            </a:r>
          </a:p>
          <a:p>
            <a:r>
              <a:rPr lang="cs-CZ" dirty="0" smtClean="0"/>
              <a:t>Ukázka sestavení takového počítače (4min video) </a:t>
            </a:r>
            <a:r>
              <a:rPr lang="cs-CZ" dirty="0" smtClean="0">
                <a:hlinkClick r:id="rId2"/>
              </a:rPr>
              <a:t>ZDE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580281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/>
          </a:bodyPr>
          <a:lstStyle/>
          <a:p>
            <a:r>
              <a:rPr lang="cs-CZ" dirty="0"/>
              <a:t>Chlazení počítačů. In: </a:t>
            </a:r>
            <a:r>
              <a:rPr lang="cs-CZ" i="1" dirty="0" err="1"/>
              <a:t>Wikipedia</a:t>
            </a:r>
            <a:r>
              <a:rPr lang="cs-CZ" i="1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2001-2012, 2. 12. 2012 [cit. 2012-10-06]. Dostupné z: </a:t>
            </a:r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cs.wikipedia.org/wiki/Chlazen%C3%AD_po%C4%8D%C3%ADta%C4%8D%C5%AF</a:t>
            </a:r>
            <a:endParaRPr lang="cs-CZ" dirty="0" smtClean="0"/>
          </a:p>
          <a:p>
            <a:r>
              <a:rPr lang="cs-CZ" dirty="0"/>
              <a:t>BEHEMOT. </a:t>
            </a:r>
            <a:r>
              <a:rPr lang="cs-CZ" i="1" dirty="0"/>
              <a:t>Chlazení počítačů</a:t>
            </a:r>
            <a:r>
              <a:rPr lang="cs-CZ" dirty="0"/>
              <a:t> [online]. [cit. 6.10.2012]. Dostupný pod licencí </a:t>
            </a:r>
            <a:r>
              <a:rPr lang="cs-CZ" dirty="0" err="1"/>
              <a:t>Creative</a:t>
            </a:r>
            <a:r>
              <a:rPr lang="cs-CZ" dirty="0"/>
              <a:t> </a:t>
            </a:r>
            <a:r>
              <a:rPr lang="cs-CZ" dirty="0" err="1"/>
              <a:t>Commons</a:t>
            </a:r>
            <a:r>
              <a:rPr lang="cs-CZ" dirty="0"/>
              <a:t> na WWW: </a:t>
            </a:r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cs.wikipedia.org/wiki/Soubor:Pasivni_chladic.jpg</a:t>
            </a:r>
            <a:endParaRPr lang="cs-CZ" dirty="0" smtClean="0"/>
          </a:p>
          <a:p>
            <a:r>
              <a:rPr lang="cs-CZ" dirty="0"/>
              <a:t>BEHEMOT. </a:t>
            </a:r>
            <a:r>
              <a:rPr lang="cs-CZ" i="1" dirty="0"/>
              <a:t>Chlazení počítačů</a:t>
            </a:r>
            <a:r>
              <a:rPr lang="cs-CZ" dirty="0"/>
              <a:t> [online]. [cit. </a:t>
            </a:r>
            <a:r>
              <a:rPr lang="cs-CZ" dirty="0" smtClean="0"/>
              <a:t>6.10.2012</a:t>
            </a:r>
            <a:r>
              <a:rPr lang="cs-CZ" dirty="0"/>
              <a:t>]. Dostupný pod licencí </a:t>
            </a:r>
            <a:r>
              <a:rPr lang="cs-CZ" dirty="0" err="1"/>
              <a:t>Creative</a:t>
            </a:r>
            <a:r>
              <a:rPr lang="cs-CZ" dirty="0"/>
              <a:t> </a:t>
            </a:r>
            <a:r>
              <a:rPr lang="cs-CZ" dirty="0" err="1"/>
              <a:t>Commons</a:t>
            </a:r>
            <a:r>
              <a:rPr lang="cs-CZ" dirty="0"/>
              <a:t> na WWW: http://cs.wikipedia.org/wiki/Soubor:Aktivni_chladic.jpg </a:t>
            </a:r>
            <a:endParaRPr lang="cs-CZ" dirty="0" smtClean="0"/>
          </a:p>
          <a:p>
            <a:endParaRPr lang="cs-CZ" dirty="0"/>
          </a:p>
        </p:txBody>
      </p:sp>
      <p:pic>
        <p:nvPicPr>
          <p:cNvPr id="4" name="Picture 46" descr="logo_pruhl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74307" y="286867"/>
            <a:ext cx="945356" cy="944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213877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1030</TotalTime>
  <Words>667</Words>
  <Application>Microsoft Office PowerPoint</Application>
  <PresentationFormat>Vlastní</PresentationFormat>
  <Paragraphs>106</Paragraphs>
  <Slides>16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Arkýř</vt:lpstr>
      <vt:lpstr>Prezentace aplikace PowerPoint</vt:lpstr>
      <vt:lpstr>Chlazení</vt:lpstr>
      <vt:lpstr>Obsah</vt:lpstr>
      <vt:lpstr>Funkce</vt:lpstr>
      <vt:lpstr>Typy chlazení</vt:lpstr>
      <vt:lpstr>Přirozené</vt:lpstr>
      <vt:lpstr>Pasivní</vt:lpstr>
      <vt:lpstr>Prezentace aplikace PowerPoint</vt:lpstr>
      <vt:lpstr>Heatpipes</vt:lpstr>
      <vt:lpstr>Aktivní</vt:lpstr>
      <vt:lpstr>Kombinované</vt:lpstr>
      <vt:lpstr>Vodní chlazení</vt:lpstr>
      <vt:lpstr>Vodní chlazení</vt:lpstr>
      <vt:lpstr>Kapalina s teplotou pod 0°C</vt:lpstr>
      <vt:lpstr>Počítač jako akvárko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Kotli</dc:creator>
  <cp:lastModifiedBy>Mirda Kotli</cp:lastModifiedBy>
  <cp:revision>30</cp:revision>
  <dcterms:created xsi:type="dcterms:W3CDTF">2006-08-16T00:00:00Z</dcterms:created>
  <dcterms:modified xsi:type="dcterms:W3CDTF">2012-12-09T09:34:12Z</dcterms:modified>
</cp:coreProperties>
</file>