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notesMasterIdLst>
    <p:notesMasterId r:id="rId46"/>
  </p:notesMasterIdLst>
  <p:sldIdLst>
    <p:sldId id="310" r:id="rId4"/>
    <p:sldId id="256" r:id="rId5"/>
    <p:sldId id="257" r:id="rId6"/>
    <p:sldId id="258" r:id="rId7"/>
    <p:sldId id="312" r:id="rId8"/>
    <p:sldId id="313" r:id="rId9"/>
    <p:sldId id="261" r:id="rId10"/>
    <p:sldId id="259" r:id="rId11"/>
    <p:sldId id="314" r:id="rId12"/>
    <p:sldId id="260" r:id="rId13"/>
    <p:sldId id="262" r:id="rId14"/>
    <p:sldId id="315" r:id="rId15"/>
    <p:sldId id="263" r:id="rId16"/>
    <p:sldId id="264" r:id="rId17"/>
    <p:sldId id="265" r:id="rId18"/>
    <p:sldId id="266" r:id="rId19"/>
    <p:sldId id="267" r:id="rId20"/>
    <p:sldId id="268" r:id="rId21"/>
    <p:sldId id="269" r:id="rId22"/>
    <p:sldId id="270" r:id="rId23"/>
    <p:sldId id="272" r:id="rId24"/>
    <p:sldId id="273" r:id="rId25"/>
    <p:sldId id="274" r:id="rId26"/>
    <p:sldId id="277" r:id="rId27"/>
    <p:sldId id="309" r:id="rId28"/>
    <p:sldId id="278" r:id="rId29"/>
    <p:sldId id="279" r:id="rId30"/>
    <p:sldId id="285" r:id="rId31"/>
    <p:sldId id="316" r:id="rId32"/>
    <p:sldId id="317" r:id="rId33"/>
    <p:sldId id="294" r:id="rId34"/>
    <p:sldId id="295" r:id="rId35"/>
    <p:sldId id="296" r:id="rId36"/>
    <p:sldId id="298" r:id="rId37"/>
    <p:sldId id="299" r:id="rId38"/>
    <p:sldId id="300" r:id="rId39"/>
    <p:sldId id="318" r:id="rId40"/>
    <p:sldId id="301" r:id="rId41"/>
    <p:sldId id="311" r:id="rId42"/>
    <p:sldId id="319" r:id="rId43"/>
    <p:sldId id="320" r:id="rId44"/>
    <p:sldId id="321" r:id="rId4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BE8E05-EFB5-4202-AA5F-FCC96C63A687}" type="datetimeFigureOut">
              <a:rPr lang="cs-CZ" smtClean="0"/>
              <a:t>9.12.2012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74852DC-7E51-4233-81D5-C9E5168C3E09}" type="slidenum">
              <a:rPr lang="cs-CZ" smtClean="0"/>
              <a:t>‹#›</a:t>
            </a:fld>
            <a:endParaRPr lang="cs-CZ"/>
          </a:p>
        </p:txBody>
      </p:sp>
    </p:spTree>
    <p:extLst>
      <p:ext uri="{BB962C8B-B14F-4D97-AF65-F5344CB8AC3E}">
        <p14:creationId xmlns:p14="http://schemas.microsoft.com/office/powerpoint/2010/main" val="335360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Nadpis 28"/>
          <p:cNvSpPr>
            <a:spLocks noGrp="1"/>
          </p:cNvSpPr>
          <p:nvPr>
            <p:ph type="ctrTitle"/>
          </p:nvPr>
        </p:nvSpPr>
        <p:spPr>
          <a:xfrm>
            <a:off x="381000" y="4853411"/>
            <a:ext cx="8458200" cy="1222375"/>
          </a:xfrm>
        </p:spPr>
        <p:txBody>
          <a:bodyPr anchor="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16" name="Zástupný symbol pro datum 15"/>
          <p:cNvSpPr>
            <a:spLocks noGrp="1"/>
          </p:cNvSpPr>
          <p:nvPr>
            <p:ph type="dt" sz="half" idx="10"/>
          </p:nvPr>
        </p:nvSpPr>
        <p:spPr/>
        <p:txBody>
          <a:bodyPr/>
          <a:lstStyle/>
          <a:p>
            <a:fld id="{81129F2A-09E4-4D33-B19E-23A724A2A2A4}" type="datetimeFigureOut">
              <a:rPr lang="cs-CZ" smtClean="0"/>
              <a:t>9.12.2012</a:t>
            </a:fld>
            <a:endParaRPr lang="cs-CZ"/>
          </a:p>
        </p:txBody>
      </p:sp>
      <p:sp>
        <p:nvSpPr>
          <p:cNvPr id="2" name="Zástupný symbol pro zápatí 1"/>
          <p:cNvSpPr>
            <a:spLocks noGrp="1"/>
          </p:cNvSpPr>
          <p:nvPr>
            <p:ph type="ftr" sz="quarter" idx="11"/>
          </p:nvPr>
        </p:nvSpPr>
        <p:spPr/>
        <p:txBody>
          <a:bodyPr/>
          <a:lstStyle/>
          <a:p>
            <a:endParaRPr lang="cs-CZ"/>
          </a:p>
        </p:txBody>
      </p:sp>
      <p:sp>
        <p:nvSpPr>
          <p:cNvPr id="15" name="Zástupný symbol pro číslo snímku 14"/>
          <p:cNvSpPr>
            <a:spLocks noGrp="1"/>
          </p:cNvSpPr>
          <p:nvPr>
            <p:ph type="sldNum" sz="quarter" idx="12"/>
          </p:nvPr>
        </p:nvSpPr>
        <p:spPr>
          <a:xfrm>
            <a:off x="8229600" y="6473952"/>
            <a:ext cx="758952" cy="246888"/>
          </a:xfrm>
        </p:spPr>
        <p:txBody>
          <a:bodyPr/>
          <a:lstStyle/>
          <a:p>
            <a:fld id="{7E3FDEE5-41C5-49FD-AB73-BFE9F5E731BC}"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kumimoji="0" lang="cs-CZ" smtClean="0"/>
              <a:t>Klepnutím lze upravit styl předlohy nadpisů.</a:t>
            </a:r>
            <a:endParaRPr kumimoji="0" lang="en-US"/>
          </a:p>
        </p:txBody>
      </p:sp>
      <p:sp>
        <p:nvSpPr>
          <p:cNvPr id="27" name="Zástupný symbol pro obsah 26"/>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81129F2A-09E4-4D33-B19E-23A724A2A2A4}" type="datetimeFigureOut">
              <a:rPr lang="cs-CZ" smtClean="0"/>
              <a:t>9.12.2012</a:t>
            </a:fld>
            <a:endParaRPr lang="cs-CZ"/>
          </a:p>
        </p:txBody>
      </p:sp>
      <p:sp>
        <p:nvSpPr>
          <p:cNvPr id="19" name="Zástupný symbol pro zápatí 18"/>
          <p:cNvSpPr>
            <a:spLocks noGrp="1"/>
          </p:cNvSpPr>
          <p:nvPr>
            <p:ph type="ftr" sz="quarter" idx="11"/>
          </p:nvPr>
        </p:nvSpPr>
        <p:spPr>
          <a:xfrm>
            <a:off x="3581400" y="76200"/>
            <a:ext cx="2895600" cy="288925"/>
          </a:xfrm>
        </p:spPr>
        <p:txBody>
          <a:bodyPr/>
          <a:lstStyle/>
          <a:p>
            <a:endParaRPr lang="cs-CZ"/>
          </a:p>
        </p:txBody>
      </p:sp>
      <p:sp>
        <p:nvSpPr>
          <p:cNvPr id="16" name="Zástupný symbol pro číslo snímku 15"/>
          <p:cNvSpPr>
            <a:spLocks noGrp="1"/>
          </p:cNvSpPr>
          <p:nvPr>
            <p:ph type="sldNum" sz="quarter" idx="12"/>
          </p:nvPr>
        </p:nvSpPr>
        <p:spPr>
          <a:xfrm>
            <a:off x="8229600" y="6473952"/>
            <a:ext cx="758952" cy="246888"/>
          </a:xfrm>
        </p:spPr>
        <p:txBody>
          <a:bodyPr/>
          <a:lstStyle/>
          <a:p>
            <a:fld id="{7E3FDEE5-41C5-49FD-AB73-BFE9F5E731BC}"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19" name="Zástupný symbol pro datum 18"/>
          <p:cNvSpPr>
            <a:spLocks noGrp="1"/>
          </p:cNvSpPr>
          <p:nvPr>
            <p:ph type="dt" sz="half" idx="10"/>
          </p:nvPr>
        </p:nvSpPr>
        <p:spPr/>
        <p:txBody>
          <a:bodyPr/>
          <a:lstStyle/>
          <a:p>
            <a:fld id="{81129F2A-09E4-4D33-B19E-23A724A2A2A4}" type="datetimeFigureOut">
              <a:rPr lang="cs-CZ" smtClean="0"/>
              <a:t>9.12.2012</a:t>
            </a:fld>
            <a:endParaRPr lang="cs-CZ"/>
          </a:p>
        </p:txBody>
      </p:sp>
      <p:sp>
        <p:nvSpPr>
          <p:cNvPr id="11" name="Zástupný symbol pro zápatí 10"/>
          <p:cNvSpPr>
            <a:spLocks noGrp="1"/>
          </p:cNvSpPr>
          <p:nvPr>
            <p:ph type="ftr" sz="quarter" idx="11"/>
          </p:nvPr>
        </p:nvSpPr>
        <p:spPr/>
        <p:txBody>
          <a:bodyPr/>
          <a:lstStyle/>
          <a:p>
            <a:endParaRPr lang="cs-CZ"/>
          </a:p>
        </p:txBody>
      </p:sp>
      <p:sp>
        <p:nvSpPr>
          <p:cNvPr id="16" name="Zástupný symbol pro číslo snímku 15"/>
          <p:cNvSpPr>
            <a:spLocks noGrp="1"/>
          </p:cNvSpPr>
          <p:nvPr>
            <p:ph type="sldNum" sz="quarter" idx="12"/>
          </p:nvPr>
        </p:nvSpPr>
        <p:spPr/>
        <p:txBody>
          <a:bodyPr/>
          <a:lstStyle/>
          <a:p>
            <a:fld id="{7E3FDEE5-41C5-49FD-AB73-BFE9F5E731BC}" type="slidenum">
              <a:rPr lang="cs-CZ" smtClean="0"/>
              <a:t>‹#›</a:t>
            </a:fld>
            <a:endParaRPr lang="cs-CZ"/>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0"/>
          </p:nvPr>
        </p:nvSpPr>
        <p:spPr/>
        <p:txBody>
          <a:bodyPr/>
          <a:lstStyle/>
          <a:p>
            <a:fld id="{81129F2A-09E4-4D33-B19E-23A724A2A2A4}" type="datetimeFigureOut">
              <a:rPr lang="cs-CZ" smtClean="0"/>
              <a:t>9.12.2012</a:t>
            </a:fld>
            <a:endParaRPr lang="cs-CZ"/>
          </a:p>
        </p:txBody>
      </p:sp>
      <p:sp>
        <p:nvSpPr>
          <p:cNvPr id="10" name="Zástupný symbol pro zápatí 9"/>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7E3FDEE5-41C5-49FD-AB73-BFE9F5E731BC}"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9" name="Nadpis 28"/>
          <p:cNvSpPr>
            <a:spLocks noGrp="1"/>
          </p:cNvSpPr>
          <p:nvPr>
            <p:ph type="title"/>
          </p:nvPr>
        </p:nvSpPr>
        <p:spPr>
          <a:xfrm>
            <a:off x="304800" y="5410200"/>
            <a:ext cx="8610600" cy="882650"/>
          </a:xfrm>
        </p:spPr>
        <p:txBody>
          <a:bodyPr anchor="ctr"/>
          <a:lstStyle>
            <a:lvl1pPr>
              <a:defRPr/>
            </a:lvl1p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0"/>
          </p:nvPr>
        </p:nvSpPr>
        <p:spPr/>
        <p:txBody>
          <a:bodyPr/>
          <a:lstStyle/>
          <a:p>
            <a:fld id="{81129F2A-09E4-4D33-B19E-23A724A2A2A4}" type="datetimeFigureOut">
              <a:rPr lang="cs-CZ" smtClean="0"/>
              <a:t>9.12.2012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229600" y="6477000"/>
            <a:ext cx="762000" cy="246888"/>
          </a:xfrm>
        </p:spPr>
        <p:txBody>
          <a:bodyPr/>
          <a:lstStyle/>
          <a:p>
            <a:fld id="{7E3FDEE5-41C5-49FD-AB73-BFE9F5E731BC}" type="slidenum">
              <a:rPr lang="cs-CZ" smtClean="0"/>
              <a:t>‹#›</a:t>
            </a:fld>
            <a:endParaRPr lang="cs-CZ"/>
          </a:p>
        </p:txBody>
      </p:sp>
      <p:sp>
        <p:nvSpPr>
          <p:cNvPr id="11" name="Přímá spojovací čára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fld id="{81129F2A-09E4-4D33-B19E-23A724A2A2A4}" type="datetimeFigureOut">
              <a:rPr lang="cs-CZ" smtClean="0"/>
              <a:t>9.12.2012</a:t>
            </a:fld>
            <a:endParaRPr lang="cs-CZ"/>
          </a:p>
        </p:txBody>
      </p:sp>
      <p:sp>
        <p:nvSpPr>
          <p:cNvPr id="21" name="Zástupný symbol pro zápatí 20"/>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E3FDEE5-41C5-49FD-AB73-BFE9F5E731BC}"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81129F2A-09E4-4D33-B19E-23A724A2A2A4}" type="datetimeFigureOut">
              <a:rPr lang="cs-CZ" smtClean="0"/>
              <a:t>9.12.2012</a:t>
            </a:fld>
            <a:endParaRPr lang="cs-CZ"/>
          </a:p>
        </p:txBody>
      </p:sp>
      <p:sp>
        <p:nvSpPr>
          <p:cNvPr id="24" name="Zástupný symbol pro zápatí 23"/>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E3FDEE5-41C5-49FD-AB73-BFE9F5E731BC}"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Přímá spojovací čára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Nadpis 11"/>
          <p:cNvSpPr>
            <a:spLocks noGrp="1"/>
          </p:cNvSpPr>
          <p:nvPr>
            <p:ph type="title"/>
          </p:nvPr>
        </p:nvSpPr>
        <p:spPr>
          <a:xfrm>
            <a:off x="457200" y="5486400"/>
            <a:ext cx="8458200" cy="520700"/>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81129F2A-09E4-4D33-B19E-23A724A2A2A4}" type="datetimeFigureOut">
              <a:rPr lang="cs-CZ" smtClean="0"/>
              <a:t>9.12.2012</a:t>
            </a:fld>
            <a:endParaRPr lang="cs-CZ"/>
          </a:p>
        </p:txBody>
      </p:sp>
      <p:sp>
        <p:nvSpPr>
          <p:cNvPr id="29" name="Zástupný symbol pro zápatí 28"/>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E3FDEE5-41C5-49FD-AB73-BFE9F5E731BC}"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cs-CZ" smtClean="0"/>
              <a:t>Klepnutím na ikonu přidáte obrázek.</a:t>
            </a:r>
            <a:endParaRPr kumimoji="0" lang="en-US" dirty="0"/>
          </a:p>
        </p:txBody>
      </p:sp>
      <p:sp>
        <p:nvSpPr>
          <p:cNvPr id="7" name="Zástupný symbol pro datum 6"/>
          <p:cNvSpPr>
            <a:spLocks noGrp="1"/>
          </p:cNvSpPr>
          <p:nvPr>
            <p:ph type="dt" sz="half" idx="10"/>
          </p:nvPr>
        </p:nvSpPr>
        <p:spPr/>
        <p:txBody>
          <a:bodyPr/>
          <a:lstStyle/>
          <a:p>
            <a:fld id="{81129F2A-09E4-4D33-B19E-23A724A2A2A4}" type="datetimeFigureOut">
              <a:rPr lang="cs-CZ" smtClean="0"/>
              <a:t>9.12.2012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7E3FDEE5-41C5-49FD-AB73-BFE9F5E731BC}" type="slidenum">
              <a:rPr lang="cs-CZ" smtClean="0"/>
              <a:t>‹#›</a:t>
            </a:fld>
            <a:endParaRPr lang="cs-CZ"/>
          </a:p>
        </p:txBody>
      </p:sp>
      <p:sp>
        <p:nvSpPr>
          <p:cNvPr id="17" name="Nadpis 16"/>
          <p:cNvSpPr>
            <a:spLocks noGrp="1"/>
          </p:cNvSpPr>
          <p:nvPr>
            <p:ph type="title"/>
          </p:nvPr>
        </p:nvSpPr>
        <p:spPr>
          <a:xfrm>
            <a:off x="381000" y="4993760"/>
            <a:ext cx="5867400" cy="522288"/>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81129F2A-09E4-4D33-B19E-23A724A2A2A4}" type="datetimeFigureOut">
              <a:rPr lang="cs-CZ" smtClean="0"/>
              <a:t>9.12.2012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E3FDEE5-41C5-49FD-AB73-BFE9F5E731BC}"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81129F2A-09E4-4D33-B19E-23A724A2A2A4}" type="datetimeFigureOut">
              <a:rPr lang="cs-CZ" smtClean="0"/>
              <a:t>9.12.2012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E3FDEE5-41C5-49FD-AB73-BFE9F5E731BC}" type="slidenum">
              <a:rPr lang="cs-CZ" smtClean="0"/>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456120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7614134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977837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6995133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526725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1887501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335990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95436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916013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220287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6697781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D3501B-3030-4E8C-BAA0-4375BC6C8510}"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0972560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5AC2EC-2929-4B2B-BD4F-01A657EE5465}"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341686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BC2D55E-5861-4A26-B741-D7FE7DB3A720}"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8972967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A85E38A-2256-47E0-87B0-3C660CF12B6E}"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42041761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E244A0C-54BB-43E7-874C-5805AD16B8CE}"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9754411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41AE9A1-1F61-4419-9C96-61BC4AB53726}"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3335283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63CDE27-B8A8-4305-9D47-D6BC74CB914B}"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54379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07BFC3-C4D9-4421-A47A-5D4F185D33CF}"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7124173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03BA14-DB39-436E-A3C1-8D837C37EDA5}"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1918557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795161E-7EA4-480A-A132-1495B6F788B4}"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6355778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16F94B4-4FBB-48DE-81AA-FE56A0083D1B}"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8116807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xAndClipArt" preserve="1">
  <p:cSld name="Nadpis, text a klipar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Kliknutím lze upravit styl.</a:t>
            </a:r>
            <a:endParaRPr lang="cs-CZ"/>
          </a:p>
        </p:txBody>
      </p:sp>
      <p:sp>
        <p:nvSpPr>
          <p:cNvPr id="3" name="Zástupný symbol pro text 2"/>
          <p:cNvSpPr>
            <a:spLocks noGrp="1"/>
          </p:cNvSpPr>
          <p:nvPr>
            <p:ph type="body" sz="half" idx="1"/>
          </p:nvPr>
        </p:nvSpPr>
        <p:spPr>
          <a:xfrm>
            <a:off x="457200" y="1600200"/>
            <a:ext cx="4038600" cy="452596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klipart 3"/>
          <p:cNvSpPr>
            <a:spLocks noGrp="1"/>
          </p:cNvSpPr>
          <p:nvPr>
            <p:ph type="clipArt" sz="half" idx="2"/>
          </p:nvPr>
        </p:nvSpPr>
        <p:spPr>
          <a:xfrm>
            <a:off x="4648200" y="1600200"/>
            <a:ext cx="4038600" cy="4525963"/>
          </a:xfrm>
        </p:spPr>
        <p:txBody>
          <a:bodyPr/>
          <a:lstStyle/>
          <a:p>
            <a:pPr lvl="0"/>
            <a:endParaRPr lang="cs-CZ"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B5498EE-6503-480E-85BD-E07F6B7EF1F2}"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52285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Zástupný symbol pro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1129F2A-09E4-4D33-B19E-23A724A2A2A4}" type="datetimeFigureOut">
              <a:rPr lang="cs-CZ" smtClean="0"/>
              <a:t>9.12.2012</a:t>
            </a:fld>
            <a:endParaRPr lang="cs-CZ"/>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cs-CZ"/>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E3FDEE5-41C5-49FD-AB73-BFE9F5E731BC}" type="slidenum">
              <a:rPr lang="cs-CZ" smtClean="0"/>
              <a:t>‹#›</a:t>
            </a:fld>
            <a:endParaRPr lang="cs-CZ"/>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kumimoji="0" lang="cs-CZ" smtClean="0"/>
              <a:t>Klepnutím lze upravit styl předlohy nadpisů.</a:t>
            </a:r>
            <a:endParaRPr kumimoji="0" lang="en-US"/>
          </a:p>
        </p:txBody>
      </p:sp>
      <p:sp>
        <p:nvSpPr>
          <p:cNvPr id="9" name="Přímá spojovací čára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římá spojovací čára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9B5F3-256B-4911-A9AF-0390F2E14996}" type="datetimeFigureOut">
              <a:rPr lang="cs-CZ" smtClean="0">
                <a:solidFill>
                  <a:prstClr val="black">
                    <a:tint val="75000"/>
                  </a:prstClr>
                </a:solidFill>
              </a:rPr>
              <a:pPr/>
              <a:t>9.12.2012</a:t>
            </a:fld>
            <a:endParaRPr lang="cs-CZ">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86107956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cs-CZ">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cs-CZ">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9A02675C-6D1B-436C-891D-18BDA4760ECE}" type="slidenum">
              <a:rPr lang="cs-CZ">
                <a:solidFill>
                  <a:srgbClr val="000000"/>
                </a:solidFill>
              </a:rPr>
              <a:pPr fontAlgn="base">
                <a:spcBef>
                  <a:spcPct val="0"/>
                </a:spcBef>
                <a:spcAft>
                  <a:spcPct val="0"/>
                </a:spcAft>
                <a:defRPr/>
              </a:pPr>
              <a:t>‹#›</a:t>
            </a:fld>
            <a:endParaRPr lang="cs-CZ">
              <a:solidFill>
                <a:srgbClr val="000000"/>
              </a:solidFill>
            </a:endParaRPr>
          </a:p>
        </p:txBody>
      </p:sp>
    </p:spTree>
    <p:extLst>
      <p:ext uri="{BB962C8B-B14F-4D97-AF65-F5344CB8AC3E}">
        <p14:creationId xmlns:p14="http://schemas.microsoft.com/office/powerpoint/2010/main" val="288358987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www.google.cz/" TargetMode="External"/><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39" y="1124744"/>
            <a:ext cx="9144000" cy="573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p:cNvSpPr>
            <a:spLocks noGrp="1"/>
          </p:cNvSpPr>
          <p:nvPr>
            <p:ph type="ctrTitle"/>
          </p:nvPr>
        </p:nvSpPr>
        <p:spPr>
          <a:xfrm>
            <a:off x="1155700" y="7938"/>
            <a:ext cx="6832600" cy="2412950"/>
          </a:xfrm>
        </p:spPr>
        <p:txBody>
          <a:bodyPr>
            <a:normAutofit fontScale="90000"/>
          </a:bodyPr>
          <a:lstStyle/>
          <a:p>
            <a:pPr eaLnBrk="1" hangingPunct="1">
              <a:defRPr/>
            </a:pPr>
            <a:r>
              <a:rPr lang="cs-CZ" sz="2800" b="1" dirty="0">
                <a:solidFill>
                  <a:srgbClr val="C00000"/>
                </a:solidFill>
                <a:latin typeface="Times New Roman" pitchFamily="18" charset="0"/>
                <a:cs typeface="Times New Roman" pitchFamily="18" charset="0"/>
              </a:rPr>
              <a:t>Název školy: </a:t>
            </a:r>
            <a:r>
              <a:rPr lang="cs-CZ" sz="2800" i="1" dirty="0">
                <a:solidFill>
                  <a:srgbClr val="C00000"/>
                </a:solidFill>
                <a:latin typeface="Times New Roman" pitchFamily="18" charset="0"/>
                <a:cs typeface="Times New Roman" pitchFamily="18" charset="0"/>
              </a:rPr>
              <a:t>ZŠ Klášterec nad Ohří, Krátká 676</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Autor: </a:t>
            </a:r>
            <a:r>
              <a:rPr lang="cs-CZ" sz="2800" i="1" dirty="0" smtClean="0">
                <a:solidFill>
                  <a:srgbClr val="C00000"/>
                </a:solidFill>
                <a:latin typeface="Times New Roman" pitchFamily="18" charset="0"/>
                <a:cs typeface="Times New Roman" pitchFamily="18" charset="0"/>
              </a:rPr>
              <a:t>Bc. Michael RADIMERSKÝ</a:t>
            </a:r>
            <a:r>
              <a:rPr lang="cs-CZ" sz="2800" i="1" dirty="0">
                <a:solidFill>
                  <a:srgbClr val="C00000"/>
                </a:solidFill>
                <a:latin typeface="Times New Roman" pitchFamily="18" charset="0"/>
                <a:cs typeface="Times New Roman" pitchFamily="18" charset="0"/>
              </a:rPr>
              <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Název materiálu: </a:t>
            </a:r>
            <a:r>
              <a:rPr lang="cs-CZ" sz="2800" i="1" dirty="0" smtClean="0">
                <a:solidFill>
                  <a:srgbClr val="C00000"/>
                </a:solidFill>
                <a:latin typeface="Times New Roman" pitchFamily="18" charset="0"/>
                <a:cs typeface="Times New Roman" pitchFamily="18" charset="0"/>
              </a:rPr>
              <a:t>VY_32_INOVACE_4_32_ VÝVOJ ATOMOVÉ JADERNÉ ZBRANĚ ZA II. SVĚTOVÉ VÁLKY</a:t>
            </a:r>
            <a:r>
              <a:rPr lang="cs-CZ" sz="2800" dirty="0">
                <a:solidFill>
                  <a:srgbClr val="C00000"/>
                </a:solidFill>
                <a:latin typeface="Times New Roman" pitchFamily="18" charset="0"/>
                <a:cs typeface="Times New Roman" pitchFamily="18" charset="0"/>
              </a:rPr>
              <a:t/>
            </a:r>
            <a:br>
              <a:rPr lang="cs-CZ" sz="2800"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Číslo projektu: </a:t>
            </a:r>
            <a:r>
              <a:rPr lang="cs-CZ" sz="2800" dirty="0">
                <a:solidFill>
                  <a:srgbClr val="C00000"/>
                </a:solidFill>
                <a:latin typeface="Times New Roman" pitchFamily="18" charset="0"/>
                <a:cs typeface="Times New Roman" pitchFamily="18" charset="0"/>
              </a:rPr>
              <a:t>CZ.1.07/1.4.00/21.1115</a:t>
            </a:r>
            <a:endParaRPr lang="cs-CZ" dirty="0">
              <a:solidFill>
                <a:srgbClr val="C00000"/>
              </a:solidFill>
            </a:endParaRPr>
          </a:p>
        </p:txBody>
      </p:sp>
      <p:sp>
        <p:nvSpPr>
          <p:cNvPr id="3" name="Podnadpis 2"/>
          <p:cNvSpPr>
            <a:spLocks noGrp="1"/>
          </p:cNvSpPr>
          <p:nvPr>
            <p:ph type="subTitle" idx="1"/>
          </p:nvPr>
        </p:nvSpPr>
        <p:spPr/>
        <p:txBody>
          <a:bodyPr/>
          <a:lstStyle/>
          <a:p>
            <a:pPr algn="ctr" eaLnBrk="1" hangingPunct="1">
              <a:defRPr/>
            </a:pPr>
            <a:r>
              <a:rPr lang="cs-CZ" b="1" dirty="0">
                <a:solidFill>
                  <a:srgbClr val="FFFF00"/>
                </a:solidFill>
                <a:effectLst>
                  <a:outerShdw blurRad="38100" dist="38100" dir="2700000" algn="tl">
                    <a:srgbClr val="000000">
                      <a:alpha val="43137"/>
                    </a:srgbClr>
                  </a:outerShdw>
                </a:effectLst>
              </a:rPr>
              <a:t>Anotace: Prezentace pro  </a:t>
            </a:r>
            <a:r>
              <a:rPr lang="cs-CZ" b="1" dirty="0" smtClean="0">
                <a:solidFill>
                  <a:srgbClr val="FFFF00"/>
                </a:solidFill>
                <a:effectLst>
                  <a:outerShdw blurRad="38100" dist="38100" dir="2700000" algn="tl">
                    <a:srgbClr val="000000">
                      <a:alpha val="43137"/>
                    </a:srgbClr>
                  </a:outerShdw>
                </a:effectLst>
              </a:rPr>
              <a:t>9. </a:t>
            </a:r>
            <a:r>
              <a:rPr lang="cs-CZ" b="1" dirty="0">
                <a:solidFill>
                  <a:srgbClr val="FFFF00"/>
                </a:solidFill>
                <a:effectLst>
                  <a:outerShdw blurRad="38100" dist="38100" dir="2700000" algn="tl">
                    <a:srgbClr val="000000">
                      <a:alpha val="43137"/>
                    </a:srgbClr>
                  </a:outerShdw>
                </a:effectLst>
              </a:rPr>
              <a:t>ročník. K výkladu</a:t>
            </a:r>
          </a:p>
        </p:txBody>
      </p:sp>
      <p:pic>
        <p:nvPicPr>
          <p:cNvPr id="3077" name="obrázek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5394325"/>
            <a:ext cx="4687887" cy="1463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07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58875"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Obrázek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1475" y="-14288"/>
            <a:ext cx="1152525" cy="149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48684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tapety-wallpapers.eu/upload/640x480/atomovy-vybuch-11-09-2009-10-2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3" y="7284"/>
            <a:ext cx="9134288" cy="6850716"/>
          </a:xfrm>
          <a:prstGeom prst="rect">
            <a:avLst/>
          </a:prstGeom>
          <a:noFill/>
          <a:extLst>
            <a:ext uri="{909E8E84-426E-40DD-AFC4-6F175D3DCCD1}">
              <a14:hiddenFill xmlns:a14="http://schemas.microsoft.com/office/drawing/2010/main">
                <a:solidFill>
                  <a:srgbClr val="FFFFFF"/>
                </a:solidFill>
              </a14:hiddenFill>
            </a:ext>
          </a:extLst>
        </p:spPr>
      </p:pic>
      <p:sp>
        <p:nvSpPr>
          <p:cNvPr id="2" name="Nadpis 1"/>
          <p:cNvSpPr>
            <a:spLocks noGrp="1"/>
          </p:cNvSpPr>
          <p:nvPr>
            <p:ph type="ctrTitle"/>
          </p:nvPr>
        </p:nvSpPr>
        <p:spPr/>
        <p:txBody>
          <a:bodyPr>
            <a:normAutofit/>
          </a:bodyPr>
          <a:lstStyle/>
          <a:p>
            <a:pPr algn="ctr"/>
            <a:r>
              <a:rPr lang="cs-CZ" b="1" u="sng" dirty="0" smtClean="0">
                <a:solidFill>
                  <a:srgbClr val="FFFF00"/>
                </a:solidFill>
                <a:effectLst>
                  <a:outerShdw blurRad="38100" dist="38100" dir="2700000" algn="tl">
                    <a:srgbClr val="000000">
                      <a:alpha val="43137"/>
                    </a:srgbClr>
                  </a:outerShdw>
                  <a:reflection blurRad="12700" stA="48000" endA="300" endPos="55000" dir="5400000" sy="-90000" algn="bl" rotWithShape="0"/>
                </a:effectLst>
              </a:rPr>
              <a:t>VÝVOJ ATOMOVÉ JADERNÉ ZBRANĚ ZA II. SVĚTOVÉ VÁLKY</a:t>
            </a:r>
            <a:endParaRPr lang="cs-CZ" b="1" u="sng" dirty="0">
              <a:solidFill>
                <a:srgbClr val="FFFF00"/>
              </a:solidFill>
              <a:effectLst>
                <a:outerShdw blurRad="38100" dist="38100" dir="2700000" algn="tl">
                  <a:srgbClr val="000000">
                    <a:alpha val="43137"/>
                  </a:srgbClr>
                </a:outerShdw>
                <a:reflection blurRad="12700" stA="48000" endA="300" endPos="55000" dir="5400000" sy="-90000" algn="bl" rotWithShape="0"/>
              </a:effectLst>
            </a:endParaRPr>
          </a:p>
        </p:txBody>
      </p:sp>
      <p:sp>
        <p:nvSpPr>
          <p:cNvPr id="3" name="Podnadpis 2"/>
          <p:cNvSpPr>
            <a:spLocks noGrp="1"/>
          </p:cNvSpPr>
          <p:nvPr>
            <p:ph type="subTitle" idx="1"/>
          </p:nvPr>
        </p:nvSpPr>
        <p:spPr/>
        <p:txBody>
          <a:bodyPr>
            <a:normAutofit fontScale="77500" lnSpcReduction="20000"/>
          </a:bodyPr>
          <a:lstStyle/>
          <a:p>
            <a:r>
              <a:rPr lang="cs-CZ" b="1" dirty="0" smtClean="0">
                <a:solidFill>
                  <a:srgbClr val="FF0000"/>
                </a:solidFill>
                <a:effectLst>
                  <a:outerShdw blurRad="38100" dist="38100" dir="2700000" algn="tl">
                    <a:srgbClr val="000000">
                      <a:alpha val="43137"/>
                    </a:srgbClr>
                  </a:outerShdw>
                </a:effectLst>
              </a:rPr>
              <a:t>První použití atomové zbraně:</a:t>
            </a:r>
          </a:p>
          <a:p>
            <a:r>
              <a:rPr lang="cs-CZ" b="1" dirty="0" smtClean="0">
                <a:solidFill>
                  <a:srgbClr val="FF0000"/>
                </a:solidFill>
                <a:effectLst>
                  <a:outerShdw blurRad="38100" dist="38100" dir="2700000" algn="tl">
                    <a:srgbClr val="000000">
                      <a:alpha val="43137"/>
                    </a:srgbClr>
                  </a:outerShdw>
                </a:effectLst>
              </a:rPr>
              <a:t>6.8.1945 – HIROŠIMA</a:t>
            </a:r>
          </a:p>
          <a:p>
            <a:r>
              <a:rPr lang="cs-CZ" b="1" dirty="0" smtClean="0">
                <a:solidFill>
                  <a:srgbClr val="FF0000"/>
                </a:solidFill>
                <a:effectLst>
                  <a:outerShdw blurRad="38100" dist="38100" dir="2700000" algn="tl">
                    <a:srgbClr val="000000">
                      <a:alpha val="43137"/>
                    </a:srgbClr>
                  </a:outerShdw>
                </a:effectLst>
              </a:rPr>
              <a:t>9.8.1945 - NAGASAKI</a:t>
            </a:r>
            <a:endParaRPr lang="cs-CZ"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sng" dirty="0" smtClean="0">
                <a:effectLst>
                  <a:outerShdw blurRad="38100" dist="38100" dir="2700000" algn="tl">
                    <a:srgbClr val="000000">
                      <a:alpha val="43137"/>
                    </a:srgbClr>
                  </a:outerShdw>
                  <a:reflection blurRad="12700" stA="48000" endA="300" endPos="55000" dir="5400000" sy="-90000" algn="bl" rotWithShape="0"/>
                </a:effectLst>
              </a:rPr>
              <a:t>Jaderná zbraň</a:t>
            </a:r>
            <a:r>
              <a:rPr lang="cs-CZ" b="1" dirty="0" smtClean="0"/>
              <a:t/>
            </a:r>
            <a:br>
              <a:rPr lang="cs-CZ" b="1" dirty="0" smtClean="0"/>
            </a:br>
            <a:endParaRPr lang="cs-CZ" dirty="0"/>
          </a:p>
        </p:txBody>
      </p:sp>
      <p:sp>
        <p:nvSpPr>
          <p:cNvPr id="3" name="Zástupný symbol pro obsah 2"/>
          <p:cNvSpPr>
            <a:spLocks noGrp="1"/>
          </p:cNvSpPr>
          <p:nvPr>
            <p:ph idx="1"/>
          </p:nvPr>
        </p:nvSpPr>
        <p:spPr/>
        <p:txBody>
          <a:bodyPr/>
          <a:lstStyle/>
          <a:p>
            <a:r>
              <a:rPr lang="cs-CZ" b="1" dirty="0"/>
              <a:t>Jaderná zbraň</a:t>
            </a:r>
            <a:r>
              <a:rPr lang="cs-CZ" dirty="0"/>
              <a:t> </a:t>
            </a:r>
            <a:r>
              <a:rPr lang="cs-CZ" dirty="0" smtClean="0"/>
              <a:t>je </a:t>
            </a:r>
            <a:r>
              <a:rPr lang="cs-CZ" dirty="0"/>
              <a:t>zbraň hromadného ničení, založená na </a:t>
            </a:r>
            <a:r>
              <a:rPr lang="cs-CZ" b="1" dirty="0">
                <a:effectLst>
                  <a:outerShdw blurRad="38100" dist="38100" dir="2700000" algn="tl">
                    <a:srgbClr val="000000">
                      <a:alpha val="43137"/>
                    </a:srgbClr>
                  </a:outerShdw>
                </a:effectLst>
              </a:rPr>
              <a:t>principu neřízené řetězové reakce jader těžkých prvků</a:t>
            </a:r>
            <a:r>
              <a:rPr lang="cs-CZ" dirty="0"/>
              <a:t>. Mezi jaderné zbraně se někdy řadí i zbraně založené na slučování jader lehkých prvků (termonukleární zbraň), případně i zbraně, kde štěpný materiál slouží jen jako zdroj radioaktivního zamoření cílové oblasti (tzv. </a:t>
            </a:r>
            <a:r>
              <a:rPr lang="cs-CZ" i="1" dirty="0"/>
              <a:t>špinavá bomba</a:t>
            </a:r>
            <a:r>
              <a:rPr lang="cs-CZ" dirty="0"/>
              <a:t>).</a:t>
            </a:r>
          </a:p>
          <a:p>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a:effectLst>
                  <a:outerShdw blurRad="38100" dist="38100" dir="2700000" algn="tl">
                    <a:srgbClr val="000000">
                      <a:alpha val="43137"/>
                    </a:srgbClr>
                  </a:outerShdw>
                  <a:reflection blurRad="12700" stA="48000" endA="300" endPos="55000" dir="5400000" sy="-90000" algn="bl" rotWithShape="0"/>
                </a:effectLst>
              </a:rPr>
              <a:t>Historie</a:t>
            </a:r>
            <a:endParaRPr lang="cs-CZ" u="sng" dirty="0">
              <a:effectLst>
                <a:outerShdw blurRad="38100" dist="38100" dir="2700000" algn="tl">
                  <a:srgbClr val="000000">
                    <a:alpha val="43137"/>
                  </a:srgbClr>
                </a:outerShdw>
                <a:reflection blurRad="12700" stA="48000" endA="300" endPos="55000" dir="5400000" sy="-90000" algn="bl" rotWithShape="0"/>
              </a:effectLst>
            </a:endParaRPr>
          </a:p>
        </p:txBody>
      </p:sp>
      <p:sp>
        <p:nvSpPr>
          <p:cNvPr id="3" name="Zástupný symbol pro obsah 2"/>
          <p:cNvSpPr>
            <a:spLocks noGrp="1"/>
          </p:cNvSpPr>
          <p:nvPr>
            <p:ph idx="1"/>
          </p:nvPr>
        </p:nvSpPr>
        <p:spPr/>
        <p:txBody>
          <a:bodyPr/>
          <a:lstStyle/>
          <a:p>
            <a:r>
              <a:rPr lang="cs-CZ" dirty="0"/>
              <a:t>Jaderná bomba byla poprvé vyvinuta ve Spojených státech v rámci </a:t>
            </a:r>
            <a:r>
              <a:rPr lang="cs-CZ" b="1" dirty="0"/>
              <a:t>vojenského projektu Manhattan (1943-1945)</a:t>
            </a:r>
            <a:r>
              <a:rPr lang="cs-CZ" dirty="0"/>
              <a:t>, který probíhal v laboratořích v </a:t>
            </a:r>
            <a:r>
              <a:rPr lang="cs-CZ" b="1" dirty="0"/>
              <a:t>Los Alamos</a:t>
            </a:r>
            <a:r>
              <a:rPr lang="cs-CZ" dirty="0"/>
              <a:t> za vedení </a:t>
            </a:r>
            <a:r>
              <a:rPr lang="cs-CZ" b="1" u="sng" dirty="0"/>
              <a:t>Roberta Jacoba Oppenheimera</a:t>
            </a:r>
            <a:r>
              <a:rPr lang="cs-CZ" dirty="0"/>
              <a:t>. Výsledkem projektu byl </a:t>
            </a:r>
            <a:r>
              <a:rPr lang="cs-CZ" b="1" dirty="0">
                <a:solidFill>
                  <a:srgbClr val="FF0000"/>
                </a:solidFill>
                <a:effectLst>
                  <a:outerShdw blurRad="38100" dist="38100" dir="2700000" algn="tl">
                    <a:srgbClr val="000000">
                      <a:alpha val="43137"/>
                    </a:srgbClr>
                  </a:outerShdw>
                </a:effectLst>
              </a:rPr>
              <a:t>první pokusný jaderný </a:t>
            </a:r>
            <a:r>
              <a:rPr lang="cs-CZ" b="1" dirty="0" smtClean="0">
                <a:solidFill>
                  <a:srgbClr val="FF0000"/>
                </a:solidFill>
                <a:effectLst>
                  <a:outerShdw blurRad="38100" dist="38100" dir="2700000" algn="tl">
                    <a:srgbClr val="000000">
                      <a:alpha val="43137"/>
                    </a:srgbClr>
                  </a:outerShdw>
                </a:effectLst>
              </a:rPr>
              <a:t>výbuch (TRINITY)</a:t>
            </a:r>
            <a:r>
              <a:rPr lang="cs-CZ" dirty="0" smtClean="0"/>
              <a:t>, </a:t>
            </a:r>
            <a:r>
              <a:rPr lang="cs-CZ" dirty="0"/>
              <a:t>který proběhl </a:t>
            </a:r>
            <a:r>
              <a:rPr lang="cs-CZ" dirty="0" smtClean="0"/>
              <a:t>  </a:t>
            </a:r>
            <a:r>
              <a:rPr lang="cs-CZ" b="1" u="sng" dirty="0" smtClean="0">
                <a:solidFill>
                  <a:srgbClr val="FF0000"/>
                </a:solidFill>
                <a:effectLst>
                  <a:outerShdw blurRad="38100" dist="38100" dir="2700000" algn="tl">
                    <a:srgbClr val="000000">
                      <a:alpha val="43137"/>
                    </a:srgbClr>
                  </a:outerShdw>
                </a:effectLst>
              </a:rPr>
              <a:t>16</a:t>
            </a:r>
            <a:r>
              <a:rPr lang="cs-CZ" b="1" u="sng" dirty="0">
                <a:solidFill>
                  <a:srgbClr val="FF0000"/>
                </a:solidFill>
                <a:effectLst>
                  <a:outerShdw blurRad="38100" dist="38100" dir="2700000" algn="tl">
                    <a:srgbClr val="000000">
                      <a:alpha val="43137"/>
                    </a:srgbClr>
                  </a:outerShdw>
                </a:effectLst>
              </a:rPr>
              <a:t>. července 1945 </a:t>
            </a:r>
            <a:r>
              <a:rPr lang="cs-CZ" b="1" dirty="0">
                <a:solidFill>
                  <a:srgbClr val="FF0000"/>
                </a:solidFill>
                <a:effectLst>
                  <a:outerShdw blurRad="38100" dist="38100" dir="2700000" algn="tl">
                    <a:srgbClr val="000000">
                      <a:alpha val="43137"/>
                    </a:srgbClr>
                  </a:outerShdw>
                </a:effectLst>
              </a:rPr>
              <a:t>v poušti White Sands poblíž města Alamogordo.</a:t>
            </a:r>
          </a:p>
          <a:p>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oubor:Trinity shot col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94015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p:cNvSpPr txBox="1"/>
          <p:nvPr/>
        </p:nvSpPr>
        <p:spPr>
          <a:xfrm>
            <a:off x="6273615" y="3105834"/>
            <a:ext cx="2643096" cy="646331"/>
          </a:xfrm>
          <a:prstGeom prst="rect">
            <a:avLst/>
          </a:prstGeom>
          <a:noFill/>
        </p:spPr>
        <p:txBody>
          <a:bodyPr wrap="none" rtlCol="0">
            <a:spAutoFit/>
          </a:bodyPr>
          <a:lstStyle/>
          <a:p>
            <a:pPr algn="ctr"/>
            <a:r>
              <a:rPr lang="cs-CZ" b="1" dirty="0">
                <a:effectLst>
                  <a:outerShdw blurRad="38100" dist="38100" dir="2700000" algn="tl">
                    <a:srgbClr val="000000">
                      <a:alpha val="43137"/>
                    </a:srgbClr>
                  </a:outerShdw>
                </a:effectLst>
              </a:rPr>
              <a:t>Jediná barevná </a:t>
            </a:r>
            <a:r>
              <a:rPr lang="cs-CZ" b="1" dirty="0" smtClean="0">
                <a:effectLst>
                  <a:outerShdw blurRad="38100" dist="38100" dir="2700000" algn="tl">
                    <a:srgbClr val="000000">
                      <a:alpha val="43137"/>
                    </a:srgbClr>
                  </a:outerShdw>
                </a:effectLst>
              </a:rPr>
              <a:t>fotografie</a:t>
            </a:r>
          </a:p>
          <a:p>
            <a:pPr algn="ctr"/>
            <a:r>
              <a:rPr lang="cs-CZ" b="1" dirty="0" smtClean="0">
                <a:effectLst>
                  <a:outerShdw blurRad="38100" dist="38100" dir="2700000" algn="tl">
                    <a:srgbClr val="000000">
                      <a:alpha val="43137"/>
                    </a:srgbClr>
                  </a:outerShdw>
                </a:effectLst>
              </a:rPr>
              <a:t>testu </a:t>
            </a:r>
            <a:r>
              <a:rPr lang="cs-CZ" b="1" dirty="0" err="1">
                <a:effectLst>
                  <a:outerShdw blurRad="38100" dist="38100" dir="2700000" algn="tl">
                    <a:srgbClr val="000000">
                      <a:alpha val="43137"/>
                    </a:srgbClr>
                  </a:outerShdw>
                </a:effectLst>
              </a:rPr>
              <a:t>Trinity</a:t>
            </a:r>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25329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oubor:Trinity crat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 y="1"/>
            <a:ext cx="915131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985341" y="5805264"/>
            <a:ext cx="7166001" cy="646331"/>
          </a:xfrm>
          <a:prstGeom prst="rect">
            <a:avLst/>
          </a:prstGeom>
          <a:noFill/>
        </p:spPr>
        <p:txBody>
          <a:bodyPr wrap="none" rtlCol="0">
            <a:spAutoFit/>
          </a:bodyPr>
          <a:lstStyle/>
          <a:p>
            <a:pPr algn="ctr"/>
            <a:r>
              <a:rPr lang="cs-CZ" b="1" dirty="0">
                <a:solidFill>
                  <a:srgbClr val="C00000"/>
                </a:solidFill>
                <a:effectLst>
                  <a:outerShdw blurRad="38100" dist="38100" dir="2700000" algn="tl">
                    <a:srgbClr val="000000">
                      <a:alpha val="43137"/>
                    </a:srgbClr>
                  </a:outerShdw>
                </a:effectLst>
              </a:rPr>
              <a:t>Letecká fotografie kráteru </a:t>
            </a:r>
            <a:r>
              <a:rPr lang="cs-CZ" b="1" dirty="0" err="1">
                <a:solidFill>
                  <a:srgbClr val="C00000"/>
                </a:solidFill>
                <a:effectLst>
                  <a:outerShdw blurRad="38100" dist="38100" dir="2700000" algn="tl">
                    <a:srgbClr val="000000">
                      <a:alpha val="43137"/>
                    </a:srgbClr>
                  </a:outerShdw>
                </a:effectLst>
              </a:rPr>
              <a:t>Trinity</a:t>
            </a:r>
            <a:r>
              <a:rPr lang="cs-CZ" b="1" dirty="0">
                <a:solidFill>
                  <a:srgbClr val="C00000"/>
                </a:solidFill>
                <a:effectLst>
                  <a:outerShdw blurRad="38100" dist="38100" dir="2700000" algn="tl">
                    <a:srgbClr val="000000">
                      <a:alpha val="43137"/>
                    </a:srgbClr>
                  </a:outerShdw>
                </a:effectLst>
              </a:rPr>
              <a:t> krátce po testu. </a:t>
            </a:r>
            <a:endParaRPr lang="cs-CZ" b="1" dirty="0" smtClean="0">
              <a:solidFill>
                <a:srgbClr val="C00000"/>
              </a:solidFill>
              <a:effectLst>
                <a:outerShdw blurRad="38100" dist="38100" dir="2700000" algn="tl">
                  <a:srgbClr val="000000">
                    <a:alpha val="43137"/>
                  </a:srgbClr>
                </a:outerShdw>
              </a:effectLst>
            </a:endParaRPr>
          </a:p>
          <a:p>
            <a:pPr algn="ctr"/>
            <a:r>
              <a:rPr lang="cs-CZ" b="1" dirty="0" smtClean="0">
                <a:solidFill>
                  <a:srgbClr val="C00000"/>
                </a:solidFill>
                <a:effectLst>
                  <a:outerShdw blurRad="38100" dist="38100" dir="2700000" algn="tl">
                    <a:srgbClr val="000000">
                      <a:alpha val="43137"/>
                    </a:srgbClr>
                  </a:outerShdw>
                </a:effectLst>
              </a:rPr>
              <a:t>Malý </a:t>
            </a:r>
            <a:r>
              <a:rPr lang="cs-CZ" b="1" dirty="0">
                <a:solidFill>
                  <a:srgbClr val="C00000"/>
                </a:solidFill>
                <a:effectLst>
                  <a:outerShdw blurRad="38100" dist="38100" dir="2700000" algn="tl">
                    <a:srgbClr val="000000">
                      <a:alpha val="43137"/>
                    </a:srgbClr>
                  </a:outerShdw>
                </a:effectLst>
              </a:rPr>
              <a:t>kráter v jihovýchodním cípu byl pozůstatkem výbuchu 108 tun TNT.</a:t>
            </a:r>
          </a:p>
        </p:txBody>
      </p:sp>
    </p:spTree>
    <p:extLst>
      <p:ext uri="{BB962C8B-B14F-4D97-AF65-F5344CB8AC3E}">
        <p14:creationId xmlns:p14="http://schemas.microsoft.com/office/powerpoint/2010/main" val="3656627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Robert Jacob Oppenheimer</a:t>
            </a:r>
            <a:endParaRPr lang="cs-CZ" dirty="0"/>
          </a:p>
        </p:txBody>
      </p:sp>
      <p:pic>
        <p:nvPicPr>
          <p:cNvPr id="4" name="Zástupný symbol pro obsah 3" descr="436px-JROppenheimer-LosAlamos.jpg"/>
          <p:cNvPicPr>
            <a:picLocks noGrp="1" noChangeAspect="1"/>
          </p:cNvPicPr>
          <p:nvPr>
            <p:ph idx="1"/>
          </p:nvPr>
        </p:nvPicPr>
        <p:blipFill>
          <a:blip r:embed="rId2"/>
          <a:stretch>
            <a:fillRect/>
          </a:stretch>
        </p:blipFill>
        <p:spPr>
          <a:xfrm>
            <a:off x="2571736" y="1553988"/>
            <a:ext cx="3854249" cy="5304012"/>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980728"/>
            <a:ext cx="8686800" cy="5688632"/>
          </a:xfrm>
        </p:spPr>
        <p:txBody>
          <a:bodyPr>
            <a:normAutofit/>
          </a:bodyPr>
          <a:lstStyle/>
          <a:p>
            <a:r>
              <a:rPr lang="cs-CZ" dirty="0"/>
              <a:t>Další vyrobené bomby </a:t>
            </a:r>
            <a:r>
              <a:rPr lang="cs-CZ" b="1" u="sng" dirty="0">
                <a:solidFill>
                  <a:srgbClr val="FF0000"/>
                </a:solidFill>
                <a:effectLst>
                  <a:outerShdw blurRad="38100" dist="38100" dir="2700000" algn="tl">
                    <a:srgbClr val="000000">
                      <a:alpha val="43137"/>
                    </a:srgbClr>
                  </a:outerShdw>
                </a:effectLst>
              </a:rPr>
              <a:t>Little Boy </a:t>
            </a:r>
            <a:r>
              <a:rPr lang="cs-CZ" dirty="0"/>
              <a:t>a </a:t>
            </a:r>
            <a:r>
              <a:rPr lang="cs-CZ" b="1" u="sng" dirty="0">
                <a:solidFill>
                  <a:srgbClr val="FF0000"/>
                </a:solidFill>
                <a:effectLst>
                  <a:outerShdw blurRad="38100" dist="38100" dir="2700000" algn="tl">
                    <a:srgbClr val="000000">
                      <a:alpha val="43137"/>
                    </a:srgbClr>
                  </a:outerShdw>
                </a:effectLst>
              </a:rPr>
              <a:t>Fat Man </a:t>
            </a:r>
            <a:r>
              <a:rPr lang="cs-CZ" dirty="0"/>
              <a:t>byly o několik týdnů později svrženy z bombardérů B-29 na japonská města </a:t>
            </a:r>
            <a:r>
              <a:rPr lang="cs-CZ" b="1" u="sng" dirty="0">
                <a:solidFill>
                  <a:srgbClr val="FF0000"/>
                </a:solidFill>
                <a:effectLst>
                  <a:outerShdw blurRad="38100" dist="38100" dir="2700000" algn="tl">
                    <a:srgbClr val="000000">
                      <a:alpha val="43137"/>
                    </a:srgbClr>
                  </a:outerShdw>
                </a:effectLst>
              </a:rPr>
              <a:t>Hirošimu</a:t>
            </a:r>
            <a:r>
              <a:rPr lang="cs-CZ" dirty="0"/>
              <a:t> a </a:t>
            </a:r>
            <a:r>
              <a:rPr lang="cs-CZ" b="1" u="sng" dirty="0">
                <a:solidFill>
                  <a:srgbClr val="FF0000"/>
                </a:solidFill>
                <a:effectLst>
                  <a:outerShdw blurRad="38100" dist="38100" dir="2700000" algn="tl">
                    <a:srgbClr val="000000">
                      <a:alpha val="43137"/>
                    </a:srgbClr>
                  </a:outerShdw>
                </a:effectLst>
              </a:rPr>
              <a:t>Nagasaki</a:t>
            </a:r>
            <a:r>
              <a:rPr lang="cs-CZ" dirty="0"/>
              <a:t>. Letoun B-29 Enola Gay svrhl </a:t>
            </a:r>
            <a:r>
              <a:rPr lang="cs-CZ" b="1" u="sng" dirty="0">
                <a:effectLst>
                  <a:outerShdw blurRad="38100" dist="38100" dir="2700000" algn="tl">
                    <a:srgbClr val="000000">
                      <a:alpha val="43137"/>
                    </a:srgbClr>
                  </a:outerShdw>
                </a:effectLst>
              </a:rPr>
              <a:t>6. srpna 1945</a:t>
            </a:r>
            <a:r>
              <a:rPr lang="cs-CZ" dirty="0"/>
              <a:t> v 8.16 na Hirošimu uranovou jadernou pumu o ekvivalentu 15 000 tun TNT. Letoun B-29 Bock's Car svrhl </a:t>
            </a:r>
            <a:r>
              <a:rPr lang="cs-CZ" b="1" u="sng" dirty="0" smtClean="0">
                <a:effectLst>
                  <a:outerShdw blurRad="38100" dist="38100" dir="2700000" algn="tl">
                    <a:srgbClr val="000000">
                      <a:alpha val="43137"/>
                    </a:srgbClr>
                  </a:outerShdw>
                </a:effectLst>
              </a:rPr>
              <a:t>9</a:t>
            </a:r>
            <a:r>
              <a:rPr lang="cs-CZ" b="1" u="sng" dirty="0">
                <a:effectLst>
                  <a:outerShdw blurRad="38100" dist="38100" dir="2700000" algn="tl">
                    <a:srgbClr val="000000">
                      <a:alpha val="43137"/>
                    </a:srgbClr>
                  </a:outerShdw>
                </a:effectLst>
              </a:rPr>
              <a:t>. srpna 1945</a:t>
            </a:r>
            <a:r>
              <a:rPr lang="cs-CZ" dirty="0"/>
              <a:t> v 11:02 plutoniovou bombu na Nagasaki. </a:t>
            </a:r>
            <a:r>
              <a:rPr lang="cs-CZ" b="1" u="sng" dirty="0">
                <a:solidFill>
                  <a:srgbClr val="FF0000"/>
                </a:solidFill>
                <a:effectLst>
                  <a:outerShdw blurRad="38100" dist="38100" dir="2700000" algn="tl">
                    <a:srgbClr val="000000">
                      <a:alpha val="43137"/>
                    </a:srgbClr>
                  </a:outerShdw>
                </a:effectLst>
              </a:rPr>
              <a:t>Obě pumy zabily okamžitě zhruba 130 000 lidí a dalších 100 000 umíralo na následky výbuchu v dalších letech.</a:t>
            </a:r>
          </a:p>
          <a:p>
            <a:endParaRPr lang="cs-CZ"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70903" cy="5445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ovéPole 3"/>
          <p:cNvSpPr txBox="1"/>
          <p:nvPr/>
        </p:nvSpPr>
        <p:spPr>
          <a:xfrm>
            <a:off x="1289483" y="5949280"/>
            <a:ext cx="6591933" cy="369332"/>
          </a:xfrm>
          <a:prstGeom prst="rect">
            <a:avLst/>
          </a:prstGeom>
          <a:noFill/>
        </p:spPr>
        <p:txBody>
          <a:bodyPr wrap="none" rtlCol="0">
            <a:spAutoFit/>
          </a:bodyPr>
          <a:lstStyle/>
          <a:p>
            <a:r>
              <a:rPr lang="cs-CZ" b="1" u="sng" dirty="0" smtClean="0">
                <a:effectLst>
                  <a:outerShdw blurRad="38100" dist="38100" dir="2700000" algn="tl">
                    <a:srgbClr val="000000">
                      <a:alpha val="43137"/>
                    </a:srgbClr>
                  </a:outerShdw>
                </a:effectLst>
              </a:rPr>
              <a:t>ATOMOVÝ HŘIB NAD HIROŠIMOU (vlevo) A NAD NAGASAKI (vpravo)</a:t>
            </a:r>
            <a:endParaRPr lang="cs-CZ"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47956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052736"/>
            <a:ext cx="8686800" cy="5616624"/>
          </a:xfrm>
        </p:spPr>
        <p:txBody>
          <a:bodyPr>
            <a:normAutofit fontScale="77500" lnSpcReduction="20000"/>
          </a:bodyPr>
          <a:lstStyle/>
          <a:p>
            <a:r>
              <a:rPr lang="cs-CZ" sz="3400" b="1" u="sng" dirty="0">
                <a:solidFill>
                  <a:srgbClr val="FF0000"/>
                </a:solidFill>
                <a:effectLst>
                  <a:outerShdw blurRad="38100" dist="38100" dir="2700000" algn="tl">
                    <a:srgbClr val="000000">
                      <a:alpha val="43137"/>
                    </a:srgbClr>
                  </a:outerShdw>
                </a:effectLst>
              </a:rPr>
              <a:t>Druhou atomovou mocností se v roce 1949 stal Sovětský svaz</a:t>
            </a:r>
            <a:r>
              <a:rPr lang="cs-CZ" sz="3400" dirty="0"/>
              <a:t>, kde výzkum a vývoj jaderně zbraně vedl </a:t>
            </a:r>
            <a:r>
              <a:rPr lang="cs-CZ" sz="3400" b="1" u="sng" dirty="0">
                <a:solidFill>
                  <a:srgbClr val="FF0000"/>
                </a:solidFill>
                <a:effectLst>
                  <a:outerShdw blurRad="38100" dist="38100" dir="2700000" algn="tl">
                    <a:srgbClr val="000000">
                      <a:alpha val="43137"/>
                    </a:srgbClr>
                  </a:outerShdw>
                </a:effectLst>
              </a:rPr>
              <a:t>akademik Igor Kurčatov</a:t>
            </a:r>
            <a:r>
              <a:rPr lang="cs-CZ" sz="3400" dirty="0"/>
              <a:t>. </a:t>
            </a:r>
            <a:endParaRPr lang="cs-CZ" sz="3400" dirty="0" smtClean="0"/>
          </a:p>
          <a:p>
            <a:r>
              <a:rPr lang="cs-CZ" sz="3400" dirty="0" smtClean="0"/>
              <a:t>V </a:t>
            </a:r>
            <a:r>
              <a:rPr lang="cs-CZ" sz="3400" dirty="0"/>
              <a:t>průběhu 20. století se jadernou zbraň podařilo získat také </a:t>
            </a:r>
            <a:r>
              <a:rPr lang="cs-CZ" sz="3400" b="1" dirty="0">
                <a:effectLst>
                  <a:outerShdw blurRad="38100" dist="38100" dir="2700000" algn="tl">
                    <a:srgbClr val="000000">
                      <a:alpha val="43137"/>
                    </a:srgbClr>
                  </a:outerShdw>
                </a:effectLst>
              </a:rPr>
              <a:t>Velké Británii, Francii, Číně, Indii a Pákistánu</a:t>
            </a:r>
            <a:r>
              <a:rPr lang="cs-CZ" sz="3400" dirty="0"/>
              <a:t>. </a:t>
            </a:r>
            <a:r>
              <a:rPr lang="cs-CZ" sz="3400" b="1" dirty="0">
                <a:effectLst>
                  <a:outerShdw blurRad="38100" dist="38100" dir="2700000" algn="tl">
                    <a:srgbClr val="000000">
                      <a:alpha val="43137"/>
                    </a:srgbClr>
                  </a:outerShdw>
                </a:effectLst>
              </a:rPr>
              <a:t>Severní Korea</a:t>
            </a:r>
            <a:r>
              <a:rPr lang="cs-CZ" sz="3400" dirty="0"/>
              <a:t> se k vlastnictví jaderných zbraní přiznala 10. února 2005. </a:t>
            </a:r>
            <a:r>
              <a:rPr lang="cs-CZ" sz="3400" b="1" dirty="0">
                <a:effectLst>
                  <a:outerShdw blurRad="38100" dist="38100" dir="2700000" algn="tl">
                    <a:srgbClr val="000000">
                      <a:alpha val="43137"/>
                    </a:srgbClr>
                  </a:outerShdw>
                </a:effectLst>
              </a:rPr>
              <a:t>Izrael</a:t>
            </a:r>
            <a:r>
              <a:rPr lang="cs-CZ" sz="3400" dirty="0"/>
              <a:t> pravděpodobně jaderné zbraně vlastní, avšak oficiálně to nepřiznal. O výrobu jaderné zbraně se v minulosti pokoušely i další státy. Na počátku první dekády 21.století se jí pravděpodobně pokouší vyrobit Irán. Některé země svůj jaderný program zastavily či zrušily na základě smluv o nešíření jaderných zbraní; JAR se rozhodla své jaderné zbraně zničit. Některé státy východní Evropy získaly následkem rozpadu Sovětského svazu jaderné zbraně, následně je však předaly zpět Rusku. Jaderné zbraně představovaly hlavní odstrašující prostředek studené války.</a:t>
            </a:r>
          </a:p>
          <a:p>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0070C0"/>
                </a:solidFill>
                <a:effectLst>
                  <a:outerShdw blurRad="38100" dist="38100" dir="2700000" algn="tl">
                    <a:srgbClr val="000000">
                      <a:alpha val="43137"/>
                    </a:srgbClr>
                  </a:outerShdw>
                  <a:reflection blurRad="12700" stA="48000" endA="300" endPos="55000" dir="5400000" sy="-90000" algn="bl" rotWithShape="0"/>
                </a:effectLst>
              </a:rPr>
              <a:t>HIROŠIMA</a:t>
            </a:r>
            <a:endParaRPr lang="cs-CZ" b="1" u="sng" dirty="0">
              <a:solidFill>
                <a:srgbClr val="0070C0"/>
              </a:solidFill>
              <a:effectLst>
                <a:outerShdw blurRad="38100" dist="38100" dir="2700000" algn="tl">
                  <a:srgbClr val="000000">
                    <a:alpha val="43137"/>
                  </a:srgbClr>
                </a:outerShdw>
                <a:reflection blurRad="12700" stA="48000" endA="300" endPos="55000" dir="5400000" sy="-90000" algn="bl" rotWithShape="0"/>
              </a:effectLst>
            </a:endParaRPr>
          </a:p>
        </p:txBody>
      </p:sp>
      <p:sp>
        <p:nvSpPr>
          <p:cNvPr id="3" name="Zástupný symbol pro obsah 2"/>
          <p:cNvSpPr>
            <a:spLocks noGrp="1"/>
          </p:cNvSpPr>
          <p:nvPr>
            <p:ph idx="1"/>
          </p:nvPr>
        </p:nvSpPr>
        <p:spPr>
          <a:xfrm>
            <a:off x="304800" y="1268760"/>
            <a:ext cx="8686800" cy="5400600"/>
          </a:xfrm>
        </p:spPr>
        <p:txBody>
          <a:bodyPr>
            <a:normAutofit fontScale="62500" lnSpcReduction="20000"/>
          </a:bodyPr>
          <a:lstStyle/>
          <a:p>
            <a:r>
              <a:rPr lang="cs-CZ" sz="4200" dirty="0"/>
              <a:t>Město smutně proslulo historicky prvním užitím atomové bomby (s názvem Little Boy) dne </a:t>
            </a:r>
            <a:r>
              <a:rPr lang="cs-CZ" sz="4200" b="1" u="sng" dirty="0">
                <a:solidFill>
                  <a:srgbClr val="FF0000"/>
                </a:solidFill>
                <a:effectLst>
                  <a:outerShdw blurRad="38100" dist="38100" dir="2700000" algn="tl">
                    <a:srgbClr val="000000">
                      <a:alpha val="43137"/>
                    </a:srgbClr>
                  </a:outerShdw>
                </a:effectLst>
              </a:rPr>
              <a:t>6. srpna 1945</a:t>
            </a:r>
            <a:r>
              <a:rPr lang="cs-CZ" sz="4200" dirty="0"/>
              <a:t>. Město Hirošima bylo zvoleno jako primární cíl ze strategických důvodů, jelikož se jednalo o městskou průmyslovou oblast a za druhé, že se nacházelo v příhodné lokalitě a za třetí se podle rozvědky nenacházel na jeho území žádný americký válečný zajatec (ve skutečnosti bylo v Hirošimském hradu drženo 23 Američanů). Jako sekundární cíl bylo zvoleno město Kokura, v kterém byly velké vojenské sklady. </a:t>
            </a:r>
            <a:r>
              <a:rPr lang="cs-CZ" sz="4200" b="1" u="sng" dirty="0">
                <a:solidFill>
                  <a:srgbClr val="FF0000"/>
                </a:solidFill>
                <a:effectLst>
                  <a:outerShdw blurRad="38100" dist="38100" dir="2700000" algn="tl">
                    <a:srgbClr val="000000">
                      <a:alpha val="43137"/>
                    </a:srgbClr>
                  </a:outerShdw>
                </a:effectLst>
              </a:rPr>
              <a:t>Při explozi atomové bomby </a:t>
            </a:r>
            <a:r>
              <a:rPr lang="cs-CZ" sz="4200" b="1" i="1" u="sng" dirty="0">
                <a:solidFill>
                  <a:srgbClr val="FF0000"/>
                </a:solidFill>
                <a:effectLst>
                  <a:outerShdw blurRad="38100" dist="38100" dir="2700000" algn="tl">
                    <a:srgbClr val="000000">
                      <a:alpha val="43137"/>
                    </a:srgbClr>
                  </a:outerShdw>
                </a:effectLst>
              </a:rPr>
              <a:t>Little Boy</a:t>
            </a:r>
            <a:r>
              <a:rPr lang="cs-CZ" sz="4200" b="1" u="sng" dirty="0">
                <a:solidFill>
                  <a:srgbClr val="FF0000"/>
                </a:solidFill>
                <a:effectLst>
                  <a:outerShdw blurRad="38100" dist="38100" dir="2700000" algn="tl">
                    <a:srgbClr val="000000">
                      <a:alpha val="43137"/>
                    </a:srgbClr>
                  </a:outerShdw>
                </a:effectLst>
              </a:rPr>
              <a:t> o síle 12 až 20 kilotun TNT bylo okamžitě zabito 70 tisíc obyvatel města a z celkového počtu 90 tisíc budov bylo zničeno 62 tisíc.</a:t>
            </a:r>
          </a:p>
          <a:p>
            <a:r>
              <a:rPr lang="cs-CZ" sz="4200" dirty="0"/>
              <a:t>Jako tiché memento ničivých účinku atomové bomby je dnes zachováván Památník míru v Hirošimě, který má varovat celé lidstvo před další válkou.</a:t>
            </a:r>
          </a:p>
          <a:p>
            <a:pPr>
              <a:buNone/>
            </a:pPr>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2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bdélník 4"/>
          <p:cNvSpPr/>
          <p:nvPr/>
        </p:nvSpPr>
        <p:spPr>
          <a:xfrm>
            <a:off x="5422954" y="2672338"/>
            <a:ext cx="3744416" cy="4247317"/>
          </a:xfrm>
          <a:prstGeom prst="rect">
            <a:avLst/>
          </a:prstGeom>
        </p:spPr>
        <p:txBody>
          <a:bodyPr wrap="square">
            <a:spAutoFit/>
          </a:bodyPr>
          <a:lstStyle/>
          <a:p>
            <a:r>
              <a:rPr lang="cs-CZ" b="1" dirty="0">
                <a:effectLst>
                  <a:outerShdw blurRad="38100" dist="38100" dir="2700000" algn="tl">
                    <a:srgbClr val="000000">
                      <a:alpha val="43137"/>
                    </a:srgbClr>
                  </a:outerShdw>
                </a:effectLst>
              </a:rPr>
              <a:t>1. Americký bombardér B-29 '</a:t>
            </a:r>
            <a:r>
              <a:rPr lang="cs-CZ" b="1" dirty="0" err="1">
                <a:effectLst>
                  <a:outerShdw blurRad="38100" dist="38100" dir="2700000" algn="tl">
                    <a:srgbClr val="000000">
                      <a:alpha val="43137"/>
                    </a:srgbClr>
                  </a:outerShdw>
                </a:effectLst>
              </a:rPr>
              <a:t>Enola</a:t>
            </a:r>
            <a:r>
              <a:rPr lang="cs-CZ" b="1" dirty="0">
                <a:effectLst>
                  <a:outerShdw blurRad="38100" dist="38100" dir="2700000" algn="tl">
                    <a:srgbClr val="000000">
                      <a:alpha val="43137"/>
                    </a:srgbClr>
                  </a:outerShdw>
                </a:effectLst>
              </a:rPr>
              <a:t> Gay' ve výšce 9 357 metrů nad Hirošimou začal shazovat</a:t>
            </a:r>
          </a:p>
          <a:p>
            <a:r>
              <a:rPr lang="cs-CZ" b="1" dirty="0">
                <a:effectLst>
                  <a:outerShdw blurRad="38100" dist="38100" dir="2700000" algn="tl">
                    <a:srgbClr val="000000">
                      <a:alpha val="43137"/>
                    </a:srgbClr>
                  </a:outerShdw>
                </a:effectLst>
              </a:rPr>
              <a:t>bomby</a:t>
            </a:r>
          </a:p>
          <a:p>
            <a:r>
              <a:rPr lang="cs-CZ" b="1" dirty="0">
                <a:effectLst>
                  <a:outerShdw blurRad="38100" dist="38100" dir="2700000" algn="tl">
                    <a:srgbClr val="000000">
                      <a:alpha val="43137"/>
                    </a:srgbClr>
                  </a:outerShdw>
                </a:effectLst>
              </a:rPr>
              <a:t>2. V 8:15 shodil atomovou bombu '</a:t>
            </a:r>
            <a:r>
              <a:rPr lang="cs-CZ" b="1" dirty="0" err="1">
                <a:effectLst>
                  <a:outerShdw blurRad="38100" dist="38100" dir="2700000" algn="tl">
                    <a:srgbClr val="000000">
                      <a:alpha val="43137"/>
                    </a:srgbClr>
                  </a:outerShdw>
                </a:effectLst>
              </a:rPr>
              <a:t>Little</a:t>
            </a:r>
            <a:r>
              <a:rPr lang="cs-CZ" b="1" dirty="0">
                <a:effectLst>
                  <a:outerShdw blurRad="38100" dist="38100" dir="2700000" algn="tl">
                    <a:srgbClr val="000000">
                      <a:alpha val="43137"/>
                    </a:srgbClr>
                  </a:outerShdw>
                </a:effectLst>
              </a:rPr>
              <a:t> Boy'</a:t>
            </a:r>
          </a:p>
          <a:p>
            <a:r>
              <a:rPr lang="cs-CZ" b="1" dirty="0">
                <a:effectLst>
                  <a:outerShdw blurRad="38100" dist="38100" dir="2700000" algn="tl">
                    <a:srgbClr val="000000">
                      <a:alpha val="43137"/>
                    </a:srgbClr>
                  </a:outerShdw>
                </a:effectLst>
              </a:rPr>
              <a:t>3. Letadlo provedlo obrat o 155 stupňů doprava a letělo střemhlav zhruba 518 metrů</a:t>
            </a:r>
          </a:p>
          <a:p>
            <a:r>
              <a:rPr lang="cs-CZ" b="1" dirty="0">
                <a:effectLst>
                  <a:outerShdw blurRad="38100" dist="38100" dir="2700000" algn="tl">
                    <a:srgbClr val="000000">
                      <a:alpha val="43137"/>
                    </a:srgbClr>
                  </a:outerShdw>
                </a:effectLst>
              </a:rPr>
              <a:t>4. Atomová bomba vybuchla se silou 13 kilotun ve výšce asi 576 metrů nad městem</a:t>
            </a:r>
          </a:p>
          <a:p>
            <a:r>
              <a:rPr lang="cs-CZ" b="1" dirty="0">
                <a:effectLst>
                  <a:outerShdw blurRad="38100" dist="38100" dir="2700000" algn="tl">
                    <a:srgbClr val="000000">
                      <a:alpha val="43137"/>
                    </a:srgbClr>
                  </a:outerShdw>
                </a:effectLst>
              </a:rPr>
              <a:t>5. O minutu později zasáhla letadlo, letící rychlostí 335 m/s první tlaková vlna</a:t>
            </a:r>
          </a:p>
        </p:txBody>
      </p:sp>
    </p:spTree>
    <p:extLst>
      <p:ext uri="{BB962C8B-B14F-4D97-AF65-F5344CB8AC3E}">
        <p14:creationId xmlns:p14="http://schemas.microsoft.com/office/powerpoint/2010/main" val="1643253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Little Boy</a:t>
            </a:r>
            <a:endParaRPr lang="cs-CZ" dirty="0"/>
          </a:p>
        </p:txBody>
      </p:sp>
      <p:sp>
        <p:nvSpPr>
          <p:cNvPr id="3" name="Zástupný symbol pro obsah 2"/>
          <p:cNvSpPr>
            <a:spLocks noGrp="1"/>
          </p:cNvSpPr>
          <p:nvPr>
            <p:ph idx="1"/>
          </p:nvPr>
        </p:nvSpPr>
        <p:spPr/>
        <p:txBody>
          <a:bodyPr>
            <a:normAutofit fontScale="92500" lnSpcReduction="20000"/>
          </a:bodyPr>
          <a:lstStyle/>
          <a:p>
            <a:r>
              <a:rPr lang="cs-CZ" dirty="0"/>
              <a:t>Anglickým názvem </a:t>
            </a:r>
            <a:r>
              <a:rPr lang="cs-CZ" b="1" u="sng" dirty="0">
                <a:solidFill>
                  <a:srgbClr val="FF0000"/>
                </a:solidFill>
                <a:effectLst>
                  <a:outerShdw blurRad="38100" dist="38100" dir="2700000" algn="tl">
                    <a:srgbClr val="000000">
                      <a:alpha val="43137"/>
                    </a:srgbClr>
                  </a:outerShdw>
                </a:effectLst>
              </a:rPr>
              <a:t>Little boy </a:t>
            </a:r>
            <a:r>
              <a:rPr lang="cs-CZ" dirty="0"/>
              <a:t>(v českém překladu </a:t>
            </a:r>
            <a:r>
              <a:rPr lang="cs-CZ" i="1" dirty="0"/>
              <a:t>„malý chlapec“)</a:t>
            </a:r>
            <a:r>
              <a:rPr lang="cs-CZ" dirty="0"/>
              <a:t> byla pojmenována uranová jaderná puma, která byla 6. srpna 1945 svržena z </a:t>
            </a:r>
            <a:r>
              <a:rPr lang="cs-CZ" b="1" dirty="0">
                <a:solidFill>
                  <a:srgbClr val="FF0000"/>
                </a:solidFill>
                <a:effectLst>
                  <a:outerShdw blurRad="38100" dist="38100" dir="2700000" algn="tl">
                    <a:srgbClr val="000000">
                      <a:alpha val="43137"/>
                    </a:srgbClr>
                  </a:outerShdw>
                </a:effectLst>
              </a:rPr>
              <a:t>amerického bombardéru B-29 </a:t>
            </a:r>
            <a:r>
              <a:rPr lang="cs-CZ" b="1" i="1" dirty="0">
                <a:solidFill>
                  <a:srgbClr val="FF0000"/>
                </a:solidFill>
                <a:effectLst>
                  <a:outerShdw blurRad="38100" dist="38100" dir="2700000" algn="tl">
                    <a:srgbClr val="000000">
                      <a:alpha val="43137"/>
                    </a:srgbClr>
                  </a:outerShdw>
                </a:effectLst>
              </a:rPr>
              <a:t>Enola Gay</a:t>
            </a:r>
            <a:r>
              <a:rPr lang="cs-CZ" dirty="0"/>
              <a:t> na japonské přístavní město Hirošima. Puma byla vypuštěna v 8:15 hod. místního času z výšky 9 600m a explodovala ve výšce 580 m nad městem. Výbuch uvolnil energii odpovídající explozi asi 15 tisíc tun </a:t>
            </a:r>
            <a:r>
              <a:rPr lang="cs-CZ" dirty="0" smtClean="0"/>
              <a:t>TNT. </a:t>
            </a:r>
            <a:r>
              <a:rPr lang="cs-CZ" dirty="0"/>
              <a:t>Bezprostředně po výbuchu zahynulo asi 70 000 obyvatel města, stejný počet lidí zemřel později na následky radioaktivního ozáření nebo zranění. </a:t>
            </a:r>
            <a:r>
              <a:rPr lang="cs-CZ" b="1" u="sng" dirty="0">
                <a:solidFill>
                  <a:srgbClr val="FF0000"/>
                </a:solidFill>
                <a:effectLst>
                  <a:outerShdw blurRad="38100" dist="38100" dir="2700000" algn="tl">
                    <a:srgbClr val="000000">
                      <a:alpha val="43137"/>
                    </a:srgbClr>
                  </a:outerShdw>
                </a:effectLst>
              </a:rPr>
              <a:t>Celkem zahynulo asi 140 000 obyvatel.</a:t>
            </a:r>
          </a:p>
          <a:p>
            <a:endParaRPr lang="cs-CZ"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descr="Little_boy.jpg"/>
          <p:cNvPicPr>
            <a:picLocks noGrp="1" noChangeAspect="1"/>
          </p:cNvPicPr>
          <p:nvPr>
            <p:ph idx="1"/>
          </p:nvPr>
        </p:nvPicPr>
        <p:blipFill>
          <a:blip r:embed="rId2"/>
          <a:stretch>
            <a:fillRect/>
          </a:stretch>
        </p:blipFill>
        <p:spPr>
          <a:xfrm>
            <a:off x="-1988" y="0"/>
            <a:ext cx="9145988" cy="6858000"/>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Enola Gay</a:t>
            </a:r>
            <a:endParaRPr lang="cs-CZ" dirty="0"/>
          </a:p>
        </p:txBody>
      </p:sp>
      <p:sp>
        <p:nvSpPr>
          <p:cNvPr id="3" name="Zástupný symbol pro obsah 2"/>
          <p:cNvSpPr>
            <a:spLocks noGrp="1"/>
          </p:cNvSpPr>
          <p:nvPr>
            <p:ph idx="1"/>
          </p:nvPr>
        </p:nvSpPr>
        <p:spPr>
          <a:xfrm>
            <a:off x="304800" y="1554162"/>
            <a:ext cx="8686800" cy="5115198"/>
          </a:xfrm>
        </p:spPr>
        <p:txBody>
          <a:bodyPr>
            <a:normAutofit fontScale="77500" lnSpcReduction="20000"/>
          </a:bodyPr>
          <a:lstStyle/>
          <a:p>
            <a:r>
              <a:rPr lang="cs-CZ" b="1" dirty="0">
                <a:solidFill>
                  <a:srgbClr val="FF0000"/>
                </a:solidFill>
                <a:effectLst>
                  <a:outerShdw blurRad="38100" dist="38100" dir="2700000" algn="tl">
                    <a:srgbClr val="000000">
                      <a:alpha val="43137"/>
                    </a:srgbClr>
                  </a:outerShdw>
                </a:effectLst>
              </a:rPr>
              <a:t>Enola Gay</a:t>
            </a:r>
            <a:r>
              <a:rPr lang="cs-CZ" dirty="0"/>
              <a:t> je přezdívka </a:t>
            </a:r>
            <a:r>
              <a:rPr lang="cs-CZ" b="1" dirty="0">
                <a:solidFill>
                  <a:srgbClr val="FF0000"/>
                </a:solidFill>
                <a:effectLst>
                  <a:outerShdw blurRad="38100" dist="38100" dir="2700000" algn="tl">
                    <a:srgbClr val="000000">
                      <a:alpha val="43137"/>
                    </a:srgbClr>
                  </a:outerShdw>
                </a:effectLst>
              </a:rPr>
              <a:t>amerického bombardéru B-29 Superfortress</a:t>
            </a:r>
            <a:r>
              <a:rPr lang="cs-CZ" dirty="0"/>
              <a:t>, který 6. srpna 1945 ráno v 8:15 shodil na Hirošimu atomovou bombu</a:t>
            </a:r>
            <a:r>
              <a:rPr lang="cs-CZ" dirty="0" smtClean="0"/>
              <a:t>.</a:t>
            </a:r>
          </a:p>
          <a:p>
            <a:r>
              <a:rPr lang="cs-CZ" dirty="0"/>
              <a:t>Letadlo patřilo k 509. americké letecké divizi se základnou na ostrově Tinian. Přezdívku mu dal Paul W. Tibbets podle jména své matky Enola Gay Tibbets. Bylo speciálně upraveno pouze pro atomové bombardování. Byly odebrány všechny pancíře, zůstaly jen dva kulomety (zadní a záložní přenosný) a letadlo mělo nádrž pouze na 7000 galonů paliva, namísto předepsaných 7400. To vše činilo letoun lehčí, obratnější a schopný nést atomovou pumu. Při shození zbraně musel letoun nasadit 155 stupňový obrat a vysokou akceleraci, aby stihl uniknout nebezpečné tlakové vlně. Zadní střelec - Caron pořídil několik snímků atomového hřibu a zpustošené Hirošimy.</a:t>
            </a:r>
          </a:p>
          <a:p>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052736"/>
            <a:ext cx="8686800" cy="5616624"/>
          </a:xfrm>
        </p:spPr>
        <p:txBody>
          <a:bodyPr>
            <a:normAutofit fontScale="55000" lnSpcReduction="20000"/>
          </a:bodyPr>
          <a:lstStyle/>
          <a:p>
            <a:r>
              <a:rPr lang="cs-CZ" sz="3400" dirty="0"/>
              <a:t>Posádka letadla byla pečlivě vybraná a prověřená s ohledem na vysoké utajení úkolu. O atomové bombě ale až do poslední chvíle nikdo z pilotů nevěděl, s výjimkou velitele. Ten jim podstatu úkolu osvětlil, až když letadlo zamířilo na Hirošimu. Posádku letounu Enola Gay tvořili:</a:t>
            </a:r>
          </a:p>
          <a:p>
            <a:r>
              <a:rPr lang="cs-CZ" sz="3400" b="1" dirty="0">
                <a:effectLst>
                  <a:outerShdw blurRad="38100" dist="38100" dir="2700000" algn="tl">
                    <a:srgbClr val="000000">
                      <a:alpha val="43137"/>
                    </a:srgbClr>
                  </a:outerShdw>
                </a:effectLst>
              </a:rPr>
              <a:t>plk. Paul W. Tibbets, Jr. - velitel, první pilot </a:t>
            </a:r>
          </a:p>
          <a:p>
            <a:r>
              <a:rPr lang="cs-CZ" sz="3400" b="1" dirty="0"/>
              <a:t>kpt. Robert Lewis </a:t>
            </a:r>
            <a:r>
              <a:rPr lang="cs-CZ" sz="3400" dirty="0"/>
              <a:t>- druhý pilot </a:t>
            </a:r>
          </a:p>
          <a:p>
            <a:r>
              <a:rPr lang="cs-CZ" sz="3400" b="1" dirty="0"/>
              <a:t>maj. Thomas Ferebee </a:t>
            </a:r>
            <a:r>
              <a:rPr lang="cs-CZ" sz="3400" dirty="0"/>
              <a:t>- bombometčík </a:t>
            </a:r>
          </a:p>
          <a:p>
            <a:r>
              <a:rPr lang="cs-CZ" sz="3400" b="1" dirty="0"/>
              <a:t>kpt. Theodore "Dutch" van Kirk </a:t>
            </a:r>
            <a:r>
              <a:rPr lang="cs-CZ" sz="3400" dirty="0"/>
              <a:t>- navigátor </a:t>
            </a:r>
          </a:p>
          <a:p>
            <a:r>
              <a:rPr lang="cs-CZ" sz="3400" b="1" dirty="0"/>
              <a:t>por. Jacob Beser </a:t>
            </a:r>
            <a:r>
              <a:rPr lang="cs-CZ" sz="3400" dirty="0"/>
              <a:t>- </a:t>
            </a:r>
            <a:r>
              <a:rPr lang="cs-CZ" sz="3400" dirty="0" smtClean="0"/>
              <a:t>radiolokační </a:t>
            </a:r>
            <a:r>
              <a:rPr lang="cs-CZ" sz="3400" dirty="0"/>
              <a:t>důstojník (pozn. - jediný voják, který se zúčastnil obou atomových úderů) </a:t>
            </a:r>
          </a:p>
          <a:p>
            <a:r>
              <a:rPr lang="cs-CZ" sz="3400" b="1" dirty="0"/>
              <a:t>por. Richard Nelson </a:t>
            </a:r>
            <a:r>
              <a:rPr lang="cs-CZ" sz="3400" dirty="0"/>
              <a:t>- radista </a:t>
            </a:r>
          </a:p>
          <a:p>
            <a:r>
              <a:rPr lang="cs-CZ" sz="3400" b="1" dirty="0"/>
              <a:t>plk. William "Deak" Parsons </a:t>
            </a:r>
            <a:r>
              <a:rPr lang="cs-CZ" sz="3400" dirty="0"/>
              <a:t>- námořní expert na výbušniny </a:t>
            </a:r>
          </a:p>
          <a:p>
            <a:r>
              <a:rPr lang="cs-CZ" sz="3400" b="1" dirty="0"/>
              <a:t>por. Morris R. Jeppson </a:t>
            </a:r>
            <a:r>
              <a:rPr lang="cs-CZ" sz="3400" dirty="0"/>
              <a:t>- kontrola elektronických obvodů pumy </a:t>
            </a:r>
          </a:p>
          <a:p>
            <a:r>
              <a:rPr lang="cs-CZ" sz="3400" b="1" dirty="0"/>
              <a:t>sgt. Wyatt Duzenbury </a:t>
            </a:r>
            <a:r>
              <a:rPr lang="cs-CZ" sz="3400" dirty="0"/>
              <a:t>- palubní technik </a:t>
            </a:r>
          </a:p>
          <a:p>
            <a:r>
              <a:rPr lang="cs-CZ" sz="3400" b="1" dirty="0"/>
              <a:t>sgt. Robert Shumard</a:t>
            </a:r>
            <a:r>
              <a:rPr lang="cs-CZ" sz="3400" dirty="0"/>
              <a:t> - pomocník pal. technika, střelec </a:t>
            </a:r>
          </a:p>
          <a:p>
            <a:r>
              <a:rPr lang="cs-CZ" sz="3400" b="1" dirty="0"/>
              <a:t>sgt. Joe Stiborik </a:t>
            </a:r>
            <a:r>
              <a:rPr lang="cs-CZ" sz="3400" dirty="0"/>
              <a:t>- střelec, jeho rodina pocházela z Čech, konkrétně ze Žďáru nad Sázavou </a:t>
            </a:r>
          </a:p>
          <a:p>
            <a:r>
              <a:rPr lang="cs-CZ" sz="3400" b="1" dirty="0"/>
              <a:t>sgt. George "Bob" Caron </a:t>
            </a:r>
            <a:r>
              <a:rPr lang="cs-CZ" sz="3400" dirty="0"/>
              <a:t>- zadní střelec (pozn. - pravděpodobně první člověk, kdo viděl Hirošimský atomový výbuch) </a:t>
            </a:r>
          </a:p>
          <a:p>
            <a:endParaRPr 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7799"/>
            <a:ext cx="9144000" cy="5230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2246812" y="844151"/>
            <a:ext cx="4650376" cy="369332"/>
          </a:xfrm>
          <a:prstGeom prst="rect">
            <a:avLst/>
          </a:prstGeom>
          <a:noFill/>
        </p:spPr>
        <p:txBody>
          <a:bodyPr wrap="none" rtlCol="0">
            <a:spAutoFit/>
          </a:bodyPr>
          <a:lstStyle/>
          <a:p>
            <a:pPr algn="ctr"/>
            <a:r>
              <a:rPr lang="cs-CZ" b="1" u="sng" dirty="0" err="1" smtClean="0">
                <a:effectLst>
                  <a:outerShdw blurRad="38100" dist="38100" dir="2700000" algn="tl">
                    <a:srgbClr val="000000">
                      <a:alpha val="43137"/>
                    </a:srgbClr>
                  </a:outerShdw>
                </a:effectLst>
              </a:rPr>
              <a:t>Enola</a:t>
            </a:r>
            <a:r>
              <a:rPr lang="cs-CZ" b="1" u="sng" dirty="0" smtClean="0">
                <a:effectLst>
                  <a:outerShdw blurRad="38100" dist="38100" dir="2700000" algn="tl">
                    <a:srgbClr val="000000">
                      <a:alpha val="43137"/>
                    </a:srgbClr>
                  </a:outerShdw>
                </a:effectLst>
              </a:rPr>
              <a:t> Gay přistává po „úspěšně“ splněné misi</a:t>
            </a:r>
            <a:endParaRPr lang="cs-CZ" b="1" u="sng"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descr="485px-Tibbets-wave.jpg"/>
          <p:cNvPicPr>
            <a:picLocks noGrp="1" noChangeAspect="1"/>
          </p:cNvPicPr>
          <p:nvPr>
            <p:ph idx="1"/>
          </p:nvPr>
        </p:nvPicPr>
        <p:blipFill>
          <a:blip r:embed="rId2"/>
          <a:stretch>
            <a:fillRect/>
          </a:stretch>
        </p:blipFill>
        <p:spPr>
          <a:xfrm>
            <a:off x="1714480" y="0"/>
            <a:ext cx="5543550" cy="6858000"/>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descr="Tibbets_a_jeho_posadka.jpg"/>
          <p:cNvPicPr>
            <a:picLocks noGrp="1" noChangeAspect="1"/>
          </p:cNvPicPr>
          <p:nvPr>
            <p:ph idx="1"/>
          </p:nvPr>
        </p:nvPicPr>
        <p:blipFill>
          <a:blip r:embed="rId2"/>
          <a:stretch>
            <a:fillRect/>
          </a:stretch>
        </p:blipFill>
        <p:spPr>
          <a:xfrm>
            <a:off x="0" y="5300"/>
            <a:ext cx="9144000" cy="6858000"/>
          </a:xfrm>
        </p:spPr>
      </p:pic>
      <p:sp>
        <p:nvSpPr>
          <p:cNvPr id="3" name="TextovéPole 2"/>
          <p:cNvSpPr txBox="1"/>
          <p:nvPr/>
        </p:nvSpPr>
        <p:spPr>
          <a:xfrm>
            <a:off x="251520" y="5805264"/>
            <a:ext cx="6262099" cy="646331"/>
          </a:xfrm>
          <a:prstGeom prst="rect">
            <a:avLst/>
          </a:prstGeom>
          <a:noFill/>
        </p:spPr>
        <p:txBody>
          <a:bodyPr wrap="none" rtlCol="0">
            <a:spAutoFit/>
          </a:bodyPr>
          <a:lstStyle/>
          <a:p>
            <a:r>
              <a:rPr lang="cs-CZ" b="1" dirty="0">
                <a:solidFill>
                  <a:schemeClr val="bg1"/>
                </a:solidFill>
                <a:effectLst>
                  <a:outerShdw blurRad="38100" dist="38100" dir="2700000" algn="tl">
                    <a:srgbClr val="000000">
                      <a:alpha val="43137"/>
                    </a:srgbClr>
                  </a:outerShdw>
                </a:effectLst>
              </a:rPr>
              <a:t>Zleva: bombometčík Thomas </a:t>
            </a:r>
            <a:r>
              <a:rPr lang="cs-CZ" b="1" dirty="0" err="1">
                <a:solidFill>
                  <a:schemeClr val="bg1"/>
                </a:solidFill>
                <a:effectLst>
                  <a:outerShdw blurRad="38100" dist="38100" dir="2700000" algn="tl">
                    <a:srgbClr val="000000">
                      <a:alpha val="43137"/>
                    </a:srgbClr>
                  </a:outerShdw>
                </a:effectLst>
              </a:rPr>
              <a:t>Ferebee</a:t>
            </a:r>
            <a:r>
              <a:rPr lang="cs-CZ" b="1" dirty="0">
                <a:solidFill>
                  <a:schemeClr val="bg1"/>
                </a:solidFill>
                <a:effectLst>
                  <a:outerShdw blurRad="38100" dist="38100" dir="2700000" algn="tl">
                    <a:srgbClr val="000000">
                      <a:alpha val="43137"/>
                    </a:srgbClr>
                  </a:outerShdw>
                </a:effectLst>
              </a:rPr>
              <a:t>, pilot Paul </a:t>
            </a:r>
            <a:r>
              <a:rPr lang="cs-CZ" b="1" dirty="0" err="1">
                <a:solidFill>
                  <a:schemeClr val="bg1"/>
                </a:solidFill>
                <a:effectLst>
                  <a:outerShdw blurRad="38100" dist="38100" dir="2700000" algn="tl">
                    <a:srgbClr val="000000">
                      <a:alpha val="43137"/>
                    </a:srgbClr>
                  </a:outerShdw>
                </a:effectLst>
              </a:rPr>
              <a:t>Tibbets</a:t>
            </a:r>
            <a:r>
              <a:rPr lang="cs-CZ" b="1" dirty="0">
                <a:solidFill>
                  <a:schemeClr val="bg1"/>
                </a:solidFill>
                <a:effectLst>
                  <a:outerShdw blurRad="38100" dist="38100" dir="2700000" algn="tl">
                    <a:srgbClr val="000000">
                      <a:alpha val="43137"/>
                    </a:srgbClr>
                  </a:outerShdw>
                </a:effectLst>
              </a:rPr>
              <a:t>, </a:t>
            </a:r>
            <a:endParaRPr lang="cs-CZ" b="1" dirty="0" smtClean="0">
              <a:solidFill>
                <a:schemeClr val="bg1"/>
              </a:solidFill>
              <a:effectLst>
                <a:outerShdw blurRad="38100" dist="38100" dir="2700000" algn="tl">
                  <a:srgbClr val="000000">
                    <a:alpha val="43137"/>
                  </a:srgbClr>
                </a:outerShdw>
              </a:effectLst>
            </a:endParaRPr>
          </a:p>
          <a:p>
            <a:r>
              <a:rPr lang="cs-CZ" b="1" dirty="0" smtClean="0">
                <a:solidFill>
                  <a:schemeClr val="bg1"/>
                </a:solidFill>
                <a:effectLst>
                  <a:outerShdw blurRad="38100" dist="38100" dir="2700000" algn="tl">
                    <a:srgbClr val="000000">
                      <a:alpha val="43137"/>
                    </a:srgbClr>
                  </a:outerShdw>
                </a:effectLst>
              </a:rPr>
              <a:t>navigátor </a:t>
            </a:r>
            <a:r>
              <a:rPr lang="cs-CZ" b="1" dirty="0">
                <a:solidFill>
                  <a:schemeClr val="bg1"/>
                </a:solidFill>
                <a:effectLst>
                  <a:outerShdw blurRad="38100" dist="38100" dir="2700000" algn="tl">
                    <a:srgbClr val="000000">
                      <a:alpha val="43137"/>
                    </a:srgbClr>
                  </a:outerShdw>
                </a:effectLst>
              </a:rPr>
              <a:t>Theodore "</a:t>
            </a:r>
            <a:r>
              <a:rPr lang="cs-CZ" b="1" dirty="0" err="1">
                <a:solidFill>
                  <a:schemeClr val="bg1"/>
                </a:solidFill>
                <a:effectLst>
                  <a:outerShdw blurRad="38100" dist="38100" dir="2700000" algn="tl">
                    <a:srgbClr val="000000">
                      <a:alpha val="43137"/>
                    </a:srgbClr>
                  </a:outerShdw>
                </a:effectLst>
              </a:rPr>
              <a:t>Dutch</a:t>
            </a:r>
            <a:r>
              <a:rPr lang="cs-CZ" b="1" dirty="0">
                <a:solidFill>
                  <a:schemeClr val="bg1"/>
                </a:solidFill>
                <a:effectLst>
                  <a:outerShdw blurRad="38100" dist="38100" dir="2700000" algn="tl">
                    <a:srgbClr val="000000">
                      <a:alpha val="43137"/>
                    </a:srgbClr>
                  </a:outerShdw>
                </a:effectLst>
              </a:rPr>
              <a:t>" van </a:t>
            </a:r>
            <a:r>
              <a:rPr lang="cs-CZ" b="1" dirty="0" err="1">
                <a:solidFill>
                  <a:schemeClr val="bg1"/>
                </a:solidFill>
                <a:effectLst>
                  <a:outerShdw blurRad="38100" dist="38100" dir="2700000" algn="tl">
                    <a:srgbClr val="000000">
                      <a:alpha val="43137"/>
                    </a:srgbClr>
                  </a:outerShdw>
                </a:effectLst>
              </a:rPr>
              <a:t>Kirk</a:t>
            </a:r>
            <a:r>
              <a:rPr lang="cs-CZ" b="1" dirty="0">
                <a:solidFill>
                  <a:schemeClr val="bg1"/>
                </a:solidFill>
                <a:effectLst>
                  <a:outerShdw blurRad="38100" dist="38100" dir="2700000" algn="tl">
                    <a:srgbClr val="000000">
                      <a:alpha val="43137"/>
                    </a:srgbClr>
                  </a:outerShdw>
                </a:effectLst>
              </a:rPr>
              <a:t> a druhý pilot Robert </a:t>
            </a:r>
            <a:r>
              <a:rPr lang="cs-CZ" b="1" dirty="0" err="1">
                <a:solidFill>
                  <a:schemeClr val="bg1"/>
                </a:solidFill>
                <a:effectLst>
                  <a:outerShdw blurRad="38100" dist="38100" dir="2700000" algn="tl">
                    <a:srgbClr val="000000">
                      <a:alpha val="43137"/>
                    </a:srgbClr>
                  </a:outerShdw>
                </a:effectLst>
              </a:rPr>
              <a:t>Lewis</a:t>
            </a:r>
            <a:endParaRPr lang="cs-CZ" b="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0422"/>
            <a:ext cx="9144000" cy="6097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Památník míru v Hirošimě</a:t>
            </a:r>
            <a:endParaRPr lang="cs-CZ" dirty="0"/>
          </a:p>
        </p:txBody>
      </p:sp>
      <p:sp>
        <p:nvSpPr>
          <p:cNvPr id="3" name="Zástupný symbol pro obsah 2"/>
          <p:cNvSpPr>
            <a:spLocks noGrp="1"/>
          </p:cNvSpPr>
          <p:nvPr>
            <p:ph idx="1"/>
          </p:nvPr>
        </p:nvSpPr>
        <p:spPr>
          <a:xfrm>
            <a:off x="304800" y="1554162"/>
            <a:ext cx="8686800" cy="5115198"/>
          </a:xfrm>
        </p:spPr>
        <p:txBody>
          <a:bodyPr>
            <a:normAutofit fontScale="77500" lnSpcReduction="20000"/>
          </a:bodyPr>
          <a:lstStyle/>
          <a:p>
            <a:r>
              <a:rPr lang="cs-CZ" sz="3400" b="1" dirty="0">
                <a:effectLst>
                  <a:outerShdw blurRad="38100" dist="38100" dir="2700000" algn="tl">
                    <a:srgbClr val="000000">
                      <a:alpha val="43137"/>
                    </a:srgbClr>
                  </a:outerShdw>
                </a:effectLst>
              </a:rPr>
              <a:t>Původní budova byla vyprojektována a postavena českým architektem Janem Letzelem</a:t>
            </a:r>
            <a:r>
              <a:rPr lang="cs-CZ" sz="3400" dirty="0"/>
              <a:t>. Byla dokončena v dubnu 1915 a pojmenována </a:t>
            </a:r>
            <a:r>
              <a:rPr lang="cs-CZ" sz="3400" i="1" dirty="0"/>
              <a:t>Hirošimský prefekturální palác pro výstavy produktů</a:t>
            </a:r>
            <a:r>
              <a:rPr lang="cs-CZ" sz="3400" dirty="0"/>
              <a:t>. Formální otevření pro veřejnost se konalo v srpnu téhož roku. V roce 1921 byl název změněn na </a:t>
            </a:r>
            <a:r>
              <a:rPr lang="cs-CZ" sz="3400" i="1" dirty="0"/>
              <a:t>Hirošimský prefekturální palác pro hospodářské výstavy</a:t>
            </a:r>
            <a:r>
              <a:rPr lang="cs-CZ" sz="3400" dirty="0"/>
              <a:t> a znovu roku 1933 na </a:t>
            </a:r>
            <a:r>
              <a:rPr lang="cs-CZ" sz="3400" i="1" dirty="0"/>
              <a:t>Hirošimský prefekturální palác pro podporu průmyslu</a:t>
            </a:r>
            <a:r>
              <a:rPr lang="cs-CZ" sz="3400" dirty="0"/>
              <a:t>.</a:t>
            </a:r>
          </a:p>
          <a:p>
            <a:r>
              <a:rPr lang="cs-CZ" sz="3400" dirty="0"/>
              <a:t>V 8.15 6. srpna 1945 vybuchla nad budovou atomová bomba </a:t>
            </a:r>
            <a:r>
              <a:rPr lang="cs-CZ" sz="3400" i="1" dirty="0"/>
              <a:t>Little Boy</a:t>
            </a:r>
            <a:r>
              <a:rPr lang="cs-CZ" sz="3400" dirty="0"/>
              <a:t> (hypocentrum bylo vzdáleno jen 150 metrů). </a:t>
            </a:r>
            <a:r>
              <a:rPr lang="cs-CZ" sz="3400" b="1" dirty="0">
                <a:effectLst>
                  <a:outerShdw blurRad="38100" dist="38100" dir="2700000" algn="tl">
                    <a:srgbClr val="000000">
                      <a:alpha val="43137"/>
                    </a:srgbClr>
                  </a:outerShdw>
                </a:effectLst>
              </a:rPr>
              <a:t>Atomový dóm byl nejbližší stavbou, která po explozi zůstala stát</a:t>
            </a:r>
            <a:r>
              <a:rPr lang="cs-CZ" sz="3400" dirty="0"/>
              <a:t>. </a:t>
            </a:r>
            <a:r>
              <a:rPr lang="cs-CZ" sz="3400" b="1" dirty="0">
                <a:solidFill>
                  <a:srgbClr val="FF0000"/>
                </a:solidFill>
                <a:effectLst>
                  <a:outerShdw blurRad="38100" dist="38100" dir="2700000" algn="tl">
                    <a:srgbClr val="000000">
                      <a:alpha val="43137"/>
                    </a:srgbClr>
                  </a:outerShdw>
                </a:effectLst>
              </a:rPr>
              <a:t>Dodnes je udržován ve stejném stavu, v jakém byl těsně po výbuchu. Slouží tak jako připomínka ničivosti jaderných zbraní a jako symbol naděje na světový mír bez nukleárních zbraní.</a:t>
            </a:r>
          </a:p>
          <a:p>
            <a:endParaRPr lang="cs-CZ"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descr="800px-HiroshimaGembakuDome6747.jpg"/>
          <p:cNvPicPr>
            <a:picLocks noGrp="1" noChangeAspect="1"/>
          </p:cNvPicPr>
          <p:nvPr>
            <p:ph idx="1"/>
          </p:nvPr>
        </p:nvPicPr>
        <p:blipFill>
          <a:blip r:embed="rId2" cstate="print"/>
          <a:stretch>
            <a:fillRect/>
          </a:stretch>
        </p:blipFill>
        <p:spPr>
          <a:xfrm>
            <a:off x="0" y="-34908"/>
            <a:ext cx="9144000" cy="6892907"/>
          </a:xfr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descr="800px-Old_and_New.jpg"/>
          <p:cNvPicPr>
            <a:picLocks noGrp="1" noChangeAspect="1"/>
          </p:cNvPicPr>
          <p:nvPr>
            <p:ph idx="1"/>
          </p:nvPr>
        </p:nvPicPr>
        <p:blipFill>
          <a:blip r:embed="rId2"/>
          <a:stretch>
            <a:fillRect/>
          </a:stretch>
        </p:blipFill>
        <p:spPr>
          <a:xfrm>
            <a:off x="-10629" y="714356"/>
            <a:ext cx="9154629" cy="5643602"/>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 y="15668"/>
            <a:ext cx="9142779" cy="6842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0070C0"/>
                </a:solidFill>
                <a:effectLst>
                  <a:outerShdw blurRad="38100" dist="38100" dir="2700000" algn="tl">
                    <a:srgbClr val="000000">
                      <a:alpha val="43137"/>
                    </a:srgbClr>
                  </a:outerShdw>
                  <a:reflection blurRad="12700" stA="48000" endA="300" endPos="55000" dir="5400000" sy="-90000" algn="bl" rotWithShape="0"/>
                </a:effectLst>
              </a:rPr>
              <a:t>Hirošimská tragédie</a:t>
            </a:r>
            <a:endParaRPr lang="cs-CZ" b="1" u="sng" dirty="0">
              <a:solidFill>
                <a:srgbClr val="0070C0"/>
              </a:solidFill>
              <a:effectLst>
                <a:outerShdw blurRad="38100" dist="38100" dir="2700000" algn="tl">
                  <a:srgbClr val="000000">
                    <a:alpha val="43137"/>
                  </a:srgbClr>
                </a:outerShdw>
                <a:reflection blurRad="12700" stA="48000" endA="300" endPos="55000" dir="5400000" sy="-90000" algn="bl" rotWithShape="0"/>
              </a:effectLst>
            </a:endParaRPr>
          </a:p>
        </p:txBody>
      </p:sp>
      <p:sp>
        <p:nvSpPr>
          <p:cNvPr id="3" name="Zástupný symbol pro obsah 2"/>
          <p:cNvSpPr>
            <a:spLocks noGrp="1"/>
          </p:cNvSpPr>
          <p:nvPr>
            <p:ph idx="1"/>
          </p:nvPr>
        </p:nvSpPr>
        <p:spPr/>
        <p:txBody>
          <a:bodyPr/>
          <a:lstStyle/>
          <a:p>
            <a:endParaRPr lang="cs-CZ"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Hirošimská tragédie</a:t>
            </a:r>
            <a:endParaRPr lang="cs-CZ" dirty="0"/>
          </a:p>
        </p:txBody>
      </p:sp>
      <p:pic>
        <p:nvPicPr>
          <p:cNvPr id="4" name="Zástupný symbol pro obsah 3" descr="1110-02.jpg"/>
          <p:cNvPicPr>
            <a:picLocks noGrp="1" noChangeAspect="1"/>
          </p:cNvPicPr>
          <p:nvPr>
            <p:ph idx="1"/>
          </p:nvPr>
        </p:nvPicPr>
        <p:blipFill>
          <a:blip r:embed="rId2"/>
          <a:stretch>
            <a:fillRect/>
          </a:stretch>
        </p:blipFill>
        <p:spPr>
          <a:xfrm>
            <a:off x="-1" y="0"/>
            <a:ext cx="9144001" cy="6858000"/>
          </a:xfr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descr="abomb.jpg"/>
          <p:cNvPicPr>
            <a:picLocks noGrp="1" noChangeAspect="1"/>
          </p:cNvPicPr>
          <p:nvPr>
            <p:ph idx="1"/>
          </p:nvPr>
        </p:nvPicPr>
        <p:blipFill>
          <a:blip r:embed="rId2"/>
          <a:stretch>
            <a:fillRect/>
          </a:stretch>
        </p:blipFill>
        <p:spPr>
          <a:xfrm>
            <a:off x="2000232" y="0"/>
            <a:ext cx="5012574" cy="6858000"/>
          </a:xfr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1985"/>
            <a:ext cx="9144000" cy="5699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 y="1412776"/>
            <a:ext cx="9157730" cy="3974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3583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9441"/>
            <a:ext cx="7092280" cy="6848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60017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0070C0"/>
                </a:solidFill>
                <a:effectLst>
                  <a:outerShdw blurRad="38100" dist="38100" dir="2700000" algn="tl">
                    <a:srgbClr val="000000">
                      <a:alpha val="43137"/>
                    </a:srgbClr>
                  </a:outerShdw>
                  <a:reflection blurRad="12700" stA="48000" endA="300" endPos="55000" dir="5400000" sy="-90000" algn="bl" rotWithShape="0"/>
                </a:effectLst>
              </a:rPr>
              <a:t>NAGASAKI</a:t>
            </a:r>
            <a:endParaRPr lang="cs-CZ" b="1" u="sng" dirty="0">
              <a:solidFill>
                <a:srgbClr val="0070C0"/>
              </a:solidFill>
              <a:effectLst>
                <a:outerShdw blurRad="38100" dist="38100" dir="2700000" algn="tl">
                  <a:srgbClr val="000000">
                    <a:alpha val="43137"/>
                  </a:srgbClr>
                </a:outerShdw>
                <a:reflection blurRad="12700" stA="48000" endA="300" endPos="55000" dir="5400000" sy="-90000" algn="bl" rotWithShape="0"/>
              </a:effectLst>
            </a:endParaRPr>
          </a:p>
        </p:txBody>
      </p:sp>
      <p:sp>
        <p:nvSpPr>
          <p:cNvPr id="5" name="Zástupný symbol pro obsah 4"/>
          <p:cNvSpPr>
            <a:spLocks noGrp="1"/>
          </p:cNvSpPr>
          <p:nvPr>
            <p:ph idx="1"/>
          </p:nvPr>
        </p:nvSpPr>
        <p:spPr>
          <a:xfrm>
            <a:off x="304800" y="1554162"/>
            <a:ext cx="8686800" cy="4971182"/>
          </a:xfrm>
        </p:spPr>
        <p:txBody>
          <a:bodyPr>
            <a:normAutofit fontScale="92500" lnSpcReduction="20000"/>
          </a:bodyPr>
          <a:lstStyle/>
          <a:p>
            <a:r>
              <a:rPr lang="cs-CZ" b="1" u="sng" dirty="0">
                <a:solidFill>
                  <a:srgbClr val="FF0000"/>
                </a:solidFill>
                <a:effectLst>
                  <a:outerShdw blurRad="38100" dist="38100" dir="2700000" algn="tl">
                    <a:srgbClr val="000000">
                      <a:alpha val="43137"/>
                    </a:srgbClr>
                  </a:outerShdw>
                </a:effectLst>
              </a:rPr>
              <a:t>9. srpna 1945 </a:t>
            </a:r>
            <a:r>
              <a:rPr lang="cs-CZ" dirty="0"/>
              <a:t>se Nagasaki stalo po Hirošimě druhým cílem atomového bombardování. Město bylo shodou okolností vybráno jako záložní cíl, protože nad primárním cílem - městem Kokura byla příliš velká oblačnost. Jaderná puma s názvem Fat Man explodovala ve výšce 550 m nad městem a při výbuchu uvolnila energii odpovídající výbuchu 21 000 </a:t>
            </a:r>
            <a:r>
              <a:rPr lang="cs-CZ" dirty="0" smtClean="0"/>
              <a:t>t. </a:t>
            </a:r>
            <a:r>
              <a:rPr lang="cs-CZ" b="1" u="sng" dirty="0">
                <a:solidFill>
                  <a:srgbClr val="FF0000"/>
                </a:solidFill>
                <a:effectLst>
                  <a:outerShdw blurRad="38100" dist="38100" dir="2700000" algn="tl">
                    <a:srgbClr val="000000">
                      <a:alpha val="43137"/>
                    </a:srgbClr>
                  </a:outerShdw>
                </a:effectLst>
              </a:rPr>
              <a:t>Výbuch způsobil devastaci větší části města a okamžitou smrt asi 40 000 obyvatel. Dalších 25 000 lidí bylo zraněno a tisíce dalších později zemřely na následky radioaktivního ozáření. Celkem zahynulo asi 74 000 obyvatel města.</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Fat Man</a:t>
            </a:r>
            <a:endParaRPr lang="cs-CZ" dirty="0"/>
          </a:p>
        </p:txBody>
      </p:sp>
      <p:sp>
        <p:nvSpPr>
          <p:cNvPr id="3" name="Zástupný symbol pro obsah 2"/>
          <p:cNvSpPr>
            <a:spLocks noGrp="1"/>
          </p:cNvSpPr>
          <p:nvPr>
            <p:ph idx="1"/>
          </p:nvPr>
        </p:nvSpPr>
        <p:spPr>
          <a:xfrm>
            <a:off x="304800" y="1554162"/>
            <a:ext cx="8686800" cy="5043190"/>
          </a:xfrm>
        </p:spPr>
        <p:txBody>
          <a:bodyPr>
            <a:normAutofit fontScale="92500" lnSpcReduction="20000"/>
          </a:bodyPr>
          <a:lstStyle/>
          <a:p>
            <a:r>
              <a:rPr lang="cs-CZ" dirty="0"/>
              <a:t>Anglický název </a:t>
            </a:r>
            <a:r>
              <a:rPr lang="cs-CZ" b="1" u="sng" dirty="0">
                <a:solidFill>
                  <a:srgbClr val="FF0000"/>
                </a:solidFill>
                <a:effectLst>
                  <a:outerShdw blurRad="38100" dist="38100" dir="2700000" algn="tl">
                    <a:srgbClr val="000000">
                      <a:alpha val="43137"/>
                    </a:srgbClr>
                  </a:outerShdw>
                </a:effectLst>
              </a:rPr>
              <a:t>Fat Man </a:t>
            </a:r>
            <a:r>
              <a:rPr lang="cs-CZ" dirty="0"/>
              <a:t>(v českém překladu tlustý chlapec/muž) nesla </a:t>
            </a:r>
            <a:r>
              <a:rPr lang="cs-CZ" b="1" dirty="0">
                <a:effectLst>
                  <a:outerShdw blurRad="38100" dist="38100" dir="2700000" algn="tl">
                    <a:srgbClr val="000000">
                      <a:alpha val="43137"/>
                    </a:srgbClr>
                  </a:outerShdw>
                </a:effectLst>
              </a:rPr>
              <a:t>plutoniová jaderná puma</a:t>
            </a:r>
            <a:r>
              <a:rPr lang="cs-CZ" dirty="0"/>
              <a:t>, která byla 9. srpna 1945 v 11.02 hod. svržena z amerického </a:t>
            </a:r>
            <a:r>
              <a:rPr lang="cs-CZ" b="1" u="sng" dirty="0">
                <a:solidFill>
                  <a:srgbClr val="FF0000"/>
                </a:solidFill>
                <a:effectLst>
                  <a:outerShdw blurRad="38100" dist="38100" dir="2700000" algn="tl">
                    <a:srgbClr val="000000">
                      <a:alpha val="43137"/>
                    </a:srgbClr>
                  </a:outerShdw>
                </a:effectLst>
              </a:rPr>
              <a:t>bombardéru B-29 Bock's Car na japonské přístavní město Nagasaki</a:t>
            </a:r>
            <a:r>
              <a:rPr lang="cs-CZ" dirty="0"/>
              <a:t>. Puma explodovala ve výšce 550 m nad městem a při výbuchu uvolnila energii odpovídající výbuchu 21 000 t </a:t>
            </a:r>
            <a:r>
              <a:rPr lang="cs-CZ" dirty="0" smtClean="0"/>
              <a:t>TNT. </a:t>
            </a:r>
            <a:r>
              <a:rPr lang="cs-CZ" b="1" dirty="0">
                <a:solidFill>
                  <a:srgbClr val="FF0000"/>
                </a:solidFill>
                <a:effectLst>
                  <a:outerShdw blurRad="38100" dist="38100" dir="2700000" algn="tl">
                    <a:srgbClr val="000000">
                      <a:alpha val="43137"/>
                    </a:srgbClr>
                  </a:outerShdw>
                </a:effectLst>
              </a:rPr>
              <a:t>Výbuch způsobil devastaci větší části města a okamžitou smrt asi 40 000 obyvatel. Dalších 25 000 lidí bylo zraněno a tisíce dalších později zemřelo na následky radioaktivního ozáření. Celkem zahynulo asi 74 000 obyvatel města.</a:t>
            </a:r>
          </a:p>
          <a:p>
            <a:endParaRPr lang="cs-CZ"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descr="Fat_man.jpg"/>
          <p:cNvPicPr>
            <a:picLocks noGrp="1" noChangeAspect="1"/>
          </p:cNvPicPr>
          <p:nvPr>
            <p:ph idx="1"/>
          </p:nvPr>
        </p:nvPicPr>
        <p:blipFill>
          <a:blip r:embed="rId2"/>
          <a:stretch>
            <a:fillRect/>
          </a:stretch>
        </p:blipFill>
        <p:spPr>
          <a:xfrm>
            <a:off x="0" y="357166"/>
            <a:ext cx="9144000" cy="6041197"/>
          </a:xfr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descr="547px-Nagasaki_1945_-_Before_and_after_%28adjusted%29.jpg"/>
          <p:cNvPicPr>
            <a:picLocks noGrp="1" noChangeAspect="1"/>
          </p:cNvPicPr>
          <p:nvPr>
            <p:ph idx="4294967295"/>
          </p:nvPr>
        </p:nvPicPr>
        <p:blipFill>
          <a:blip r:embed="rId2"/>
          <a:stretch>
            <a:fillRect/>
          </a:stretch>
        </p:blipFill>
        <p:spPr>
          <a:xfrm>
            <a:off x="0" y="1"/>
            <a:ext cx="6242050" cy="6858000"/>
          </a:xfrm>
        </p:spPr>
      </p:pic>
      <p:sp>
        <p:nvSpPr>
          <p:cNvPr id="3" name="TextovéPole 2"/>
          <p:cNvSpPr txBox="1"/>
          <p:nvPr/>
        </p:nvSpPr>
        <p:spPr>
          <a:xfrm>
            <a:off x="6570591" y="2924944"/>
            <a:ext cx="2401619" cy="1200329"/>
          </a:xfrm>
          <a:prstGeom prst="rect">
            <a:avLst/>
          </a:prstGeom>
          <a:noFill/>
        </p:spPr>
        <p:txBody>
          <a:bodyPr wrap="none" rtlCol="0">
            <a:spAutoFit/>
          </a:bodyPr>
          <a:lstStyle/>
          <a:p>
            <a:pPr algn="ctr"/>
            <a:r>
              <a:rPr lang="cs-CZ" b="1" i="1" dirty="0" smtClean="0">
                <a:effectLst>
                  <a:outerShdw blurRad="38100" dist="38100" dir="2700000" algn="tl">
                    <a:srgbClr val="000000">
                      <a:alpha val="43137"/>
                    </a:srgbClr>
                  </a:outerShdw>
                </a:effectLst>
              </a:rPr>
              <a:t>NAGASAKI </a:t>
            </a:r>
          </a:p>
          <a:p>
            <a:pPr algn="ctr"/>
            <a:r>
              <a:rPr lang="cs-CZ" b="1" i="1" dirty="0" smtClean="0">
                <a:effectLst>
                  <a:outerShdw blurRad="38100" dist="38100" dir="2700000" algn="tl">
                    <a:srgbClr val="000000">
                      <a:alpha val="43137"/>
                    </a:srgbClr>
                  </a:outerShdw>
                </a:effectLst>
              </a:rPr>
              <a:t>PŘED ZÁSAHEM </a:t>
            </a:r>
          </a:p>
          <a:p>
            <a:pPr algn="ctr"/>
            <a:r>
              <a:rPr lang="cs-CZ" b="1" i="1" dirty="0" smtClean="0">
                <a:effectLst>
                  <a:outerShdw blurRad="38100" dist="38100" dir="2700000" algn="tl">
                    <a:srgbClr val="000000">
                      <a:alpha val="43137"/>
                    </a:srgbClr>
                  </a:outerShdw>
                </a:effectLst>
              </a:rPr>
              <a:t>(nahoře) A PO ZÁSAHU</a:t>
            </a:r>
          </a:p>
          <a:p>
            <a:pPr algn="ctr"/>
            <a:r>
              <a:rPr lang="cs-CZ" b="1" i="1" dirty="0" smtClean="0">
                <a:effectLst>
                  <a:outerShdw blurRad="38100" dist="38100" dir="2700000" algn="tl">
                    <a:srgbClr val="000000">
                      <a:alpha val="43137"/>
                    </a:srgbClr>
                  </a:outerShdw>
                </a:effectLst>
              </a:rPr>
              <a:t>(dole).</a:t>
            </a:r>
            <a:endParaRPr lang="cs-CZ" b="1" i="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Tragédie </a:t>
            </a:r>
            <a:r>
              <a:rPr lang="cs-CZ" dirty="0" smtClean="0"/>
              <a:t/>
            </a:r>
            <a:br>
              <a:rPr lang="cs-CZ" dirty="0" smtClean="0"/>
            </a:br>
            <a:r>
              <a:rPr lang="cs-CZ" dirty="0" smtClean="0"/>
              <a:t>Nagasaki</a:t>
            </a:r>
            <a:endParaRPr lang="cs-CZ" dirty="0"/>
          </a:p>
        </p:txBody>
      </p:sp>
      <p:pic>
        <p:nvPicPr>
          <p:cNvPr id="4" name="Zástupný symbol pro obsah 3" descr="nagasaki-001.jpg"/>
          <p:cNvPicPr>
            <a:picLocks noGrp="1" noChangeAspect="1"/>
          </p:cNvPicPr>
          <p:nvPr>
            <p:ph idx="1"/>
          </p:nvPr>
        </p:nvPicPr>
        <p:blipFill>
          <a:blip r:embed="rId2"/>
          <a:stretch>
            <a:fillRect/>
          </a:stretch>
        </p:blipFill>
        <p:spPr>
          <a:xfrm>
            <a:off x="4101050" y="0"/>
            <a:ext cx="5042950" cy="6858000"/>
          </a:xfr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47"/>
            <a:ext cx="9144000" cy="6862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0" y="404664"/>
            <a:ext cx="9144000" cy="6016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75314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46" y="-20425"/>
            <a:ext cx="9165946" cy="689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adpis 1"/>
          <p:cNvSpPr>
            <a:spLocks noGrp="1"/>
          </p:cNvSpPr>
          <p:nvPr>
            <p:ph type="title"/>
          </p:nvPr>
        </p:nvSpPr>
        <p:spPr/>
        <p:txBody>
          <a:bodyPr/>
          <a:lstStyle/>
          <a:p>
            <a:pPr eaLnBrk="1" hangingPunct="1">
              <a:defRPr/>
            </a:pPr>
            <a:r>
              <a:rPr lang="cs-CZ" b="1" u="sng" dirty="0" smtClean="0">
                <a:effectLst>
                  <a:outerShdw blurRad="38100" dist="38100" dir="2700000" algn="tl">
                    <a:srgbClr val="000000">
                      <a:alpha val="43137"/>
                    </a:srgbClr>
                  </a:outerShdw>
                </a:effectLst>
              </a:rPr>
              <a:t>Použité zdroje:</a:t>
            </a:r>
          </a:p>
        </p:txBody>
      </p:sp>
      <p:sp>
        <p:nvSpPr>
          <p:cNvPr id="10243" name="Zástupný symbol pro obsah 2"/>
          <p:cNvSpPr>
            <a:spLocks noGrp="1"/>
          </p:cNvSpPr>
          <p:nvPr>
            <p:ph idx="1"/>
          </p:nvPr>
        </p:nvSpPr>
        <p:spPr/>
        <p:txBody>
          <a:bodyPr>
            <a:normAutofit fontScale="92500" lnSpcReduction="10000"/>
          </a:bodyPr>
          <a:lstStyle/>
          <a:p>
            <a:pPr eaLnBrk="1" hangingPunct="1">
              <a:defRPr/>
            </a:pPr>
            <a:r>
              <a:rPr lang="cs-CZ" sz="2400" dirty="0" smtClean="0"/>
              <a:t>Obrázky jsou z </a:t>
            </a:r>
            <a:r>
              <a:rPr lang="cs-CZ" sz="2400" dirty="0" smtClean="0">
                <a:hlinkClick r:id="rId2"/>
              </a:rPr>
              <a:t>www.google.cz</a:t>
            </a:r>
            <a:r>
              <a:rPr lang="cs-CZ" sz="2400" dirty="0" smtClean="0"/>
              <a:t> a nepodléhají žádným autorským právům.</a:t>
            </a:r>
          </a:p>
          <a:p>
            <a:pPr eaLnBrk="1" hangingPunct="1">
              <a:defRPr/>
            </a:pPr>
            <a:r>
              <a:rPr lang="cs-CZ" sz="2400" dirty="0"/>
              <a:t>Není-li uvedeno jinak je materiál dílem autorky podle učebních osnov odpovídajících ŠVP vyučovaných podle učebnic</a:t>
            </a:r>
            <a:r>
              <a:rPr lang="cs-CZ" sz="2400" dirty="0" smtClean="0"/>
              <a:t>:</a:t>
            </a:r>
          </a:p>
          <a:p>
            <a:pPr marL="0" indent="0" eaLnBrk="1" hangingPunct="1">
              <a:buFont typeface="Wingdings" pitchFamily="2" charset="2"/>
              <a:buNone/>
              <a:defRPr/>
            </a:pPr>
            <a:r>
              <a:rPr lang="cs-CZ" sz="2400" b="1" dirty="0" smtClean="0"/>
              <a:t>CSC. ČAPKA, František doc. PhDr</a:t>
            </a:r>
            <a:r>
              <a:rPr lang="cs-CZ" sz="2400" dirty="0" smtClean="0"/>
              <a:t>. </a:t>
            </a:r>
            <a:r>
              <a:rPr lang="cs-CZ" sz="2400" b="1" i="1" dirty="0" smtClean="0"/>
              <a:t>Dějepis pro 9. ročník. Novověk, moderní dějiny</a:t>
            </a:r>
            <a:r>
              <a:rPr lang="cs-CZ" sz="2400" i="1" dirty="0" smtClean="0"/>
              <a:t>.</a:t>
            </a:r>
            <a:r>
              <a:rPr lang="cs-CZ" sz="2400" dirty="0" smtClean="0"/>
              <a:t> 1</a:t>
            </a:r>
            <a:r>
              <a:rPr lang="cs-CZ" sz="2400" dirty="0"/>
              <a:t>. vydání. </a:t>
            </a:r>
            <a:r>
              <a:rPr lang="cs-CZ" sz="2400" dirty="0" smtClean="0"/>
              <a:t>Nový Malín: Nová škola, s. </a:t>
            </a:r>
            <a:r>
              <a:rPr lang="cs-CZ" sz="2400" dirty="0"/>
              <a:t>r. o</a:t>
            </a:r>
            <a:r>
              <a:rPr lang="cs-CZ" sz="2400"/>
              <a:t>., </a:t>
            </a:r>
            <a:r>
              <a:rPr lang="cs-CZ" sz="2400" smtClean="0"/>
              <a:t>2010. </a:t>
            </a:r>
            <a:r>
              <a:rPr lang="cs-CZ" sz="2400" dirty="0"/>
              <a:t>učebnice </a:t>
            </a:r>
            <a:r>
              <a:rPr lang="cs-CZ" sz="2400" dirty="0" smtClean="0"/>
              <a:t>vytvořená v souladu s RVP ZV. </a:t>
            </a:r>
            <a:r>
              <a:rPr lang="cs-CZ" sz="2400" dirty="0"/>
              <a:t>ISBN </a:t>
            </a:r>
            <a:r>
              <a:rPr lang="cs-CZ" sz="2400" dirty="0" smtClean="0"/>
              <a:t>978-80-7289-185-6. </a:t>
            </a:r>
          </a:p>
          <a:p>
            <a:pPr marL="0" indent="0" eaLnBrk="1" hangingPunct="1">
              <a:buFont typeface="Wingdings" pitchFamily="2" charset="2"/>
              <a:buNone/>
              <a:defRPr/>
            </a:pPr>
            <a:r>
              <a:rPr lang="cs-CZ" sz="2400" dirty="0" smtClean="0"/>
              <a:t>Učebnice je vybavena doložkou: „Schválilo MŠMT čj. 11336/2010-22 dne 24. června 2010 k zařazení do seznamu učebnic pro základní školy jako součást ucelené řady učebnic pro vzdělávací obor Dějepis s dobou platnosti šest let.</a:t>
            </a:r>
            <a:endParaRPr lang="cs-CZ" sz="2400" dirty="0"/>
          </a:p>
          <a:p>
            <a:pPr marL="0" indent="0" eaLnBrk="1" hangingPunct="1">
              <a:buFont typeface="Wingdings" pitchFamily="2" charset="2"/>
              <a:buNone/>
              <a:defRPr/>
            </a:pPr>
            <a:endParaRPr lang="cs-CZ" sz="2400" dirty="0"/>
          </a:p>
        </p:txBody>
      </p:sp>
    </p:spTree>
    <p:extLst>
      <p:ext uri="{BB962C8B-B14F-4D97-AF65-F5344CB8AC3E}">
        <p14:creationId xmlns:p14="http://schemas.microsoft.com/office/powerpoint/2010/main" val="1810505624"/>
      </p:ext>
    </p:extLst>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b="1" u="sng" dirty="0" smtClean="0">
                <a:effectLst>
                  <a:outerShdw blurRad="38100" dist="38100" dir="2700000" algn="tl">
                    <a:srgbClr val="000000">
                      <a:alpha val="43137"/>
                    </a:srgbClr>
                  </a:outerShdw>
                </a:effectLst>
              </a:rPr>
              <a:t>ZDROJE PRO OBRÁZKY:</a:t>
            </a:r>
            <a:endParaRPr lang="cs-CZ" b="1" u="sng" dirty="0">
              <a:effectLst>
                <a:outerShdw blurRad="38100" dist="38100" dir="2700000" algn="tl">
                  <a:srgbClr val="000000">
                    <a:alpha val="43137"/>
                  </a:srgbClr>
                </a:outerShdw>
              </a:effectLst>
            </a:endParaRPr>
          </a:p>
        </p:txBody>
      </p:sp>
      <p:sp>
        <p:nvSpPr>
          <p:cNvPr id="5" name="Zástupný symbol pro obsah 4"/>
          <p:cNvSpPr>
            <a:spLocks noGrp="1"/>
          </p:cNvSpPr>
          <p:nvPr>
            <p:ph idx="1"/>
          </p:nvPr>
        </p:nvSpPr>
        <p:spPr>
          <a:xfrm>
            <a:off x="457200" y="1600200"/>
            <a:ext cx="8229600" cy="4853136"/>
          </a:xfrm>
        </p:spPr>
        <p:txBody>
          <a:bodyPr>
            <a:normAutofit fontScale="62500" lnSpcReduction="20000"/>
          </a:bodyPr>
          <a:lstStyle/>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www.tapety-wallpapers.eu/upload/640x480/atomovy-vybuch-11-09-2009-10-21-50.jpg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upload.wikimedia.org/wikipedia/commons/thumb/8/8d/Trinity_shot_color.jpg/521px-Trinity_shot_color.jpg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upload.wikimedia.org/wikipedia/commons/thumb/d/d1/Trinity_crater.jpg/700px-Trinity_crater.jpg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upload.wikimedia.org/wikipedia/commons/thumb/0/03/JROppenheimer-LosAlamos.jpg/200px-JROppenheimer-LosAlamos.jpg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upload.wikimedia.org/wikipedia/commons/thumb/5/54/Atomic_bombing_of_Japan.jpg/800px-Atomic_bombing_of_Japan.jpg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fyzmatik.pise.cz/img/83274.jpg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upload.wikimedia.org/wikipedia/commons/thumb/6/6a/Little_boy.jpg/300px-Little_boy.jpg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nuclearweaponarchive.org/Usa/EnolaGay/EnolaGayReturn1549c20.jpg</a:t>
            </a:r>
          </a:p>
          <a:p>
            <a:r>
              <a:rPr lang="cs-CZ" b="1" dirty="0">
                <a:effectLst>
                  <a:outerShdw blurRad="38100" dist="38100" dir="2700000" algn="tl">
                    <a:srgbClr val="000000">
                      <a:alpha val="43137"/>
                    </a:srgbClr>
                  </a:outerShdw>
                </a:effectLst>
              </a:rPr>
              <a:t>http://upload.wikimedia.org/wikipedia/commons/thumb/9/93/Tibbets-wave.jpg/210px-Tibbets-wave.jpg</a:t>
            </a:r>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38841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332656"/>
            <a:ext cx="8229600" cy="6264696"/>
          </a:xfrm>
        </p:spPr>
        <p:txBody>
          <a:bodyPr>
            <a:normAutofit fontScale="85000" lnSpcReduction="20000"/>
          </a:bodyPr>
          <a:lstStyle/>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upload.wikimedia.org/wikipedia/commons/e/e5/Tibbets_and_his_crew.jpeg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aafradio.org/NASM/Enola_Gay_12_Aug_2003-5.jpg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nd01.jxs.cz/447/378/2b17b865ac_43424879_o2.jpg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upload.wikimedia.org/wikipedia/commons/2/20/Old_and_New.jpg</a:t>
            </a:r>
          </a:p>
          <a:p>
            <a:r>
              <a:rPr lang="cs-CZ" b="1" dirty="0">
                <a:effectLst>
                  <a:outerShdw blurRad="38100" dist="38100" dir="2700000" algn="tl">
                    <a:srgbClr val="000000">
                      <a:alpha val="43137"/>
                    </a:srgbClr>
                  </a:outerShdw>
                </a:effectLst>
              </a:rPr>
              <a:t>http://vtm.e15.cz/files/imagecache/dust_filerenderer_big/upload/story_press/1523/hiro_ima_64_let_pot__</a:t>
            </a:r>
            <a:r>
              <a:rPr lang="cs-CZ" b="1" dirty="0" smtClean="0">
                <a:effectLst>
                  <a:outerShdw blurRad="38100" dist="38100" dir="2700000" algn="tl">
                    <a:srgbClr val="000000">
                      <a:alpha val="43137"/>
                    </a:srgbClr>
                  </a:outerShdw>
                </a:effectLst>
              </a:rPr>
              <a:t>49d388daa9_0.jpg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2.bp.blogspot.com/fisherwy/RysnCxHS8YI/AAAAAAAAKmc/kkr1ruRKIMA/enola+gay+B29+bomber%5B2%5D.jpg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0.tqn.com/d/history1900s/1/0/u/U/hn10.gif</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www.freeimagehosting.net/uploads/afc310803e.jpg</a:t>
            </a:r>
          </a:p>
          <a:p>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2707651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04664"/>
            <a:ext cx="8229600" cy="6120680"/>
          </a:xfrm>
        </p:spPr>
        <p:txBody>
          <a:bodyPr>
            <a:normAutofit fontScale="85000" lnSpcReduction="20000"/>
          </a:bodyPr>
          <a:lstStyle/>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travel.smart-guide.net/wp-content/uploads/2009/08/Hiroshima-Image.jpg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upload.wikimedia.org/wikipedia/commons/c/c2/Fat_man.jpg</a:t>
            </a:r>
          </a:p>
          <a:p>
            <a:r>
              <a:rPr lang="cs-CZ" b="1" dirty="0">
                <a:effectLst>
                  <a:outerShdw blurRad="38100" dist="38100" dir="2700000" algn="tl">
                    <a:srgbClr val="000000">
                      <a:alpha val="43137"/>
                    </a:srgbClr>
                  </a:outerShdw>
                </a:effectLst>
              </a:rPr>
              <a:t>http://upload.wikimedia.org/wikipedia/commons/thumb/4/4e/Nagasaki_1945_-_Before_and_after_(adjusted).jpg/220px-Nagasaki_1945_-_Before_and_after_(adjusted).</a:t>
            </a:r>
            <a:r>
              <a:rPr lang="cs-CZ" b="1" dirty="0" smtClean="0">
                <a:effectLst>
                  <a:outerShdw blurRad="38100" dist="38100" dir="2700000" algn="tl">
                    <a:srgbClr val="000000">
                      <a:alpha val="43137"/>
                    </a:srgbClr>
                  </a:outerShdw>
                </a:effectLst>
              </a:rPr>
              <a:t>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www.bookmice.net/darkchilde/japan/naga/nagn2.jpg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www.globalsecurity.org/wmd/ops/images/nagasaki-002.jpg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www.japanfocus.org/data/nagasaki_afterbomb.jpg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upload.wikimedia.org/wikipedia/commons/3/32/Nagasaki_temple_destroyed.jpg</a:t>
            </a:r>
          </a:p>
          <a:p>
            <a:endParaRPr lang="cs-CZ" b="1" dirty="0" smtClean="0">
              <a:effectLst>
                <a:outerShdw blurRad="38100" dist="38100" dir="2700000" algn="tl">
                  <a:srgbClr val="000000">
                    <a:alpha val="43137"/>
                  </a:srgbClr>
                </a:outerShdw>
              </a:effectLst>
            </a:endParaRPr>
          </a:p>
          <a:p>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7886863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164</TotalTime>
  <Words>1656</Words>
  <Application>Microsoft Office PowerPoint</Application>
  <PresentationFormat>Předvádění na obrazovce (4:3)</PresentationFormat>
  <Paragraphs>93</Paragraphs>
  <Slides>42</Slides>
  <Notes>1</Notes>
  <HiddenSlides>0</HiddenSlides>
  <MMClips>0</MMClips>
  <ScaleCrop>false</ScaleCrop>
  <HeadingPairs>
    <vt:vector size="4" baseType="variant">
      <vt:variant>
        <vt:lpstr>Motiv</vt:lpstr>
      </vt:variant>
      <vt:variant>
        <vt:i4>3</vt:i4>
      </vt:variant>
      <vt:variant>
        <vt:lpstr>Nadpisy snímků</vt:lpstr>
      </vt:variant>
      <vt:variant>
        <vt:i4>42</vt:i4>
      </vt:variant>
    </vt:vector>
  </HeadingPairs>
  <TitlesOfParts>
    <vt:vector size="45" baseType="lpstr">
      <vt:lpstr>Cesta</vt:lpstr>
      <vt:lpstr>Motiv sady Office</vt:lpstr>
      <vt:lpstr>Výchozí návrh</vt:lpstr>
      <vt:lpstr>Název školy: ZŠ Klášterec nad Ohří, Krátká 676 Autor: Bc. Michael RADIMERSKÝ Název materiálu: VY_32_INOVACE_4_32_ VÝVOJ ATOMOVÉ JADERNÉ ZBRANĚ ZA II. SVĚTOVÉ VÁLKY Číslo projektu: CZ.1.07/1.4.00/21.1115</vt:lpstr>
      <vt:lpstr>VÝVOJ ATOMOVÉ JADERNÉ ZBRANĚ ZA II. SVĚTOVÉ VÁLKY</vt:lpstr>
      <vt:lpstr>Jaderná zbraň </vt:lpstr>
      <vt:lpstr>Historie</vt:lpstr>
      <vt:lpstr>Prezentace aplikace PowerPoint</vt:lpstr>
      <vt:lpstr>Prezentace aplikace PowerPoint</vt:lpstr>
      <vt:lpstr>Robert Jacob Oppenheimer</vt:lpstr>
      <vt:lpstr>Prezentace aplikace PowerPoint</vt:lpstr>
      <vt:lpstr>Prezentace aplikace PowerPoint</vt:lpstr>
      <vt:lpstr>Prezentace aplikace PowerPoint</vt:lpstr>
      <vt:lpstr>HIROŠIMA</vt:lpstr>
      <vt:lpstr>Prezentace aplikace PowerPoint</vt:lpstr>
      <vt:lpstr>Little Boy</vt:lpstr>
      <vt:lpstr>Prezentace aplikace PowerPoint</vt:lpstr>
      <vt:lpstr>Enola Gay</vt:lpstr>
      <vt:lpstr>Prezentace aplikace PowerPoint</vt:lpstr>
      <vt:lpstr>Prezentace aplikace PowerPoint</vt:lpstr>
      <vt:lpstr>Prezentace aplikace PowerPoint</vt:lpstr>
      <vt:lpstr>Prezentace aplikace PowerPoint</vt:lpstr>
      <vt:lpstr>Prezentace aplikace PowerPoint</vt:lpstr>
      <vt:lpstr>Památník míru v Hirošimě</vt:lpstr>
      <vt:lpstr>Prezentace aplikace PowerPoint</vt:lpstr>
      <vt:lpstr>Prezentace aplikace PowerPoint</vt:lpstr>
      <vt:lpstr>Prezentace aplikace PowerPoint</vt:lpstr>
      <vt:lpstr>Hirošimská tragédie</vt:lpstr>
      <vt:lpstr>Hirošimská tragédie</vt:lpstr>
      <vt:lpstr>Prezentace aplikace PowerPoint</vt:lpstr>
      <vt:lpstr>Prezentace aplikace PowerPoint</vt:lpstr>
      <vt:lpstr>Prezentace aplikace PowerPoint</vt:lpstr>
      <vt:lpstr>Prezentace aplikace PowerPoint</vt:lpstr>
      <vt:lpstr>NAGASAKI</vt:lpstr>
      <vt:lpstr>Fat Man</vt:lpstr>
      <vt:lpstr>Prezentace aplikace PowerPoint</vt:lpstr>
      <vt:lpstr>Prezentace aplikace PowerPoint</vt:lpstr>
      <vt:lpstr>Tragédie  Nagasaki</vt:lpstr>
      <vt:lpstr>Prezentace aplikace PowerPoint</vt:lpstr>
      <vt:lpstr>Prezentace aplikace PowerPoint</vt:lpstr>
      <vt:lpstr>Prezentace aplikace PowerPoint</vt:lpstr>
      <vt:lpstr>Použité zdroje:</vt:lpstr>
      <vt:lpstr>ZDROJE PRO OBRÁZKY:</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VÝVOJ ATOMOVÉ JADERNÉ ZBRANĚ ZA II. SVĚTOVÉ VÁLKY</dc:title>
  <dc:creator>MSI</dc:creator>
  <cp:lastModifiedBy>Bc. Michael RADIMERSKÝ</cp:lastModifiedBy>
  <cp:revision>58</cp:revision>
  <dcterms:created xsi:type="dcterms:W3CDTF">2008-03-16T12:39:21Z</dcterms:created>
  <dcterms:modified xsi:type="dcterms:W3CDTF">2012-12-09T10:30:24Z</dcterms:modified>
</cp:coreProperties>
</file>