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69" r:id="rId5"/>
    <p:sldId id="258" r:id="rId6"/>
    <p:sldId id="270" r:id="rId7"/>
    <p:sldId id="271" r:id="rId8"/>
    <p:sldId id="260" r:id="rId9"/>
    <p:sldId id="263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98" autoAdjust="0"/>
    <p:restoredTop sz="94709" autoAdjust="0"/>
  </p:normalViewPr>
  <p:slideViewPr>
    <p:cSldViewPr>
      <p:cViewPr>
        <p:scale>
          <a:sx n="80" d="100"/>
          <a:sy n="80" d="100"/>
        </p:scale>
        <p:origin x="-96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1.8.2012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ut thruBlk="1"/>
  </p:transition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JFfHlV_9YMc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telefon.unas.cz/pc_hw/pc5/image029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C5WCKit3oK0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/>
        </p:nvGraphicFramePr>
        <p:xfrm>
          <a:off x="428596" y="571480"/>
          <a:ext cx="8358217" cy="3737157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06416"/>
                <a:gridCol w="4351801"/>
              </a:tblGrid>
              <a:tr h="183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Mgr. Jiří Benda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VY_32_INOVACE_I.ICT12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7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deska a sběrnice.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 se detailněji seznámí s uvedeným hardwarem. 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Na závěr jsou pro ně připraveny otázky a pro kontrolu  řešení. Inovace – využití ICT (interaktivní tabule).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547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plnému využití učebního materiálu je třeba připojení k internetu, neboť prezentace obsahuje odkazy na obrázky ( lupa)  a dokumenty (obrázek filmu), které tvoří nedílnou součást prezentace.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Je vhodné mít k dispozici základní desku, aby si ji žáci mohli prohlédnout.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1065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Mgr. Jiří Benda.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57356" y="4572008"/>
            <a:ext cx="5407660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381000"/>
            <a:ext cx="7943880" cy="2209800"/>
          </a:xfrm>
        </p:spPr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Základní deska a sběrnice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4" descr="http://upload.wikimedia.org/wikipedia/commons/thumb/4/40/ASRock_K7VT4A_Pro_Mainboard.jpg/220px-ASRock_K7VT4A_Pro_Mainboa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571744"/>
            <a:ext cx="1928826" cy="122743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Funkce základní desky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1472" y="1645920"/>
            <a:ext cx="8115328" cy="49263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obsahuje množství slotů, konektorů a patic, do kterých se vkládají jednotlivé komponenty, které se v PC nacházejí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propojuje všechny komponenty a součásti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umožňuje zapojení: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procesoru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operační paměti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pevného disku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grafické karty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mechanik (CD, DVD)</a:t>
            </a:r>
          </a:p>
          <a:p>
            <a:pPr marL="904875">
              <a:buFont typeface="Wingdings" pitchFamily="2" charset="2"/>
              <a:buChar char="Ø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rozšiřujících karet (např. zvukové)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Části základní desky</a:t>
            </a: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000240"/>
            <a:ext cx="542928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85720" y="1571612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socket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 procesor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214546" y="2000240"/>
            <a:ext cx="2286016" cy="164307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000364" y="1571612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napájecí konektor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16200000" flipH="1">
            <a:off x="4750595" y="2035959"/>
            <a:ext cx="428628" cy="35719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429256" y="1571612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sloty pro paměť RAM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Přímá spojovací šipka 18"/>
          <p:cNvCxnSpPr/>
          <p:nvPr/>
        </p:nvCxnSpPr>
        <p:spPr>
          <a:xfrm rot="5400000">
            <a:off x="5215737" y="2500307"/>
            <a:ext cx="1142215" cy="79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85720" y="2143116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konektor síťové karty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Přímá spojovací šipka 29"/>
          <p:cNvCxnSpPr/>
          <p:nvPr/>
        </p:nvCxnSpPr>
        <p:spPr>
          <a:xfrm>
            <a:off x="1285852" y="2714620"/>
            <a:ext cx="2286016" cy="157163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14282" y="4143380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paralelní port pro tiskárnu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7" name="Přímá spojovací šipka 36"/>
          <p:cNvCxnSpPr>
            <a:endCxn id="54" idx="2"/>
          </p:cNvCxnSpPr>
          <p:nvPr/>
        </p:nvCxnSpPr>
        <p:spPr>
          <a:xfrm flipV="1">
            <a:off x="1571604" y="4781340"/>
            <a:ext cx="2740143" cy="498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214282" y="5072074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konektory  zvukové karty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2" name="Přímá spojovací šipka 41"/>
          <p:cNvCxnSpPr/>
          <p:nvPr/>
        </p:nvCxnSpPr>
        <p:spPr>
          <a:xfrm flipV="1">
            <a:off x="2071670" y="5143512"/>
            <a:ext cx="2786082" cy="50006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2428860" y="607220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slot pro grafickou kartu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6" name="Přímá spojovací šipka 45"/>
          <p:cNvCxnSpPr>
            <a:endCxn id="69" idx="2"/>
          </p:cNvCxnSpPr>
          <p:nvPr/>
        </p:nvCxnSpPr>
        <p:spPr>
          <a:xfrm rot="5400000" flipH="1" flipV="1">
            <a:off x="4844083" y="4871861"/>
            <a:ext cx="1571204" cy="97236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5500694" y="607220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sloty pro rozšiřující karty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Přímá spojovací šipka 51"/>
          <p:cNvCxnSpPr/>
          <p:nvPr/>
        </p:nvCxnSpPr>
        <p:spPr>
          <a:xfrm rot="16200000" flipV="1">
            <a:off x="5822165" y="5322107"/>
            <a:ext cx="1285884" cy="214314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/>
          <p:nvPr/>
        </p:nvCxnSpPr>
        <p:spPr>
          <a:xfrm rot="5400000" flipH="1" flipV="1">
            <a:off x="5965041" y="5322107"/>
            <a:ext cx="1357322" cy="142876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šipka 58"/>
          <p:cNvCxnSpPr/>
          <p:nvPr/>
        </p:nvCxnSpPr>
        <p:spPr>
          <a:xfrm rot="5400000" flipH="1" flipV="1">
            <a:off x="6107917" y="5179231"/>
            <a:ext cx="1357322" cy="42862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šipka 61"/>
          <p:cNvCxnSpPr/>
          <p:nvPr/>
        </p:nvCxnSpPr>
        <p:spPr>
          <a:xfrm rot="5400000" flipH="1" flipV="1">
            <a:off x="6357950" y="5072074"/>
            <a:ext cx="1214446" cy="78581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šipka 63"/>
          <p:cNvCxnSpPr/>
          <p:nvPr/>
        </p:nvCxnSpPr>
        <p:spPr>
          <a:xfrm flipV="1">
            <a:off x="6572264" y="5072074"/>
            <a:ext cx="1071570" cy="100013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Zaoblený obdélník 31"/>
          <p:cNvSpPr/>
          <p:nvPr/>
        </p:nvSpPr>
        <p:spPr>
          <a:xfrm rot="1400445">
            <a:off x="4493511" y="3443154"/>
            <a:ext cx="564318" cy="640269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 rot="1103879">
            <a:off x="5053097" y="2507773"/>
            <a:ext cx="587241" cy="337106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Zaoblený obdélník 43"/>
          <p:cNvSpPr/>
          <p:nvPr/>
        </p:nvSpPr>
        <p:spPr>
          <a:xfrm rot="517048">
            <a:off x="4856487" y="2797547"/>
            <a:ext cx="1774118" cy="645056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šipka 21"/>
          <p:cNvCxnSpPr/>
          <p:nvPr/>
        </p:nvCxnSpPr>
        <p:spPr>
          <a:xfrm rot="5400000">
            <a:off x="4829235" y="2314511"/>
            <a:ext cx="1342919" cy="571504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Zaoblený obdélník 46"/>
          <p:cNvSpPr/>
          <p:nvPr/>
        </p:nvSpPr>
        <p:spPr>
          <a:xfrm>
            <a:off x="3571868" y="4286256"/>
            <a:ext cx="288791" cy="353495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Zaoblený obdélník 53"/>
          <p:cNvSpPr/>
          <p:nvPr/>
        </p:nvSpPr>
        <p:spPr>
          <a:xfrm rot="742652">
            <a:off x="3929058" y="4357694"/>
            <a:ext cx="857256" cy="428627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Zaoblený obdélník 64"/>
          <p:cNvSpPr/>
          <p:nvPr/>
        </p:nvSpPr>
        <p:spPr>
          <a:xfrm rot="742652">
            <a:off x="4886017" y="4920569"/>
            <a:ext cx="621949" cy="331168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Zaoblený obdélník 68"/>
          <p:cNvSpPr/>
          <p:nvPr/>
        </p:nvSpPr>
        <p:spPr>
          <a:xfrm rot="1309835">
            <a:off x="6180753" y="3452753"/>
            <a:ext cx="302082" cy="1161328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Zaoblený obdélník 72"/>
          <p:cNvSpPr/>
          <p:nvPr/>
        </p:nvSpPr>
        <p:spPr>
          <a:xfrm rot="883512">
            <a:off x="6449931" y="3766885"/>
            <a:ext cx="1485691" cy="142169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18" grpId="0"/>
      <p:bldP spid="29" grpId="0"/>
      <p:bldP spid="36" grpId="0"/>
      <p:bldP spid="41" grpId="0"/>
      <p:bldP spid="45" grpId="0"/>
      <p:bldP spid="51" grpId="0"/>
      <p:bldP spid="32" grpId="0" animBg="1"/>
      <p:bldP spid="38" grpId="0" animBg="1"/>
      <p:bldP spid="44" grpId="0" animBg="1"/>
      <p:bldP spid="47" grpId="0" animBg="1"/>
      <p:bldP spid="54" grpId="0" animBg="1"/>
      <p:bldP spid="65" grpId="0" animBg="1"/>
      <p:bldP spid="69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Dokument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Sledujte pozorně následující dokument.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Později odpovíte na několik otázek.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03:30 minut.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>
            <a:hlinkClick r:id="rId2" tooltip="Základní deska - dokument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67109" y="1646238"/>
            <a:ext cx="3018781" cy="4525962"/>
          </a:xfrm>
          <a:prstGeom prst="rect">
            <a:avLst/>
          </a:prstGeom>
          <a:noFill/>
        </p:spPr>
      </p:pic>
      <p:pic>
        <p:nvPicPr>
          <p:cNvPr id="1026" name="Picture 2" descr="C:\Documents and Settings\Jirka\Desktop\obrICT\full-imag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4214818"/>
            <a:ext cx="2891432" cy="192882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Sběrnice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95286" y="1646238"/>
            <a:ext cx="2762428" cy="4525962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svazek vodičů na základní desce, kterými proudí data mezi jednotlivými komponenty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ovlivňuje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rychlost PC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Zástupný symbol pro obsah 5">
            <a:hlinkClick r:id="rId3" tooltip="Sběrnice - obrázek"/>
          </p:cNvPr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4643446"/>
            <a:ext cx="164307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Dokument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Sledujte pozorně následující dokument.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jeho zhlédnutí odpovíte na několik otázek.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00:40 minut.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>
            <a:hlinkClick r:id="rId2" tooltip="Sběrnice - dokument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67109" y="1646238"/>
            <a:ext cx="3018781" cy="45259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Otázky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obsahuje základní deska?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 čemu slouží?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je to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socket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Uveďte alespoň tři konektory či sloty, které se nacházejí na základní desce.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je to sběrnice?</a:t>
            </a:r>
          </a:p>
          <a:p>
            <a:pPr marL="514350" indent="-51435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Řešení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Základní deska obsahuje množství slotů, konektorů a patic.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Základní deska propojuje všechny komponenty a součásti.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Socket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je zástrčka pro procesor.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základní desce jsou sloty pro grafickou, zvukovou, síťovou kartu, pro paměť RAM, ...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Sběrnice je svazek vodičů, kterými proudí data mezi jednotlivými komponenty.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/>
        </p:nvGraphicFramePr>
        <p:xfrm>
          <a:off x="428596" y="1785926"/>
          <a:ext cx="8358217" cy="2957514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285884"/>
                <a:gridCol w="7072333"/>
              </a:tblGrid>
              <a:tr h="214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Snímek  číslo: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Citace obrázků:</a:t>
                      </a:r>
                      <a:endParaRPr kumimoji="0" lang="cs-CZ" sz="12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(základní deska)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DARKONE.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 [cit. 1.7.2012]. Dostupný pod licencí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Creative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pl-PL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Uveďte autora-Zachovejte licenci 2.5 Generic (CC BY-SA 2.5)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 WWW: http://upload.wikimedia.org/wikipedia/commons/4/40/ASRock_K7VT4A_Pro_Mainboard.jpg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 (vnitřek skříně)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Datakabinet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1.8.2012].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materiály firmy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Datakabinet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,s. r.o. Dostupný na WWW: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http://www.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datakabinet.cz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files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img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products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tab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_informatika_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zakladni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_pojmy.</a:t>
                      </a:r>
                      <a:r>
                        <a:rPr lang="cs-CZ" sz="12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png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?w=450&amp;h=380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 7 (film)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Dostupný na WWW: http://officeimg.vo.msecnd.net/en-us/images/MH900431011.jpg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 (základní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deska)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Picdrome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</a:t>
                      </a:r>
                      <a:r>
                        <a:rPr kumimoji="0" lang="cs-CZ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[cit. 14.6.2012]. Dostupný 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pod licencí Public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Domain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na WWW: http://www.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picdrome.com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albums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/technology/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computer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-motherboard-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components.jpg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(sběrnice)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SERGIO.BALLESTRERO.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 [cit. 1.7.2012]. Dostupný pod licencí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Creative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Uveďte autora-Zachovejte licenci 3.0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Unported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(CC BY-SA 3.0) na WWW: http://upload.wikimedia.org/wikipedia/commons/a/aa/VMEbus.jpg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(lupa)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Dostupný na WWW: http://officeimg.vo.msecnd.net/en-us/images/MH900433829.jpg 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Zdroje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607</TotalTime>
  <Words>584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Lití písma</vt:lpstr>
      <vt:lpstr>Snímek 1</vt:lpstr>
      <vt:lpstr>Základní deska a sběrnice</vt:lpstr>
      <vt:lpstr>Funkce základní desky</vt:lpstr>
      <vt:lpstr>Části základní desky</vt:lpstr>
      <vt:lpstr>Dokument</vt:lpstr>
      <vt:lpstr>Sběrnice</vt:lpstr>
      <vt:lpstr>Dokument</vt:lpstr>
      <vt:lpstr>Otázky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VY_32_INOVACE_I.ICT12</dc:title>
  <dc:subject>Základní deska a sběrnice</dc:subject>
  <dc:creator>Mgr. Jiří Benda</dc:creator>
  <cp:lastModifiedBy>Jirka</cp:lastModifiedBy>
  <cp:revision>186</cp:revision>
  <dcterms:modified xsi:type="dcterms:W3CDTF">2012-08-01T09:06:02Z</dcterms:modified>
</cp:coreProperties>
</file>