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60" r:id="rId14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18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9.12.2012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12/9/2012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6600GT_GPU.jpg" TargetMode="External"/><Relationship Id="rId2" Type="http://schemas.openxmlformats.org/officeDocument/2006/relationships/hyperlink" Target="http://cs.wikipedia.org/wiki/Soubor:PowerColor_Radeon_X850XT_P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cs.wikipedia.org/wiki/Soubor:DVI_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503443263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VY_32_INOVACE_IVT_1_KOT_06_GRAFICKA_KARTA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6.10.2012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studentů s grafickou kartou, její funkcí a parametry.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Grafická karta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</a:p>
          <a:p>
            <a:r>
              <a:rPr lang="cs-CZ" dirty="0" smtClean="0"/>
              <a:t>Rozdělení</a:t>
            </a:r>
          </a:p>
          <a:p>
            <a:r>
              <a:rPr lang="cs-CZ" dirty="0" smtClean="0"/>
              <a:t>Integrované grafické karty</a:t>
            </a:r>
          </a:p>
          <a:p>
            <a:r>
              <a:rPr lang="cs-CZ" dirty="0" smtClean="0"/>
              <a:t>Externí grafické karty</a:t>
            </a:r>
          </a:p>
          <a:p>
            <a:r>
              <a:rPr lang="cs-CZ" dirty="0" smtClean="0"/>
              <a:t>Součásti grafické karty</a:t>
            </a:r>
          </a:p>
          <a:p>
            <a:r>
              <a:rPr lang="cs-CZ" dirty="0" smtClean="0"/>
              <a:t>Výstupy</a:t>
            </a:r>
          </a:p>
          <a:p>
            <a:r>
              <a:rPr lang="cs-CZ" dirty="0" smtClean="0"/>
              <a:t>Výrobci grafických čipů</a:t>
            </a:r>
          </a:p>
          <a:p>
            <a:r>
              <a:rPr lang="cs-CZ" dirty="0" smtClean="0"/>
              <a:t>Výrobci grafických karet</a:t>
            </a:r>
          </a:p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Jinak také </a:t>
            </a:r>
            <a:r>
              <a:rPr lang="cs-CZ" dirty="0" err="1" smtClean="0"/>
              <a:t>videoadaptér</a:t>
            </a:r>
            <a:endParaRPr lang="cs-CZ" dirty="0" smtClean="0"/>
          </a:p>
          <a:p>
            <a:r>
              <a:rPr lang="cs-CZ" dirty="0" smtClean="0"/>
              <a:t>vykonává </a:t>
            </a:r>
            <a:r>
              <a:rPr lang="cs-CZ" dirty="0"/>
              <a:t>grafické výpočty a vytváří údaje srozumitelné zobrazovacímu zařízení </a:t>
            </a:r>
            <a:r>
              <a:rPr lang="cs-CZ" dirty="0" smtClean="0"/>
              <a:t>(</a:t>
            </a:r>
            <a:r>
              <a:rPr lang="cs-CZ" dirty="0"/>
              <a:t>monitor</a:t>
            </a:r>
            <a:r>
              <a:rPr lang="cs-CZ" b="1" dirty="0"/>
              <a:t>, </a:t>
            </a:r>
            <a:r>
              <a:rPr lang="cs-CZ" dirty="0"/>
              <a:t>TV </a:t>
            </a:r>
            <a:r>
              <a:rPr lang="cs-CZ" dirty="0" smtClean="0"/>
              <a:t>obrazovka</a:t>
            </a:r>
            <a:r>
              <a:rPr lang="cs-CZ" dirty="0"/>
              <a:t> či </a:t>
            </a:r>
            <a:r>
              <a:rPr lang="cs-CZ" dirty="0" smtClean="0"/>
              <a:t>jiná </a:t>
            </a:r>
            <a:r>
              <a:rPr lang="cs-CZ" dirty="0"/>
              <a:t>zobrazovací </a:t>
            </a:r>
            <a:r>
              <a:rPr lang="cs-CZ" dirty="0" smtClean="0"/>
              <a:t>jednotka)</a:t>
            </a:r>
          </a:p>
          <a:p>
            <a:r>
              <a:rPr lang="cs-CZ" dirty="0" smtClean="0"/>
              <a:t>Obsahuje-li VIVO (Video-in video-</a:t>
            </a:r>
            <a:r>
              <a:rPr lang="cs-CZ" dirty="0" err="1" smtClean="0"/>
              <a:t>out</a:t>
            </a:r>
            <a:r>
              <a:rPr lang="cs-CZ" dirty="0" smtClean="0"/>
              <a:t>) umožňuje i analogový vstup (např</a:t>
            </a:r>
            <a:r>
              <a:rPr lang="cs-CZ" dirty="0"/>
              <a:t>.</a:t>
            </a:r>
            <a:r>
              <a:rPr lang="cs-CZ" dirty="0" smtClean="0"/>
              <a:t> z videokamery)</a:t>
            </a:r>
          </a:p>
          <a:p>
            <a:r>
              <a:rPr lang="cs-CZ" dirty="0" smtClean="0"/>
              <a:t>„počítač v počítači“ – díky velkému výkonu nutno chladit (většinou kombinované chlazení)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1808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Integrované</a:t>
            </a:r>
          </a:p>
          <a:p>
            <a:r>
              <a:rPr lang="cs-CZ" dirty="0" smtClean="0"/>
              <a:t>Externí grafické karty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700" y="2863850"/>
            <a:ext cx="5486400" cy="3518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46400" y="6162798"/>
            <a:ext cx="5715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DARKONE. </a:t>
            </a:r>
            <a:r>
              <a:rPr lang="cs-CZ" sz="1200" i="1" dirty="0"/>
              <a:t>Grafická karta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http://cs.wikipedia.org/wiki/Soubor:PowerColor_Radeon_X850XT_PE.jpg </a:t>
            </a:r>
          </a:p>
        </p:txBody>
      </p:sp>
    </p:spTree>
    <p:extLst>
      <p:ext uri="{BB962C8B-B14F-4D97-AF65-F5344CB8AC3E}">
        <p14:creationId xmlns:p14="http://schemas.microsoft.com/office/powerpoint/2010/main" val="1151676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Integrované grafické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cs-CZ" sz="2800" dirty="0" smtClean="0">
                <a:cs typeface="Times New Roman" pitchFamily="18" charset="0"/>
              </a:rPr>
              <a:t>Přímo zabudované na základní desce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cs-CZ" sz="2800" dirty="0" smtClean="0">
                <a:cs typeface="Times New Roman" pitchFamily="18" charset="0"/>
              </a:rPr>
              <a:t>Výhody: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sz="2500" dirty="0" smtClean="0">
                <a:cs typeface="Times New Roman" pitchFamily="18" charset="0"/>
              </a:rPr>
              <a:t>kompaktní rozměry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sz="2500" dirty="0" smtClean="0">
                <a:cs typeface="Times New Roman" pitchFamily="18" charset="0"/>
              </a:rPr>
              <a:t>vhodné </a:t>
            </a:r>
            <a:r>
              <a:rPr lang="cs-CZ" sz="2500" dirty="0">
                <a:cs typeface="Times New Roman" pitchFamily="18" charset="0"/>
              </a:rPr>
              <a:t>pro </a:t>
            </a:r>
            <a:r>
              <a:rPr lang="cs-CZ" sz="2500" dirty="0" smtClean="0">
                <a:cs typeface="Times New Roman" pitchFamily="18" charset="0"/>
              </a:rPr>
              <a:t>notebooky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sz="2500" dirty="0" smtClean="0">
                <a:cs typeface="Times New Roman" pitchFamily="18" charset="0"/>
              </a:rPr>
              <a:t>cenově </a:t>
            </a:r>
            <a:r>
              <a:rPr lang="cs-CZ" sz="2500" dirty="0">
                <a:cs typeface="Times New Roman" pitchFamily="18" charset="0"/>
              </a:rPr>
              <a:t>výhodnější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cs-CZ" sz="2800" dirty="0" smtClean="0">
                <a:cs typeface="Times New Roman" pitchFamily="18" charset="0"/>
              </a:rPr>
              <a:t>Nevýhody: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sz="2500" dirty="0" smtClean="0">
                <a:cs typeface="Times New Roman" pitchFamily="18" charset="0"/>
              </a:rPr>
              <a:t>méně výkonné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sz="2500" dirty="0" smtClean="0">
                <a:cs typeface="Times New Roman" pitchFamily="18" charset="0"/>
              </a:rPr>
              <a:t>při </a:t>
            </a:r>
            <a:r>
              <a:rPr lang="cs-CZ" sz="2500" dirty="0">
                <a:cs typeface="Times New Roman" pitchFamily="18" charset="0"/>
              </a:rPr>
              <a:t>poruše nelze samostatně vyměnit, musí se vyměnit </a:t>
            </a:r>
            <a:r>
              <a:rPr lang="cs-CZ" sz="2500" dirty="0" smtClean="0">
                <a:cs typeface="Times New Roman" pitchFamily="18" charset="0"/>
              </a:rPr>
              <a:t>celá </a:t>
            </a:r>
            <a:r>
              <a:rPr lang="cs-CZ" sz="2500" dirty="0">
                <a:cs typeface="Times New Roman" pitchFamily="18" charset="0"/>
              </a:rPr>
              <a:t>základní deska </a:t>
            </a:r>
            <a:r>
              <a:rPr lang="cs-CZ" sz="2500" dirty="0" smtClean="0">
                <a:cs typeface="Times New Roman" pitchFamily="18" charset="0"/>
              </a:rPr>
              <a:t>(vyšší </a:t>
            </a:r>
            <a:r>
              <a:rPr lang="cs-CZ" sz="2500" dirty="0">
                <a:cs typeface="Times New Roman" pitchFamily="18" charset="0"/>
              </a:rPr>
              <a:t>finanční náklad</a:t>
            </a:r>
            <a:r>
              <a:rPr lang="cs-CZ" sz="2500" dirty="0" smtClean="0">
                <a:cs typeface="Times New Roman" pitchFamily="18" charset="0"/>
              </a:rPr>
              <a:t>)</a:t>
            </a:r>
            <a:endParaRPr lang="cs-CZ" sz="25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6894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Externí grafické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Připojené na základní desce pomocí PCI-Express sběrnice (dříve AGP)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cs-CZ" dirty="0" smtClean="0">
                <a:cs typeface="Times New Roman" pitchFamily="18" charset="0"/>
              </a:rPr>
              <a:t>Výhody: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dirty="0" smtClean="0"/>
              <a:t>výkonnější</a:t>
            </a:r>
            <a:endParaRPr lang="cs-CZ" dirty="0" smtClean="0">
              <a:cs typeface="Times New Roman" pitchFamily="18" charset="0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dirty="0" smtClean="0">
                <a:cs typeface="Times New Roman" pitchFamily="18" charset="0"/>
              </a:rPr>
              <a:t>větší sortiment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dirty="0" smtClean="0"/>
              <a:t>při </a:t>
            </a:r>
            <a:r>
              <a:rPr lang="cs-CZ" dirty="0"/>
              <a:t>rozšíření nebo opravě PC lze vyměnit pouze kartu</a:t>
            </a:r>
            <a:endParaRPr lang="cs-CZ" dirty="0">
              <a:cs typeface="Times New Roman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cs-CZ" dirty="0" smtClean="0">
                <a:cs typeface="Times New Roman" pitchFamily="18" charset="0"/>
              </a:rPr>
              <a:t>Nevýhody</a:t>
            </a:r>
            <a:r>
              <a:rPr lang="cs-CZ" sz="2800" dirty="0" smtClean="0">
                <a:cs typeface="Times New Roman" pitchFamily="18" charset="0"/>
              </a:rPr>
              <a:t>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dirty="0" smtClean="0">
                <a:cs typeface="Times New Roman" pitchFamily="18" charset="0"/>
              </a:rPr>
              <a:t>r</a:t>
            </a:r>
            <a:r>
              <a:rPr lang="cs-CZ" dirty="0" smtClean="0"/>
              <a:t>ozměrově </a:t>
            </a:r>
            <a:r>
              <a:rPr lang="cs-CZ" dirty="0"/>
              <a:t>větší (nelze použít do všech </a:t>
            </a:r>
            <a:r>
              <a:rPr lang="cs-CZ" dirty="0" smtClean="0"/>
              <a:t>PC)</a:t>
            </a:r>
            <a:endParaRPr lang="cs-CZ" dirty="0" smtClean="0">
              <a:cs typeface="Times New Roman" pitchFamily="18" charset="0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dirty="0" smtClean="0">
                <a:cs typeface="Times New Roman" pitchFamily="18" charset="0"/>
              </a:rPr>
              <a:t>cenově dražší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r>
              <a:rPr lang="cs-CZ" dirty="0">
                <a:cs typeface="Times New Roman" pitchFamily="18" charset="0"/>
              </a:rPr>
              <a:t>e</a:t>
            </a:r>
            <a:r>
              <a:rPr lang="cs-CZ" dirty="0" smtClean="0">
                <a:cs typeface="Times New Roman" pitchFamily="18" charset="0"/>
              </a:rPr>
              <a:t>nergeticky náročnější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5940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Součásti grafické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347709" cy="5370153"/>
          </a:xfrm>
        </p:spPr>
        <p:txBody>
          <a:bodyPr>
            <a:normAutofit/>
          </a:bodyPr>
          <a:lstStyle/>
          <a:p>
            <a:r>
              <a:rPr lang="cs-CZ" dirty="0" smtClean="0"/>
              <a:t>GPU</a:t>
            </a:r>
          </a:p>
          <a:p>
            <a:pPr lvl="1"/>
            <a:r>
              <a:rPr lang="cs-CZ" dirty="0" smtClean="0"/>
              <a:t>Grafický procesor</a:t>
            </a:r>
          </a:p>
          <a:p>
            <a:pPr lvl="1"/>
            <a:r>
              <a:rPr lang="pl-PL" dirty="0" smtClean="0"/>
              <a:t>Zpracovává 3D geometrii na 2D obraz,</a:t>
            </a:r>
            <a:br>
              <a:rPr lang="pl-PL" dirty="0" smtClean="0"/>
            </a:br>
            <a:r>
              <a:rPr lang="pl-PL" dirty="0" smtClean="0"/>
              <a:t>zobrazitelný na zobrazovacím zařízení</a:t>
            </a:r>
          </a:p>
          <a:p>
            <a:r>
              <a:rPr lang="pl-PL" dirty="0" smtClean="0"/>
              <a:t>GDDR</a:t>
            </a:r>
          </a:p>
          <a:p>
            <a:pPr lvl="1"/>
            <a:r>
              <a:rPr lang="pl-PL" dirty="0" smtClean="0"/>
              <a:t>Grafická paměť</a:t>
            </a:r>
          </a:p>
          <a:p>
            <a:pPr lvl="1"/>
            <a:r>
              <a:rPr lang="pl-PL" dirty="0" smtClean="0"/>
              <a:t>Obsahuje informace nutné pro grafické výpočty</a:t>
            </a:r>
          </a:p>
          <a:p>
            <a:pPr lvl="1"/>
            <a:r>
              <a:rPr lang="pl-PL" dirty="0" smtClean="0"/>
              <a:t>GDDR, GDDR 2-5</a:t>
            </a:r>
          </a:p>
          <a:p>
            <a:pPr lvl="1"/>
            <a:r>
              <a:rPr lang="pl-PL" dirty="0" smtClean="0"/>
              <a:t>Integrovaná grafická karta využívá operační paměti</a:t>
            </a:r>
          </a:p>
          <a:p>
            <a:r>
              <a:rPr lang="pl-PL" dirty="0" smtClean="0"/>
              <a:t>Řadič paměti</a:t>
            </a:r>
          </a:p>
          <a:p>
            <a:pPr lvl="1"/>
            <a:r>
              <a:rPr lang="cs-CZ" dirty="0"/>
              <a:t>stará se o komunikaci mezi grafickou pamětí a GPU</a:t>
            </a:r>
          </a:p>
        </p:txBody>
      </p:sp>
    </p:spTree>
    <p:extLst>
      <p:ext uri="{BB962C8B-B14F-4D97-AF65-F5344CB8AC3E}">
        <p14:creationId xmlns:p14="http://schemas.microsoft.com/office/powerpoint/2010/main" val="1423444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Součásti grafické karty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Firmware (=BIOS)</a:t>
            </a:r>
          </a:p>
          <a:p>
            <a:pPr lvl="1"/>
            <a:r>
              <a:rPr lang="cs-CZ" dirty="0"/>
              <a:t>základní programové vybavení grafické </a:t>
            </a:r>
            <a:r>
              <a:rPr lang="cs-CZ" dirty="0" smtClean="0"/>
              <a:t>karty</a:t>
            </a:r>
          </a:p>
          <a:p>
            <a:pPr lvl="1"/>
            <a:r>
              <a:rPr lang="cs-CZ" dirty="0" smtClean="0"/>
              <a:t>Obsahuje </a:t>
            </a:r>
            <a:r>
              <a:rPr lang="cs-CZ" dirty="0"/>
              <a:t>informace o modelu grafické </a:t>
            </a:r>
            <a:r>
              <a:rPr lang="cs-CZ" dirty="0" smtClean="0"/>
              <a:t>karty, </a:t>
            </a:r>
            <a:r>
              <a:rPr lang="cs-CZ" dirty="0"/>
              <a:t>taktovací </a:t>
            </a:r>
            <a:r>
              <a:rPr lang="cs-CZ" dirty="0" smtClean="0"/>
              <a:t>frekvenci GPU a </a:t>
            </a:r>
            <a:r>
              <a:rPr lang="cs-CZ" dirty="0"/>
              <a:t>grafické </a:t>
            </a:r>
            <a:r>
              <a:rPr lang="cs-CZ" dirty="0" smtClean="0"/>
              <a:t>paměti </a:t>
            </a:r>
            <a:r>
              <a:rPr lang="cs-CZ" dirty="0"/>
              <a:t>a další </a:t>
            </a:r>
            <a:r>
              <a:rPr lang="cs-CZ" dirty="0" smtClean="0"/>
              <a:t>informace</a:t>
            </a:r>
          </a:p>
          <a:p>
            <a:r>
              <a:rPr lang="cs-CZ" dirty="0" err="1" smtClean="0"/>
              <a:t>Ramdac</a:t>
            </a:r>
            <a:endParaRPr lang="cs-CZ" dirty="0" smtClean="0"/>
          </a:p>
          <a:p>
            <a:pPr lvl="1"/>
            <a:r>
              <a:rPr lang="cs-CZ" dirty="0"/>
              <a:t>Převodník </a:t>
            </a:r>
            <a:r>
              <a:rPr lang="cs-CZ" dirty="0" smtClean="0"/>
              <a:t>digitálního signálu (pracuje s ním </a:t>
            </a:r>
            <a:r>
              <a:rPr lang="cs-CZ" dirty="0"/>
              <a:t>grafická </a:t>
            </a:r>
            <a:r>
              <a:rPr lang="cs-CZ" dirty="0" smtClean="0"/>
              <a:t>karta) </a:t>
            </a:r>
            <a:r>
              <a:rPr lang="cs-CZ" dirty="0" smtClean="0">
                <a:sym typeface="Symbol"/>
              </a:rPr>
              <a:t> </a:t>
            </a:r>
            <a:r>
              <a:rPr lang="cs-CZ" dirty="0" smtClean="0"/>
              <a:t>analogový </a:t>
            </a:r>
            <a:r>
              <a:rPr lang="cs-CZ" dirty="0"/>
              <a:t>nebo </a:t>
            </a:r>
            <a:r>
              <a:rPr lang="cs-CZ" dirty="0" smtClean="0"/>
              <a:t>digitální (pro </a:t>
            </a:r>
            <a:r>
              <a:rPr lang="cs-CZ" dirty="0"/>
              <a:t>zobrazovací </a:t>
            </a:r>
            <a:r>
              <a:rPr lang="cs-CZ" dirty="0" smtClean="0"/>
              <a:t>zařízení)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597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Výstupy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VGA</a:t>
            </a:r>
          </a:p>
          <a:p>
            <a:pPr lvl="1"/>
            <a:r>
              <a:rPr lang="cs-CZ" dirty="0" smtClean="0"/>
              <a:t>Analogový grafický výstup</a:t>
            </a:r>
          </a:p>
          <a:p>
            <a:r>
              <a:rPr lang="cs-CZ" dirty="0" smtClean="0"/>
              <a:t>DVI</a:t>
            </a:r>
          </a:p>
          <a:p>
            <a:pPr lvl="1"/>
            <a:r>
              <a:rPr lang="cs-CZ" dirty="0" smtClean="0"/>
              <a:t>Digitální grafický výstup</a:t>
            </a:r>
          </a:p>
          <a:p>
            <a:r>
              <a:rPr lang="cs-CZ" dirty="0" smtClean="0"/>
              <a:t>HDMI</a:t>
            </a:r>
          </a:p>
          <a:p>
            <a:pPr lvl="1"/>
            <a:r>
              <a:rPr lang="cs-CZ" dirty="0" smtClean="0"/>
              <a:t>Výstup ve vysokém rozlišení</a:t>
            </a:r>
          </a:p>
          <a:p>
            <a:pPr lvl="1"/>
            <a:r>
              <a:rPr lang="cs-CZ" dirty="0" smtClean="0"/>
              <a:t>Na rozdíl od předchozích vede i zvuk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134" y="5166084"/>
            <a:ext cx="2888166" cy="1480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300" y="6713319"/>
            <a:ext cx="396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RUMCZEIS. </a:t>
            </a:r>
            <a:r>
              <a:rPr lang="cs-CZ" sz="1200" i="1" dirty="0"/>
              <a:t>Digital </a:t>
            </a:r>
            <a:r>
              <a:rPr lang="cs-CZ" sz="1200" i="1" dirty="0" err="1"/>
              <a:t>Visual</a:t>
            </a:r>
            <a:r>
              <a:rPr lang="cs-CZ" sz="1200" i="1" dirty="0"/>
              <a:t> Interface</a:t>
            </a:r>
            <a:r>
              <a:rPr lang="cs-CZ" sz="1200" dirty="0"/>
              <a:t> [online]. [cit. 6.10.2012]. Dostupný pod licencí volné dílo na WWW: http://</a:t>
            </a:r>
            <a:r>
              <a:rPr lang="cs-CZ" sz="1200" dirty="0" smtClean="0"/>
              <a:t>cs.wikipedia.org/wiki/Soubor:DVI_D.jpg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0820" y="6654433"/>
            <a:ext cx="32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POL 1978. </a:t>
            </a:r>
            <a:r>
              <a:rPr lang="cs-CZ" sz="1200" i="1" dirty="0" err="1"/>
              <a:t>High-Definition</a:t>
            </a:r>
            <a:r>
              <a:rPr lang="cs-CZ" sz="1200" i="1" dirty="0"/>
              <a:t> </a:t>
            </a:r>
            <a:r>
              <a:rPr lang="cs-CZ" sz="1200" i="1" dirty="0" err="1"/>
              <a:t>Multimedia</a:t>
            </a:r>
            <a:r>
              <a:rPr lang="cs-CZ" sz="1200" i="1" dirty="0"/>
              <a:t> Interface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http://cs.wikipedia.org/wiki/Soubor:Hdmi.png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300" y="5166083"/>
            <a:ext cx="2631440" cy="1480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2578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Výrobci grafický čipů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nVidia</a:t>
            </a:r>
            <a:endParaRPr lang="cs-CZ" dirty="0"/>
          </a:p>
          <a:p>
            <a:r>
              <a:rPr lang="cs-CZ" dirty="0" smtClean="0"/>
              <a:t>AMD</a:t>
            </a:r>
          </a:p>
          <a:p>
            <a:r>
              <a:rPr lang="cs-CZ" dirty="0" smtClean="0"/>
              <a:t>Intel</a:t>
            </a:r>
            <a:endParaRPr lang="cs-CZ" dirty="0"/>
          </a:p>
          <a:p>
            <a:pPr lvl="1"/>
            <a:r>
              <a:rPr lang="cs-CZ" dirty="0" smtClean="0"/>
              <a:t>Čipy pouze </a:t>
            </a:r>
            <a:r>
              <a:rPr lang="cs-CZ" dirty="0"/>
              <a:t>na základních deskách </a:t>
            </a:r>
            <a:r>
              <a:rPr lang="cs-CZ" dirty="0" smtClean="0"/>
              <a:t>a </a:t>
            </a:r>
            <a:r>
              <a:rPr lang="cs-CZ" dirty="0"/>
              <a:t>jako součást </a:t>
            </a:r>
            <a:r>
              <a:rPr lang="cs-CZ" dirty="0" smtClean="0"/>
              <a:t>procesorů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900" y="3896328"/>
            <a:ext cx="2590800" cy="2483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89300" y="6409534"/>
            <a:ext cx="2971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BERKUT. </a:t>
            </a:r>
            <a:r>
              <a:rPr lang="cs-CZ" sz="1200" i="1" dirty="0"/>
              <a:t>GPU</a:t>
            </a:r>
            <a:r>
              <a:rPr lang="cs-CZ" sz="1200" dirty="0"/>
              <a:t> [online]. [cit. </a:t>
            </a:r>
            <a:r>
              <a:rPr lang="cs-CZ" sz="1200" dirty="0" smtClean="0"/>
              <a:t>6.10.2012</a:t>
            </a:r>
            <a:r>
              <a:rPr lang="cs-CZ" sz="1200" dirty="0"/>
              <a:t>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http://cs.wikipedia.org/wiki/Soubor:6600GT_GPU.jpg </a:t>
            </a:r>
          </a:p>
        </p:txBody>
      </p:sp>
    </p:spTree>
    <p:extLst>
      <p:ext uri="{BB962C8B-B14F-4D97-AF65-F5344CB8AC3E}">
        <p14:creationId xmlns:p14="http://schemas.microsoft.com/office/powerpoint/2010/main" val="2855161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Výrobci grafických karet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ASUS</a:t>
            </a:r>
          </a:p>
          <a:p>
            <a:r>
              <a:rPr lang="cs-CZ" dirty="0" smtClean="0"/>
              <a:t>Club3D</a:t>
            </a:r>
            <a:endParaRPr lang="cs-CZ" dirty="0"/>
          </a:p>
          <a:p>
            <a:r>
              <a:rPr lang="cs-CZ" dirty="0" err="1" smtClean="0"/>
              <a:t>GigaByte</a:t>
            </a:r>
            <a:endParaRPr lang="cs-CZ" dirty="0"/>
          </a:p>
          <a:p>
            <a:r>
              <a:rPr lang="cs-CZ" dirty="0"/>
              <a:t>Hewlett-Packard</a:t>
            </a:r>
          </a:p>
          <a:p>
            <a:r>
              <a:rPr lang="cs-CZ" dirty="0" err="1"/>
              <a:t>Leadtek</a:t>
            </a:r>
            <a:endParaRPr lang="cs-CZ" dirty="0"/>
          </a:p>
          <a:p>
            <a:r>
              <a:rPr lang="cs-CZ" dirty="0"/>
              <a:t>MSI</a:t>
            </a:r>
          </a:p>
          <a:p>
            <a:r>
              <a:rPr lang="cs-CZ" dirty="0" err="1" smtClean="0"/>
              <a:t>Sapphire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32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800" dirty="0"/>
              <a:t>Grafická karta. In: </a:t>
            </a:r>
            <a:r>
              <a:rPr lang="cs-CZ" sz="2800" i="1" dirty="0" err="1"/>
              <a:t>Wikipedia</a:t>
            </a:r>
            <a:r>
              <a:rPr lang="cs-CZ" sz="2800" i="1" dirty="0"/>
              <a:t>: </a:t>
            </a:r>
            <a:r>
              <a:rPr lang="cs-CZ" sz="2800" i="1" dirty="0" err="1"/>
              <a:t>the</a:t>
            </a:r>
            <a:r>
              <a:rPr lang="cs-CZ" sz="2800" i="1" dirty="0"/>
              <a:t> free </a:t>
            </a:r>
            <a:r>
              <a:rPr lang="cs-CZ" sz="2800" i="1" dirty="0" err="1"/>
              <a:t>encyclopedia</a:t>
            </a:r>
            <a:r>
              <a:rPr lang="cs-CZ" sz="2800" dirty="0"/>
              <a:t> [online]. San Francisco (CA): </a:t>
            </a:r>
            <a:r>
              <a:rPr lang="cs-CZ" sz="2800" dirty="0" err="1"/>
              <a:t>Wikimedia</a:t>
            </a:r>
            <a:r>
              <a:rPr lang="cs-CZ" sz="2800" dirty="0"/>
              <a:t> </a:t>
            </a:r>
            <a:r>
              <a:rPr lang="cs-CZ" sz="2800" dirty="0" err="1"/>
              <a:t>Foundation</a:t>
            </a:r>
            <a:r>
              <a:rPr lang="cs-CZ" sz="2800" dirty="0"/>
              <a:t>, 2001-2012, 28. 10. 2012 [cit. 2012-10-06]. Dostupné z: http://cs.wikipedia.org/wiki/Grafick%C3%A1_karta </a:t>
            </a:r>
          </a:p>
          <a:p>
            <a:r>
              <a:rPr lang="cs-CZ" sz="2800" dirty="0" smtClean="0"/>
              <a:t>DARKONE</a:t>
            </a:r>
            <a:r>
              <a:rPr lang="cs-CZ" sz="2800" dirty="0"/>
              <a:t>. </a:t>
            </a:r>
            <a:r>
              <a:rPr lang="cs-CZ" sz="2800" i="1" dirty="0"/>
              <a:t>Grafická karta</a:t>
            </a:r>
            <a:r>
              <a:rPr lang="cs-CZ" sz="2800" dirty="0"/>
              <a:t> [online]. [cit. 6.10.2012].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</a:t>
            </a: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cs.wikipedia.org/wiki/Soubor:PowerColor_Radeon_X850XT_PE.jpg</a:t>
            </a:r>
            <a:endParaRPr lang="cs-CZ" sz="2800" dirty="0" smtClean="0"/>
          </a:p>
          <a:p>
            <a:r>
              <a:rPr lang="cs-CZ" sz="2800" dirty="0"/>
              <a:t>BERKUT. </a:t>
            </a:r>
            <a:r>
              <a:rPr lang="cs-CZ" sz="2800" i="1" dirty="0"/>
              <a:t>GPU</a:t>
            </a:r>
            <a:r>
              <a:rPr lang="cs-CZ" sz="2800" dirty="0"/>
              <a:t> [online]. [cit. </a:t>
            </a:r>
            <a:r>
              <a:rPr lang="cs-CZ" sz="2800" dirty="0" smtClean="0"/>
              <a:t>6.10.2012</a:t>
            </a:r>
            <a:r>
              <a:rPr lang="cs-CZ" sz="2800" dirty="0"/>
              <a:t>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cs.wikipedia.org/wiki/Soubor:6600GT_GPU.jpg</a:t>
            </a:r>
            <a:endParaRPr lang="cs-CZ" sz="2800" dirty="0" smtClean="0"/>
          </a:p>
          <a:p>
            <a:r>
              <a:rPr lang="cs-CZ" sz="2800" dirty="0"/>
              <a:t>RUMCZEIS. </a:t>
            </a:r>
            <a:r>
              <a:rPr lang="cs-CZ" sz="2800" i="1" dirty="0"/>
              <a:t>Digital </a:t>
            </a:r>
            <a:r>
              <a:rPr lang="cs-CZ" sz="2800" i="1" dirty="0" err="1"/>
              <a:t>Visual</a:t>
            </a:r>
            <a:r>
              <a:rPr lang="cs-CZ" sz="2800" i="1" dirty="0"/>
              <a:t> Interface</a:t>
            </a:r>
            <a:r>
              <a:rPr lang="cs-CZ" sz="2800" dirty="0"/>
              <a:t> [online]. [cit. </a:t>
            </a:r>
            <a:r>
              <a:rPr lang="cs-CZ" sz="2800" dirty="0" smtClean="0"/>
              <a:t>6.10.2012</a:t>
            </a:r>
            <a:r>
              <a:rPr lang="cs-CZ" sz="2800" dirty="0"/>
              <a:t>]. Dostupný pod licencí volné dílo na WWW: </a:t>
            </a:r>
            <a:r>
              <a:rPr lang="cs-CZ" sz="2800" dirty="0">
                <a:hlinkClick r:id="rId4"/>
              </a:rPr>
              <a:t>http://</a:t>
            </a:r>
            <a:r>
              <a:rPr lang="cs-CZ" sz="2800" dirty="0" smtClean="0">
                <a:hlinkClick r:id="rId4"/>
              </a:rPr>
              <a:t>cs.wikipedia.org/wiki/Soubor:DVI_D.jpg</a:t>
            </a:r>
            <a:endParaRPr lang="cs-CZ" sz="2800" dirty="0" smtClean="0"/>
          </a:p>
          <a:p>
            <a:r>
              <a:rPr lang="cs-CZ" sz="2800" dirty="0"/>
              <a:t>POL 1978. </a:t>
            </a:r>
            <a:r>
              <a:rPr lang="cs-CZ" sz="2800" i="1" dirty="0" err="1"/>
              <a:t>High-Definition</a:t>
            </a:r>
            <a:r>
              <a:rPr lang="cs-CZ" sz="2800" i="1" dirty="0"/>
              <a:t> </a:t>
            </a:r>
            <a:r>
              <a:rPr lang="cs-CZ" sz="2800" i="1" dirty="0" err="1"/>
              <a:t>Multimedia</a:t>
            </a:r>
            <a:r>
              <a:rPr lang="cs-CZ" sz="2800" i="1" dirty="0"/>
              <a:t> Interface</a:t>
            </a:r>
            <a:r>
              <a:rPr lang="cs-CZ" sz="2800" dirty="0"/>
              <a:t> [online]. [cit. 6.10.2012]. Dostupný pod licencí </a:t>
            </a:r>
            <a:r>
              <a:rPr lang="cs-CZ" sz="2800" dirty="0" err="1"/>
              <a:t>Creative</a:t>
            </a:r>
            <a:r>
              <a:rPr lang="cs-CZ" sz="2800" dirty="0"/>
              <a:t> </a:t>
            </a:r>
            <a:r>
              <a:rPr lang="cs-CZ" sz="2800" dirty="0" err="1"/>
              <a:t>Commons</a:t>
            </a:r>
            <a:r>
              <a:rPr lang="cs-CZ" sz="2800" dirty="0"/>
              <a:t> na WWW: http://</a:t>
            </a:r>
            <a:r>
              <a:rPr lang="cs-CZ" sz="2800" dirty="0" smtClean="0"/>
              <a:t>cs.wikipedia.org/wiki/Soubor:Hdmi.png  </a:t>
            </a:r>
            <a:endParaRPr lang="cs-CZ" sz="2800" dirty="0"/>
          </a:p>
          <a:p>
            <a:endParaRPr lang="cs-CZ" dirty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97</TotalTime>
  <Words>540</Words>
  <Application>Microsoft Office PowerPoint</Application>
  <PresentationFormat>Vlastní</PresentationFormat>
  <Paragraphs>108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Grafická karta</vt:lpstr>
      <vt:lpstr>Obsah</vt:lpstr>
      <vt:lpstr>Funkce</vt:lpstr>
      <vt:lpstr>Rozdělení</vt:lpstr>
      <vt:lpstr>Integrované grafické karty</vt:lpstr>
      <vt:lpstr>Externí grafické karty</vt:lpstr>
      <vt:lpstr>Součásti grafické karty</vt:lpstr>
      <vt:lpstr>Součásti grafické karty</vt:lpstr>
      <vt:lpstr>Výstupy</vt:lpstr>
      <vt:lpstr>Výrobci grafický čipů</vt:lpstr>
      <vt:lpstr>Výrobci grafických karet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27</cp:revision>
  <dcterms:created xsi:type="dcterms:W3CDTF">2006-08-16T00:00:00Z</dcterms:created>
  <dcterms:modified xsi:type="dcterms:W3CDTF">2012-12-09T11:25:24Z</dcterms:modified>
</cp:coreProperties>
</file>