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5" r:id="rId4"/>
    <p:sldId id="294" r:id="rId5"/>
    <p:sldId id="302" r:id="rId6"/>
    <p:sldId id="303" r:id="rId7"/>
    <p:sldId id="304" r:id="rId8"/>
    <p:sldId id="305" r:id="rId9"/>
    <p:sldId id="306" r:id="rId10"/>
    <p:sldId id="300" r:id="rId11"/>
    <p:sldId id="301" r:id="rId12"/>
    <p:sldId id="295" r:id="rId13"/>
    <p:sldId id="296" r:id="rId14"/>
    <p:sldId id="297" r:id="rId15"/>
    <p:sldId id="307" r:id="rId16"/>
    <p:sldId id="298" r:id="rId17"/>
    <p:sldId id="299" r:id="rId18"/>
    <p:sldId id="277" r:id="rId19"/>
    <p:sldId id="308" r:id="rId20"/>
    <p:sldId id="309" r:id="rId21"/>
    <p:sldId id="310" r:id="rId22"/>
    <p:sldId id="311" r:id="rId23"/>
    <p:sldId id="312" r:id="rId24"/>
    <p:sldId id="272" r:id="rId25"/>
    <p:sldId id="273" r:id="rId26"/>
    <p:sldId id="293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25" d="100"/>
          <a:sy n="125" d="100"/>
        </p:scale>
        <p:origin x="222" y="1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11A24-8347-4A1A-9C56-DB83ACFB06C4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60B3C-5B26-4075-BAC9-AD0646A766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40910-E26B-4A48-985F-664576CEE69E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8675-406A-4BB1-B892-60CCAEC31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A4A5C-FD2A-4952-935A-2FFB96FEB17F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491C1-FC67-4DB2-B935-565639E7BC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F3BC4-1675-4D50-8237-47C8BD6E77D4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69624-E8C8-4523-9399-72FA75576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51ABC-58B7-461C-99D6-28125D79BBB4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E597E-1656-452F-A2EE-E308C436B6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76C90-F230-40AA-80B8-9AF4C4D25007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FCD20-9224-4761-A18A-1AF8C8347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D019A-1F0B-489D-9901-AD41260C879D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1AAC3-C4AE-413C-9B82-71638AACB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C667D-8C98-426E-BB9B-9869329C7AE7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4ECE1-CDDC-463E-A7F0-12901F822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E94F2-E326-474E-B1CF-430AB0D2AFEB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3705C-B499-4848-9CFE-0F15B785B6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6B3F6-1CF9-4964-8F15-BF141671D63E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4BDC1-D772-4B00-A592-36B10A07D4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68711-B9AC-46C2-A7E3-D899E23936BB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ED0E9-6F9B-4AB7-BA0B-9B656FE332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F5F11A24-8347-4A1A-9C56-DB83ACFB06C4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6760B3C-5B26-4075-BAC9-AD0646A7664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A40910-E26B-4A48-985F-664576CEE69E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9FA8675-406A-4BB1-B892-60CCAEC312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12FA4A5C-FD2A-4952-935A-2FFB96FEB17F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4F3491C1-FC67-4DB2-B935-565639E7BC5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D7F3BC4-1675-4D50-8237-47C8BD6E77D4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pPr>
              <a:defRPr/>
            </a:pPr>
            <a:fld id="{54069624-E8C8-4523-9399-72FA75576FC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0E51ABC-58B7-461C-99D6-28125D79BBB4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pPr>
              <a:defRPr/>
            </a:pPr>
            <a:fld id="{3E8E597E-1656-452F-A2EE-E308C436B65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5876C90-F230-40AA-80B8-9AF4C4D25007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3FCD20-9224-4761-A18A-1AF8C83478F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E9D019A-1F0B-489D-9901-AD41260C879D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1A1AAC3-C4AE-413C-9B82-71638AACB4C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EE6C667D-8C98-426E-BB9B-9869329C7AE7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8B54ECE1-CDDC-463E-A7F0-12901F82250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fld id="{B47E94F2-E326-474E-B1CF-430AB0D2AFEB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A8C3705C-B499-4848-9CFE-0F15B785B68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56B3F6-1CF9-4964-8F15-BF141671D63E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B4BDC1-D772-4B00-A592-36B10A07D4B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6368711-B9AC-46C2-A7E3-D899E23936BB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87ED0E9-6F9B-4AB7-BA0B-9B656FE332E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528002-7A92-4556-8116-170559C4B9E8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E7A842-157F-41B8-8F59-376D0AEA8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fld id="{06528002-7A92-4556-8116-170559C4B9E8}" type="datetimeFigureOut">
              <a:rPr lang="cs-CZ" smtClean="0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78E7A842-157F-41B8-8F59-376D0AEA815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DUM: </a:t>
            </a:r>
            <a:r>
              <a:rPr lang="cs-CZ" sz="1600" b="1" dirty="0" smtClean="0">
                <a:latin typeface="Calibri" pitchFamily="34" charset="0"/>
              </a:rPr>
              <a:t>VY_32_INOVACE_20_18_Počátek </a:t>
            </a:r>
            <a:r>
              <a:rPr lang="cs-CZ" sz="1600" b="1" dirty="0" smtClean="0">
                <a:latin typeface="Calibri" pitchFamily="34" charset="0"/>
              </a:rPr>
              <a:t>II. světové války </a:t>
            </a:r>
            <a:r>
              <a:rPr lang="cs-CZ" sz="1600" b="1" dirty="0" smtClean="0">
                <a:latin typeface="Calibri" pitchFamily="34" charset="0"/>
              </a:rPr>
              <a:t>II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Číslo skupiny: </a:t>
            </a:r>
            <a:r>
              <a:rPr lang="cs-CZ" sz="1700" b="1" dirty="0"/>
              <a:t>1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Autor: </a:t>
            </a:r>
            <a:r>
              <a:rPr lang="cs-CZ" sz="1600" b="1" dirty="0">
                <a:latin typeface="Calibri" pitchFamily="34" charset="0"/>
              </a:rPr>
              <a:t>Radomír Krejčí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Vzdělávací obor/Předmět/Téma: </a:t>
            </a:r>
            <a:r>
              <a:rPr lang="cs-CZ" sz="1600" b="1" dirty="0" smtClean="0">
                <a:latin typeface="Calibri" pitchFamily="34" charset="0"/>
              </a:rPr>
              <a:t>Dějepis/Dějepis/Počátek II. světové </a:t>
            </a:r>
            <a:r>
              <a:rPr lang="cs-CZ" sz="1600" b="1" smtClean="0">
                <a:latin typeface="Calibri" pitchFamily="34" charset="0"/>
              </a:rPr>
              <a:t>války </a:t>
            </a:r>
            <a:r>
              <a:rPr lang="cs-CZ" sz="1600" b="1" smtClean="0">
                <a:latin typeface="Calibri" pitchFamily="34" charset="0"/>
              </a:rPr>
              <a:t>II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ilustrativní </a:t>
            </a:r>
            <a:r>
              <a:rPr lang="cs-CZ" sz="1600" b="1" dirty="0">
                <a:latin typeface="Calibri" pitchFamily="34" charset="0"/>
              </a:rPr>
              <a:t>prezentace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	</a:t>
            </a:r>
            <a:r>
              <a:rPr lang="cs-CZ" sz="1700" b="1" dirty="0" smtClean="0"/>
              <a:t>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>
              <a:buNone/>
              <a:defRPr/>
            </a:pPr>
            <a:r>
              <a:rPr lang="cs-CZ" sz="1700" dirty="0" smtClean="0"/>
              <a:t>Anotace: </a:t>
            </a:r>
            <a:r>
              <a:rPr lang="cs-CZ" sz="1600" dirty="0" smtClean="0">
                <a:latin typeface="Calibri" pitchFamily="34" charset="0"/>
              </a:rPr>
              <a:t>Seznámení s průběhem bojů ve Skandinávii, bitvou o Francii a bitvou o Británii. Materiál slouží jako ilustrativní průvodce výkladu zvyšující jeho přínos.</a:t>
            </a:r>
            <a:r>
              <a:rPr lang="cs-CZ" sz="1700" dirty="0" smtClean="0"/>
              <a:t>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</a:t>
            </a:r>
            <a:r>
              <a:rPr lang="cs-CZ" sz="1600" b="1" dirty="0" smtClean="0">
                <a:latin typeface="Calibri" pitchFamily="34" charset="0"/>
              </a:rPr>
              <a:t>IX.C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19.12.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>
              <a:buNone/>
              <a:defRPr/>
            </a:pPr>
            <a:r>
              <a:rPr lang="cs-CZ" sz="1400" dirty="0" smtClean="0"/>
              <a:t>Datum:	</a:t>
            </a:r>
            <a:r>
              <a:rPr lang="cs-CZ" sz="1400" b="1" dirty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19.12.2012</a:t>
            </a:r>
            <a:r>
              <a:rPr lang="cs-CZ" sz="1400" b="1" dirty="0" smtClean="0">
                <a:latin typeface="Calibri" pitchFamily="34" charset="0"/>
              </a:rPr>
              <a:t> </a:t>
            </a:r>
            <a:r>
              <a:rPr lang="cs-CZ" sz="1400" dirty="0" smtClean="0"/>
              <a:t>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b="1" cap="small" dirty="0" smtClean="0">
                <a:latin typeface="Candara" pitchFamily="34" charset="0"/>
              </a:rPr>
              <a:t>Počátek druhé světové války II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92944" y="2857496"/>
            <a:ext cx="9051056" cy="1752600"/>
          </a:xfrm>
        </p:spPr>
        <p:txBody>
          <a:bodyPr/>
          <a:lstStyle/>
          <a:p>
            <a:r>
              <a:rPr lang="cs-CZ" dirty="0" smtClean="0"/>
              <a:t>Ilustrativní průvodce tažením na západní frontě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9.4. 1940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Německo zahajuje útok na Dánsko a Norsko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8194" name="Picture 2" descr="File:Operation Weserübu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85794"/>
            <a:ext cx="4200525" cy="5705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Němci podnikají do Norska invazi ze vzduchu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39938" name="Picture 2" descr="File:Bundesarchiv Bild 101I-399-0006-19, Norwegen, abgeschossene Me 1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14488"/>
            <a:ext cx="7620000" cy="4848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… i z moře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0962" name="Picture 2" descr="File:German destroyer off Norway 19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85926"/>
            <a:ext cx="7411114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Německé námořnictvo utrpělo těžké ztráty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1986" name="Picture 2" descr="File:BildeB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42514"/>
            <a:ext cx="6715172" cy="50916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Přes pomoc Francie a Velké Británie…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3010" name="Picture 2" descr="File:Narvik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928802"/>
            <a:ext cx="7143750" cy="4391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… Norsko 10. června kapituluje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4034" name="Picture 2" descr="File:Bundesarchiv Bild 101I-753-0010-19A, Jütland, deutscher Spähpanzer (Sd. Kfz. 22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7600950" cy="5067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Maginotova linie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3857620" y="1107560"/>
            <a:ext cx="5037436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opevnění chránící </a:t>
            </a:r>
            <a:r>
              <a:rPr lang="cs-CZ" sz="1800" dirty="0" err="1" smtClean="0">
                <a:latin typeface="Candara" pitchFamily="34" charset="0"/>
              </a:rPr>
              <a:t>francouzsko</a:t>
            </a:r>
            <a:r>
              <a:rPr lang="cs-CZ" sz="1800" dirty="0" smtClean="0">
                <a:latin typeface="Candara" pitchFamily="34" charset="0"/>
              </a:rPr>
              <a:t> – německou hranici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37896" name="Picture 8" descr="File:Maginot Line ln-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85926"/>
            <a:ext cx="6741330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Maginotova linie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opevnění chránící </a:t>
            </a:r>
            <a:r>
              <a:rPr lang="cs-CZ" sz="1800" dirty="0" err="1" smtClean="0">
                <a:latin typeface="Candara" pitchFamily="34" charset="0"/>
              </a:rPr>
              <a:t>francouzsko</a:t>
            </a:r>
            <a:r>
              <a:rPr lang="cs-CZ" sz="1800" dirty="0" smtClean="0">
                <a:latin typeface="Candara" pitchFamily="34" charset="0"/>
              </a:rPr>
              <a:t> – německou hranici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37894" name="Picture 6" descr="File:LigneMaginotStOursHautEntr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7"/>
            <a:ext cx="4572032" cy="3057547"/>
          </a:xfrm>
          <a:prstGeom prst="rect">
            <a:avLst/>
          </a:prstGeom>
          <a:noFill/>
        </p:spPr>
      </p:pic>
      <p:pic>
        <p:nvPicPr>
          <p:cNvPr id="37898" name="Picture 10" descr="File:Maginot2i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429000"/>
            <a:ext cx="4357718" cy="3268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německá armáda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0962" name="Picture 2" descr="http://upload.wikimedia.org/wikipedia/commons/9/98/Heinkel_HE111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5715000" cy="1600200"/>
          </a:xfrm>
          <a:prstGeom prst="rect">
            <a:avLst/>
          </a:prstGeom>
          <a:noFill/>
        </p:spPr>
      </p:pic>
      <p:pic>
        <p:nvPicPr>
          <p:cNvPr id="40964" name="Picture 4" descr="File:Bundesarchiv Bild 101I-185-0137-15A, Jugoslawien, Panzer III im Fel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3643314"/>
            <a:ext cx="4500562" cy="3004125"/>
          </a:xfrm>
          <a:prstGeom prst="rect">
            <a:avLst/>
          </a:prstGeom>
          <a:noFill/>
        </p:spPr>
      </p:pic>
      <p:pic>
        <p:nvPicPr>
          <p:cNvPr id="11" name="Picture 10" descr="https://encrypted-tbn2.gstatic.com/images?q=tbn:ANd9GcQ40F4Nzs_XFFSutizkZaej26LR_uiZ1EXgTMw4ui1HTHZASM1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85728"/>
            <a:ext cx="1166267" cy="696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francouzská armáda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6" name="Picture 2" descr="File:SOMUA-S35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442926"/>
            <a:ext cx="4643438" cy="3256285"/>
          </a:xfrm>
          <a:prstGeom prst="rect">
            <a:avLst/>
          </a:prstGeom>
          <a:noFill/>
        </p:spPr>
      </p:pic>
      <p:pic>
        <p:nvPicPr>
          <p:cNvPr id="1030" name="Picture 6" descr="File:Morane D-3801 J-143 fly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4429156" cy="2950926"/>
          </a:xfrm>
          <a:prstGeom prst="rect">
            <a:avLst/>
          </a:prstGeom>
          <a:noFill/>
        </p:spPr>
      </p:pic>
      <p:pic>
        <p:nvPicPr>
          <p:cNvPr id="11" name="Picture 8" descr="File:Flag of Franc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85728"/>
            <a:ext cx="1089571" cy="7259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britský expediční sbor (BES)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1986" name="Picture 2" descr="File:Fairey Batt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5080033" cy="2286016"/>
          </a:xfrm>
          <a:prstGeom prst="rect">
            <a:avLst/>
          </a:prstGeom>
          <a:noFill/>
        </p:spPr>
      </p:pic>
      <p:pic>
        <p:nvPicPr>
          <p:cNvPr id="41988" name="Picture 4" descr="File:Matilda I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038" y="3214686"/>
            <a:ext cx="5215242" cy="3474656"/>
          </a:xfrm>
          <a:prstGeom prst="rect">
            <a:avLst/>
          </a:prstGeom>
          <a:noFill/>
        </p:spPr>
      </p:pic>
      <p:pic>
        <p:nvPicPr>
          <p:cNvPr id="11" name="Picture 8" descr="File:Flag of the United Kingdom.sv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285728"/>
            <a:ext cx="1417626" cy="708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Vojenští velitelé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marš. </a:t>
            </a:r>
            <a:r>
              <a:rPr lang="cs-CZ" sz="1800" dirty="0" err="1" smtClean="0">
                <a:latin typeface="Candara" pitchFamily="34" charset="0"/>
              </a:rPr>
              <a:t>Gerd</a:t>
            </a:r>
            <a:r>
              <a:rPr lang="cs-CZ" sz="1800" dirty="0" smtClean="0">
                <a:latin typeface="Candara" pitchFamily="34" charset="0"/>
              </a:rPr>
              <a:t> </a:t>
            </a:r>
            <a:r>
              <a:rPr lang="cs-CZ" sz="1800" dirty="0" err="1" smtClean="0">
                <a:latin typeface="Candara" pitchFamily="34" charset="0"/>
              </a:rPr>
              <a:t>von</a:t>
            </a:r>
            <a:r>
              <a:rPr lang="cs-CZ" sz="1800" dirty="0" smtClean="0">
                <a:latin typeface="Candara" pitchFamily="34" charset="0"/>
              </a:rPr>
              <a:t> </a:t>
            </a:r>
            <a:r>
              <a:rPr lang="cs-CZ" sz="1800" dirty="0" err="1" smtClean="0">
                <a:latin typeface="Candara" pitchFamily="34" charset="0"/>
              </a:rPr>
              <a:t>Rundstedt</a:t>
            </a:r>
            <a:r>
              <a:rPr lang="cs-CZ" sz="1800" dirty="0" smtClean="0">
                <a:latin typeface="Candara" pitchFamily="34" charset="0"/>
              </a:rPr>
              <a:t> (Něm.)</a:t>
            </a:r>
          </a:p>
          <a:p>
            <a:r>
              <a:rPr lang="cs-CZ" sz="1800" dirty="0" smtClean="0">
                <a:latin typeface="Candara" pitchFamily="34" charset="0"/>
              </a:rPr>
              <a:t>marš. Maxime </a:t>
            </a:r>
            <a:r>
              <a:rPr lang="cs-CZ" sz="1800" dirty="0" err="1" smtClean="0">
                <a:latin typeface="Candara" pitchFamily="34" charset="0"/>
              </a:rPr>
              <a:t>Wéygand</a:t>
            </a:r>
            <a:r>
              <a:rPr lang="cs-CZ" sz="1800" dirty="0" smtClean="0">
                <a:latin typeface="Candara" pitchFamily="34" charset="0"/>
              </a:rPr>
              <a:t> (FR)</a:t>
            </a:r>
          </a:p>
          <a:p>
            <a:r>
              <a:rPr lang="cs-CZ" sz="1800" dirty="0" smtClean="0">
                <a:latin typeface="Candara" pitchFamily="34" charset="0"/>
              </a:rPr>
              <a:t>gen. vikomt </a:t>
            </a:r>
            <a:r>
              <a:rPr lang="cs-CZ" sz="1800" dirty="0" err="1" smtClean="0">
                <a:latin typeface="Candara" pitchFamily="34" charset="0"/>
              </a:rPr>
              <a:t>Gort</a:t>
            </a:r>
            <a:r>
              <a:rPr lang="cs-CZ" sz="1800" dirty="0" smtClean="0">
                <a:latin typeface="Candara" pitchFamily="34" charset="0"/>
              </a:rPr>
              <a:t> (VB)</a:t>
            </a:r>
          </a:p>
          <a:p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8" name="Picture 6" descr="File:Bundesarchiv Bild 183-2004-0910-500, Warschau, Rundstedt, Reichenau, Blaskowit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2362812" cy="3214710"/>
          </a:xfrm>
          <a:prstGeom prst="rect">
            <a:avLst/>
          </a:prstGeom>
          <a:noFill/>
        </p:spPr>
      </p:pic>
      <p:pic>
        <p:nvPicPr>
          <p:cNvPr id="9" name="Picture 4" descr="File:Weygand shot00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00438"/>
            <a:ext cx="4095736" cy="3071802"/>
          </a:xfrm>
          <a:prstGeom prst="rect">
            <a:avLst/>
          </a:prstGeom>
          <a:noFill/>
        </p:spPr>
      </p:pic>
      <p:pic>
        <p:nvPicPr>
          <p:cNvPr id="10" name="Picture 6" descr="File:Ironside and Gort WWII IWM H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452499"/>
            <a:ext cx="4214810" cy="31084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10. 5. 1940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Německo útočí na Nizozemí, Belgii a Francii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4034" name="Picture 2" descr="File:West Front 1940Campaig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24025"/>
            <a:ext cx="7620000" cy="5133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3. 6. 1940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>
          <a:xfrm>
            <a:off x="4286248" y="1107560"/>
            <a:ext cx="4608808" cy="10668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Operace Dynamo – obklíčený BES prchá</a:t>
            </a:r>
            <a:endParaRPr lang="cs-CZ" sz="1800" dirty="0">
              <a:latin typeface="Candara" pitchFamily="34" charset="0"/>
            </a:endParaRPr>
          </a:p>
        </p:txBody>
      </p:sp>
      <p:pic>
        <p:nvPicPr>
          <p:cNvPr id="45060" name="Picture 4" descr="File:British gunner ship dunkir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571744"/>
            <a:ext cx="6143668" cy="4095779"/>
          </a:xfrm>
          <a:prstGeom prst="rect">
            <a:avLst/>
          </a:prstGeom>
          <a:noFill/>
        </p:spPr>
      </p:pic>
      <p:pic>
        <p:nvPicPr>
          <p:cNvPr id="45062" name="Picture 6" descr="File:HMS Vivacious at Dunkir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4408191" cy="20938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22.6. 1940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Francie kapituluje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" name="Picture 2" descr="File:Bundesarchiv Bild 146-1982-089-18, Waffenstillstand von Compiègne, Unterhändl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7591425" cy="5048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10.7. 1940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zahájena Bitva o Británii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31756" name="AutoShape 12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8" name="AutoShape 14" descr="data:image/jpeg;base64,/9j/4AAQSkZJRgABAQAAAQABAAD/2wCEAAkGBggGEAkIBwgVCQkVFxESGRIWFREVGhUZExgXIBMTHhcXHCYeIx0vHBcTKzsjLyopMTguFR4yQTA2NiYvOCsBCQoKDgwNFw8PGjUkHiQzNS81NTU1MSs2MDAwNSk0LDU1LzU0NS8tNSk1NTIsNSwsMDU1LDU1KS4uNTU1KiksL//AABEIAJ8BPgMBIgACEQEDEQH/xAAaAAEAAgMBAAAAAAAAAAAAAAAABQcBBAYC/8QAORABAAIBAgUABwQHCQAAAAAAAAECAwQRBQYSITEHEyJBUWFxMlKBwRQjYpGhsbIVJTNCU5Ki0fD/xAAaAQEAAgMBAAAAAAAAAAAAAAAABAUBAgMH/8QALREBAAIBAgQDBgcAAAAAAAAAAAECAwQRBRIxQSFx8BNCUaHR4RQiYYGRscH/2gAMAwEAAhEDEQA/AK/AUb1QAABu8O4NrOKxlto6Vv0Rvbe+Ou0fe2taO3za2tFY3mdms2isby09p87dmHTYNBhxabLwvNfH+nZd80T63FMVnDtGOk3i3TEzW2o9/wB1E63gWt4fjpqdTStcNp2i0ZMNurbzt02ndyrmradt/L9XOuWszt6lHgO7sAAAAAAAAAAAAAAAAAAAAAAAAAAAAAAAAAANjQX1NMuGdFeaajqiKzWdp3mdo/m96PR4NR7Wo19NLXfb2oy2n67UrP8AOPCX0nD+XsM1vfmDJW8d4mmC9dvnE7zLhkyxWJjaZ/aZ/wAcb5IiJjaf4mW1xHhmgprL+s1OKM0XrPqNoil4ptFotevs0tfaZ6fEdW0zCH5mrqceq1WHV5JvalprXxERSP8ADiIjtEdMx2jt3TWLlrlvXbV0nMnRf4ZKdP8AVNXjjHIHGNLHrsV44jjiI70mZt0xHb2Z7zG3w3RMWbHW8Ra3jtt4xsi48tK2iLW7beMbOUGZia7xMbSwsU8AZZAAAAAAAAAAAAAAAAAAAAAAAAAAAAAAAAHZcv8Ao61PEIwaniV/0fTWibdMfbmO3T5jaN9/4eO6H5R4ZoeLanFp+I5/V4/MV8esn3Y+r3b/AJbR3lccRh0lIiOnDhrERHitaxHaI+ER4U/EdZbFMY8fWfXgq9dqrY5ilOrkM/o04NhrfJfWZcVIiZm02xbREe+fYjs5nlrmzJy5mtprZ51fDOqY8TG0b9slYnvHx6fzT/pNrxWaY5xT/dnbqiu+/Vv26/2fG3u3+eyuGdHjnPhmc1uaJ7fD7s6Wk5sUzltzRPy+6yefOWcHEMVuNcPiJyxEXt0+MlJj7f1iO+/vj6K2Wt6O9bOv0U6fP7cY7Wx9/fWYiYj/AJWj8FZcT0n6Bm1Wl+5e9P8AbaY/JvoL2rN8Fp35enk20V7Vm2G3u/01gFosQAAAAAAAAAAAAAAAAAAAAAAAAAAAAAAAGYma7TE7Sl+Lc1cS4ziwaTV5t8dI77dpvMeLW+M7f9+U3ynyhoeYtNbJm9Zgz1ybTkjaYtXb7NYnt9Z7/wAe3Ncb4ZbhGfUaOZm1a2mItNZr1R7rbSiVy4suWabfmqixkxZMnL71Xb8k83U19a8H4vMXvMdFLW7xePHq7b+/bx8fHnzD85clX4NNtbw+s30M+Y8zi390/s/P8J+fJxM12mJ2lb/JvEdfxXTdPFtLaJj2YvaO2Wsx52nvM/Gdtp3+qDqazo7+2x9J6x9PXyRM9Z0t/a4+k9Yafo00V9Po75rxt6zJaY+lYisT++LK64/qa6zVa/PjnelsmSY+nVO0/uWnzZrMnAtDl/s7B07RGKOmO2Ks9ur8vrMKdZ4dvlvkzz3nZnQ75L3zT3AFwtAAAAAAAAAAAAAAAAAAAAAAAAAAAAAABmNu287QwDCw+N86aHhGnw8O5byddorERkiJ2pHvn2o73n8597zoPSFw/iNa4OYtDFrR/nilb1n59M94/DdXwr44fh5dp69d+6F+Bxcu3f491r6bmDk7SfrdNbDht8Yw2i39G6P4z6TtPji2PhGGcuT/AFLxtWPnFfM/jsrgaV4Zhi3NaZt5y1rw/FE72mZ81m8J9IPDdfgvh45+qy9M1tHTM1yRMbTttHaZ+H/orO/TvPT9n3MCTg0tME2mndIw6emGbTTuAJSQAAAAAAAAAAAAAAAAAAAAAAAAAAAAAAAAAAAAAAAAAAAAAAAAAAAAAAAAAAAAAAAAAAAAAAAAAAAAAAAAAAAAAAAAAAAAAAAAAAAAAAAAAAAAAAAAAAAAAAAAAAAAAAAAAAAAAAAAAAAAAAAAAAAAAAAAAAAAAAAAAAAAAAAAAAAAAAAAAAAAAAAAAAAAAAAAAAAAAAAAAAAAAAAAAAAAAAAAAAAAAAAAAAAA/9k="/>
          <p:cNvSpPr>
            <a:spLocks noChangeAspect="1" noChangeArrowheads="1"/>
          </p:cNvSpPr>
          <p:nvPr/>
        </p:nvSpPr>
        <p:spPr bwMode="auto">
          <a:xfrm>
            <a:off x="155575" y="-723900"/>
            <a:ext cx="3028950" cy="1514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6082" name="Picture 2" descr="File:Bundesarchiv Bild 146-1969-094-18, Dornier Do 17 und Supermarine Spitfi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7620000" cy="4876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německá letadla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0962" name="Picture 2" descr="http://upload.wikimedia.org/wikipedia/commons/9/98/Heinkel_HE111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6653939" cy="1863103"/>
          </a:xfrm>
          <a:prstGeom prst="rect">
            <a:avLst/>
          </a:prstGeom>
          <a:noFill/>
        </p:spPr>
      </p:pic>
      <p:pic>
        <p:nvPicPr>
          <p:cNvPr id="11" name="Picture 10" descr="https://encrypted-tbn2.gstatic.com/images?q=tbn:ANd9GcQ40F4Nzs_XFFSutizkZaej26LR_uiZ1EXgTMw4ui1HTHZASM1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85728"/>
            <a:ext cx="1166267" cy="696521"/>
          </a:xfrm>
          <a:prstGeom prst="rect">
            <a:avLst/>
          </a:prstGeom>
          <a:noFill/>
        </p:spPr>
      </p:pic>
      <p:pic>
        <p:nvPicPr>
          <p:cNvPr id="47106" name="Picture 2" descr="File:Messerschmitt Bf 109 in Manch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3125404"/>
            <a:ext cx="4976794" cy="37325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britská letadla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8" name="Picture 8" descr="File:Flag of the United Kingdom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285728"/>
            <a:ext cx="1417626" cy="708813"/>
          </a:xfrm>
          <a:prstGeom prst="rect">
            <a:avLst/>
          </a:prstGeom>
          <a:noFill/>
        </p:spPr>
      </p:pic>
      <p:pic>
        <p:nvPicPr>
          <p:cNvPr id="48130" name="Picture 2" descr="File:Hurricane Mk IIC LF3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762480" cy="3173003"/>
          </a:xfrm>
          <a:prstGeom prst="rect">
            <a:avLst/>
          </a:prstGeom>
          <a:noFill/>
        </p:spPr>
      </p:pic>
      <p:pic>
        <p:nvPicPr>
          <p:cNvPr id="48132" name="Picture 4" descr="File:Spitfire F VB BM59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559538"/>
            <a:ext cx="4405290" cy="32984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latin typeface="Candara" pitchFamily="34" charset="0"/>
              </a:rPr>
              <a:t>radar – britská tajná zbraň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49154" name="Picture 2" descr="File:German Me 109s off Chain Home radars 19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716" y="1571612"/>
            <a:ext cx="7051458" cy="528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1940  - 1941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cs-CZ" sz="1800" dirty="0" err="1" smtClean="0">
                <a:latin typeface="Candara" pitchFamily="34" charset="0"/>
              </a:rPr>
              <a:t>Blitz</a:t>
            </a:r>
            <a:r>
              <a:rPr lang="cs-CZ" sz="1800" dirty="0" smtClean="0">
                <a:latin typeface="Candara" pitchFamily="34" charset="0"/>
              </a:rPr>
              <a:t> – bombardování Londýna</a:t>
            </a:r>
            <a:endParaRPr lang="cs-CZ" sz="1800" dirty="0">
              <a:latin typeface="Candar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50178" name="Picture 2" descr="File:Firemen at work in bomb damaged street in London, after Saturday night raid, circa 1941. New York Times Paris Bureau... - NARA - 541902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6738"/>
            <a:ext cx="6643702" cy="52312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89416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sz="1500" cap="small" dirty="0" smtClean="0"/>
              <a:t>Kuklík</a:t>
            </a:r>
            <a:r>
              <a:rPr lang="cs-CZ" sz="1500" dirty="0" smtClean="0"/>
              <a:t> Jan, </a:t>
            </a:r>
            <a:r>
              <a:rPr lang="cs-CZ" sz="1500" cap="small" dirty="0" smtClean="0"/>
              <a:t>Kuklík</a:t>
            </a:r>
            <a:r>
              <a:rPr lang="cs-CZ" sz="1500" dirty="0" smtClean="0"/>
              <a:t>,Jan: </a:t>
            </a:r>
            <a:r>
              <a:rPr lang="cs-CZ" sz="1500" i="1" dirty="0" smtClean="0"/>
              <a:t>Dějiny 20. století.</a:t>
            </a:r>
            <a:r>
              <a:rPr lang="cs-CZ" sz="1500" dirty="0" smtClean="0"/>
              <a:t> Praha : Práce 1995. ISBN  80-208-0367-X.</a:t>
            </a:r>
          </a:p>
          <a:p>
            <a:pPr>
              <a:buNone/>
            </a:pPr>
            <a:endParaRPr lang="cs-CZ" dirty="0" smtClean="0"/>
          </a:p>
          <a:p>
            <a:pPr algn="just">
              <a:buFont typeface="Wingdings" pitchFamily="2" charset="2"/>
              <a:buChar char="v"/>
            </a:pPr>
            <a:r>
              <a:rPr lang="cs-CZ" dirty="0" smtClean="0"/>
              <a:t>Obrázky: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1400" dirty="0" smtClean="0"/>
              <a:t>Všechny uveřejněné odkazy </a:t>
            </a:r>
            <a:r>
              <a:rPr lang="en-US" sz="1400" dirty="0" smtClean="0"/>
              <a:t>[</a:t>
            </a:r>
            <a:r>
              <a:rPr lang="cs-CZ" sz="1400" dirty="0" smtClean="0"/>
              <a:t>cit. 2012-01-12</a:t>
            </a:r>
            <a:r>
              <a:rPr lang="en-US" sz="1400" dirty="0" smtClean="0"/>
              <a:t>]</a:t>
            </a:r>
            <a:r>
              <a:rPr lang="cs-CZ" sz="1400" dirty="0" smtClean="0"/>
              <a:t> dostupné na WWW viz. tabulka</a:t>
            </a:r>
            <a:endParaRPr lang="cs-CZ" sz="1400" b="1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142852"/>
          <a:ext cx="8715436" cy="67512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&lt;http://commons.wikimedia.org/wiki/File:Operation_Weser%C3%BCbung.jpg&gt;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&lt;http://commons.wikimedia.org/wiki/File:Bundesarchiv_Bild_101I-399-0006-19,_Norwegen,_abgeschossene_Me_110.jpg&gt;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&lt;http://commons.wikimedia.org/wiki/File:German_destroyer_off_Norway_1940.jpg&gt;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&lt;http://commons.wikimedia.org/wiki/File:BildeB3.jpg&gt;</a:t>
                      </a:r>
                      <a:endParaRPr lang="cs-CZ" sz="1200" dirty="0"/>
                    </a:p>
                  </a:txBody>
                  <a:tcPr/>
                </a:tc>
              </a:tr>
              <a:tr h="32133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&lt;http://commons.wikimedia.org/wiki/File:Narvik002.jpg</a:t>
                      </a:r>
                    </a:p>
                    <a:p>
                      <a:r>
                        <a:rPr lang="cs-CZ" sz="1200" dirty="0" smtClean="0"/>
                        <a:t>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&lt;http://commons.wikimedia.org/wiki/File:Bundesarchiv_Bild_101I-753-0010-19A,_J%C3%BCtland,_deutscher_Sp%C3%A4hpanzer_%28Sd._Kfz._222%29.jpg&gt;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&lt;http://commons.wikimedia.org/wiki/File:Maginot_Line_ln-en.jpg&gt;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&lt;http://commons.wikimedia.org/wiki/File:LigneMaginotStOursHautEntree.jpg&gt;</a:t>
                      </a:r>
                      <a:endParaRPr lang="cs-CZ" sz="1200" dirty="0"/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&lt;http://commons.wikimedia.org/wiki/File:Maginot2ix.jpg&gt;</a:t>
                      </a:r>
                      <a:endParaRPr lang="cs-CZ" sz="12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10,24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&lt;http://upload.wikimedia.org/wikipedia/commons/9/98/Heinkel_HE111K.jpg&gt;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&lt;http://commons.wikimedia.org/wiki/File:Bundesarchiv_Bild_101I-185-0137-15A,_Jugoslawien,_Panzer_III_im_Feld.jpg&gt;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&lt;http://commons.wikimedia.org/wiki/File:Morane_D-3801_J-143_flying.jpg&gt;</a:t>
                      </a:r>
                      <a:endParaRPr lang="cs-CZ" sz="1200" dirty="0"/>
                    </a:p>
                  </a:txBody>
                  <a:tcPr/>
                </a:tc>
              </a:tr>
              <a:tr h="558343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  <a:p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&lt;http://commons.wikimedia.org/wiki/File:SOMUA-S35-2.jpg&gt;</a:t>
                      </a:r>
                    </a:p>
                    <a:p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774825"/>
            <a:ext cx="8229600" cy="2949575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sz="14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14282" y="0"/>
          <a:ext cx="8715436" cy="7362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5627"/>
                <a:gridCol w="1005627"/>
                <a:gridCol w="6704182"/>
              </a:tblGrid>
              <a:tr h="321338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pořadí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licence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WWW</a:t>
                      </a:r>
                      <a:endParaRPr lang="cs-CZ" sz="1400" dirty="0"/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&lt;http://commons.wikimedia.org/wiki/File:Fairey_Battle.jpg&gt;</a:t>
                      </a:r>
                    </a:p>
                  </a:txBody>
                  <a:tcPr/>
                </a:tc>
              </a:tr>
              <a:tr h="39881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&lt;http://commons.wikimedia.org/wiki/File:Matilda_II.jpg&gt;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&lt;http://commons.wikimedia.org/wiki/File:Bundesarchiv_Bild_183-2004-0910-500,_Warschau,_Rundstedt,_Reichenau,_Blaskowitz.jpg&gt;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&lt;http://commons.wikimedia.org/wiki/File:Weygand_shot0028.jpg&gt;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&lt;http://commons.wikimedia.org/wiki/File:Ironside_and_Gort_WWII_IWM_H2.jpg?uselang=cs&gt;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&lt;http://commons.wikimedia.org/wiki/File:West_Front_1940Campaign.png?uselang=cs&gt;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20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&lt;http://commons.wikimedia.org/wiki/File:HMS_Vivacious_at_Dunkirk.jpg&gt;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&lt;http://commons.wikimedia.org/wiki/File:British_gunner_ship_dunkirk.png&gt;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&lt;http://commons.wikimedia.org/wiki/File:Bundesarchiv_Bild_146-1982-089-18,_Waffenstillstand_von_Compi%C3%A8gne,_Unterh%C3%A4ndler.jpg&gt;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&lt;http://commons.wikimedia.org/wiki/File:Bundesarchiv_Bild_146-1969-094-18,_Dornier_Do_17_und_Supermarine_Spitfire.jpg&gt;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&lt;http://commons.wikimedia.org/wiki/File:Messerschmitt_Bf_109_in_Manching.JPG&gt;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&lt;http://commons.wikimedia.org/wiki/File:Hurricane_Mk_IIC_LF363.jpg&gt;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&lt;http://commons.wikimedia.org/wiki/File:Spitfire_F_VB_BM597.jpg&gt;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&lt;http://commons.wikimedia.org/wiki/File:German_Me_109s_off_Chain_Home_radars_1940.jpg&gt;</a:t>
                      </a:r>
                    </a:p>
                  </a:txBody>
                  <a:tcPr/>
                </a:tc>
              </a:tr>
              <a:tr h="44784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err="1" smtClean="0"/>
                        <a:t>Creative</a:t>
                      </a:r>
                      <a:r>
                        <a:rPr lang="cs-CZ" sz="1200" dirty="0" smtClean="0"/>
                        <a:t> </a:t>
                      </a:r>
                      <a:r>
                        <a:rPr lang="cs-CZ" sz="1200" dirty="0" err="1" smtClean="0"/>
                        <a:t>commons</a:t>
                      </a:r>
                      <a:endParaRPr lang="cs-CZ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&lt;http://commons.wikimedia.org/wiki/File:Firemen_at_work_in_bomb_damaged_street_in_London,_after_Saturday_night_raid,_circa_1941._New_York_Times_Paris_Bureau..._-_NARA_-_541902.tif&gt;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-klasicismus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504</Words>
  <Application>Microsoft Office PowerPoint</Application>
  <PresentationFormat>Předvádění na obrazovce (4:3)</PresentationFormat>
  <Paragraphs>167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Motiv sady Office</vt:lpstr>
      <vt:lpstr>Motiv-klasicismus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Počátek druhé světové války II </vt:lpstr>
      <vt:lpstr>9.4. 1940</vt:lpstr>
      <vt:lpstr>Snímek 4</vt:lpstr>
      <vt:lpstr>Snímek 5</vt:lpstr>
      <vt:lpstr>Snímek 6</vt:lpstr>
      <vt:lpstr>Snímek 7</vt:lpstr>
      <vt:lpstr>Snímek 8</vt:lpstr>
      <vt:lpstr>Maginotova linie</vt:lpstr>
      <vt:lpstr>Maginotova linie</vt:lpstr>
      <vt:lpstr>1940</vt:lpstr>
      <vt:lpstr>1940</vt:lpstr>
      <vt:lpstr>1940</vt:lpstr>
      <vt:lpstr>Vojenští velitelé</vt:lpstr>
      <vt:lpstr>10. 5. 1940</vt:lpstr>
      <vt:lpstr>3. 6. 1940</vt:lpstr>
      <vt:lpstr>22.6. 1940</vt:lpstr>
      <vt:lpstr>10.7. 1940</vt:lpstr>
      <vt:lpstr>1940</vt:lpstr>
      <vt:lpstr>1940</vt:lpstr>
      <vt:lpstr>1940</vt:lpstr>
      <vt:lpstr>1940  - 1941</vt:lpstr>
      <vt:lpstr>Zdroje a obrázky</vt:lpstr>
      <vt:lpstr>Snímek 24</vt:lpstr>
      <vt:lpstr>Snímek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Základní škola Ústí nad Labem, Anežky České 702/17, příspěvková organizace   Číslo projektu: CZ.1.07/1.4.00/21.2887     Název projektu: „Učíme lépe a moderněji“  OP VK 1.4        Výukový materiál</dc:title>
  <dc:creator>Uživatel</dc:creator>
  <cp:lastModifiedBy>Radusak</cp:lastModifiedBy>
  <cp:revision>59</cp:revision>
  <dcterms:created xsi:type="dcterms:W3CDTF">2012-02-01T08:51:03Z</dcterms:created>
  <dcterms:modified xsi:type="dcterms:W3CDTF">2012-12-09T11:48:38Z</dcterms:modified>
</cp:coreProperties>
</file>