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67" r:id="rId5"/>
    <p:sldId id="258" r:id="rId6"/>
    <p:sldId id="265" r:id="rId7"/>
    <p:sldId id="266" r:id="rId8"/>
    <p:sldId id="260" r:id="rId9"/>
    <p:sldId id="271" r:id="rId10"/>
    <p:sldId id="268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17" autoAdjust="0"/>
    <p:restoredTop sz="94709" autoAdjust="0"/>
  </p:normalViewPr>
  <p:slideViewPr>
    <p:cSldViewPr>
      <p:cViewPr>
        <p:scale>
          <a:sx n="80" d="100"/>
          <a:sy n="80" d="100"/>
        </p:scale>
        <p:origin x="-132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cut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cut thruBlk="1"/>
  </p:transition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youtube.com/watch?v=a5-T_wXWOHI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youtube.com/watch?v=V91CraEelyc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technet.idnes.cz/starejte-se-o-pc-cisteni-klavesnice-mys-monitor-f5o-/hardware.aspx?c=A040928_5284127_hardware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pctuning.tyden.cz/ilustrace3/stoobi/Logitech_MX_Performance/09.jpg" TargetMode="External"/><Relationship Id="rId5" Type="http://schemas.openxmlformats.org/officeDocument/2006/relationships/image" Target="../media/image11.png"/><Relationship Id="rId4" Type="http://schemas.openxmlformats.org/officeDocument/2006/relationships/hyperlink" Target="http://www.gamebuster.cz/obrazky/zbozi/355(1).jp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6"/>
          <p:cNvGraphicFramePr>
            <a:graphicFrameLocks/>
          </p:cNvGraphicFramePr>
          <p:nvPr/>
        </p:nvGraphicFramePr>
        <p:xfrm>
          <a:off x="428596" y="571480"/>
          <a:ext cx="8358217" cy="37936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06416"/>
                <a:gridCol w="4351801"/>
              </a:tblGrid>
              <a:tr h="183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ZŠ a MŠ Verneřice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 výukového materiálu: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Mgr. Jiří Benda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CZ.1.07/1.4.00/21.1526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VY_32_INOVACE_I.ICT17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Vytvořeno: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obor: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Hardware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9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Určeno pro: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075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Klávesnice</a:t>
                      </a:r>
                      <a:r>
                        <a:rPr lang="cs-CZ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myš</a:t>
                      </a:r>
                      <a:r>
                        <a:rPr lang="cs-CZ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cs-CZ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 se detailněji seznámí s uvedeným hardwarem. </a:t>
                      </a: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Na závěr jsou pro ně připraveny otázky, pro kontrolu  řešení a pro zvídavé bonusové obrázky a článek. Inovace – využití ICT (interaktivní tabule).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364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Metodický pokyn: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 plnému využití učebního materiálu je třeba připojení k internetu, neboť prezentace obsahuje odkaz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 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na obrázky (lupa),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dokument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(obrázek filmu)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a článek (kniha)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které tvoří nedílnou součást prezentace.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8316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Autorem materiálu a všech jeho částí, není-li uvedeno jinak, je Mgr. Jiří Benda.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57356" y="4500570"/>
            <a:ext cx="5407660" cy="10382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14400" y="381000"/>
            <a:ext cx="7943880" cy="2209800"/>
          </a:xfrm>
        </p:spPr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Klávesnice a myš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 descr="C:\Documents and Settings\Jirka\Local Settings\Temporary Internet Files\Content.IE5\JSPCX054\MC900396944[1].wm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2643182"/>
            <a:ext cx="242889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://officeimg.vo.msecnd.net/en-us/images/MH9003969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215206" y="2786058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Funkce klávesnice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71472" y="1645920"/>
            <a:ext cx="8115328" cy="2211708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vstupní zařízení počítače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umožňuje zadávat textové informace a příkazy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při stisku klávesy se spojí dva kontakty a impulz je předán ke zpracování do PC</a:t>
            </a:r>
          </a:p>
        </p:txBody>
      </p:sp>
      <p:pic>
        <p:nvPicPr>
          <p:cNvPr id="9" name="Obrázek 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3286125"/>
            <a:ext cx="540067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 bwMode="auto">
          <a:xfrm>
            <a:off x="457200" y="2357430"/>
            <a:ext cx="8115328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Části klávesnice</a:t>
            </a: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357299"/>
            <a:ext cx="4040188" cy="428628"/>
          </a:xfrm>
        </p:spPr>
        <p:txBody>
          <a:bodyPr/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alfanumerická část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3"/>
          </p:nvPr>
        </p:nvSpPr>
        <p:spPr>
          <a:xfrm>
            <a:off x="3929058" y="1357298"/>
            <a:ext cx="4041775" cy="428628"/>
          </a:xfrm>
        </p:spPr>
        <p:txBody>
          <a:bodyPr/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numerická část</a:t>
            </a:r>
          </a:p>
        </p:txBody>
      </p:sp>
      <p:sp>
        <p:nvSpPr>
          <p:cNvPr id="13" name="Zástupný symbol pro text 8"/>
          <p:cNvSpPr txBox="1">
            <a:spLocks/>
          </p:cNvSpPr>
          <p:nvPr/>
        </p:nvSpPr>
        <p:spPr>
          <a:xfrm>
            <a:off x="500034" y="1714488"/>
            <a:ext cx="4040188" cy="428628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marL="9144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cs-CZ" sz="2000" cap="all" dirty="0" smtClean="0">
                <a:latin typeface="Times New Roman" pitchFamily="18" charset="0"/>
                <a:cs typeface="Times New Roman" pitchFamily="18" charset="0"/>
              </a:rPr>
              <a:t>Funkční klávesy</a:t>
            </a:r>
            <a:endParaRPr kumimoji="0" lang="cs-CZ" sz="2000" b="0" i="0" u="none" strike="noStrike" kern="1200" cap="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4" name="Zástupný symbol pro text 9"/>
          <p:cNvSpPr txBox="1">
            <a:spLocks/>
          </p:cNvSpPr>
          <p:nvPr/>
        </p:nvSpPr>
        <p:spPr>
          <a:xfrm>
            <a:off x="3929058" y="1714488"/>
            <a:ext cx="4756155" cy="428628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marL="9144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Speciální a kurzorové klávesy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714348" y="3286124"/>
            <a:ext cx="4786346" cy="1500198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715140" y="3286124"/>
            <a:ext cx="1500198" cy="1500198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1285852" y="2857496"/>
            <a:ext cx="4224366" cy="347666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572132" y="2857496"/>
            <a:ext cx="1071570" cy="1928826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  <p:bldP spid="10" grpId="0" build="p"/>
      <p:bldP spid="13" grpId="0"/>
      <p:bldP spid="14" grpId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Dokument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Sledujte pozorně následující dokument.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Později odpovíte na několik otázek.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01:49 minut.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>
            <a:hlinkClick r:id="rId2" tooltip="Klávesnice - dokument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67109" y="1646238"/>
            <a:ext cx="3018781" cy="452596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Funkce myši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42910" y="1645920"/>
            <a:ext cx="8043890" cy="4712038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vstupní polohovací zařízení počítače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kuličková myš – přenáší pohyb na dvě hřídele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optická myš – opticky snímá povrch pod myší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Documents and Settings\Jirka\Desktop\obrICT\Ball_Mouse_semi-inside_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286124"/>
            <a:ext cx="3239106" cy="2671760"/>
          </a:xfrm>
          <a:prstGeom prst="rect">
            <a:avLst/>
          </a:prstGeom>
          <a:noFill/>
        </p:spPr>
      </p:pic>
      <p:pic>
        <p:nvPicPr>
          <p:cNvPr id="1027" name="Picture 3" descr="C:\Documents and Settings\Jirka\Desktop\obrICT\Raton_opt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3" y="3286124"/>
            <a:ext cx="3834853" cy="207170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Dokument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Sledujte pozorně následující dokument.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jeho zhlédnutí odpovíte na několik otázek.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Délka 01:11 minut.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>
            <a:hlinkClick r:id="rId2" tooltip="Myš - dokument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67109" y="1646238"/>
            <a:ext cx="3018781" cy="452596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Otázky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Patří klávesnice a myš mezi výstupní zařízení? Proč?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 čemu slouží klávesnice?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Které části má klávesnice?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Které dva typy myší existují?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způsobuje ergonomicky nevhodná myš?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Řešení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711721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Klávesnice ani myš nepatří mezi výstupní zařízení. Obě zařízení předávají instrukce od uživatele do počítače.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Klávesnice umožňuje zadávat textové informace a příkazy.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Části klávesnice – alfanumerická část, numerická část, funkční klávesy, speciální a kurzorové klávesy.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Typy myší – kuličkové a optické.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Ergonomicky nevhodná myš může způsobit poruchy v zápěstí.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Bonus</a:t>
            </a:r>
            <a:r>
              <a:rPr lang="cs-CZ" dirty="0" smtClean="0"/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pro zvídavé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Jak čistit klávesnici a myš.</a:t>
            </a:r>
          </a:p>
        </p:txBody>
      </p:sp>
      <p:pic>
        <p:nvPicPr>
          <p:cNvPr id="2051" name="Picture 3">
            <a:hlinkClick r:id="rId2" tooltip="Čistění klávesnice a myši - článek + fotografi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571744"/>
            <a:ext cx="2743200" cy="2743200"/>
          </a:xfrm>
          <a:prstGeom prst="rect">
            <a:avLst/>
          </a:prstGeom>
          <a:noFill/>
        </p:spPr>
      </p:pic>
      <p:pic>
        <p:nvPicPr>
          <p:cNvPr id="8" name="Zástupný symbol pro obsah 5">
            <a:hlinkClick r:id="rId4" tooltip="Myš - obrázek"/>
          </p:cNvPr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2714620"/>
            <a:ext cx="121444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4786314" y="1643050"/>
            <a:ext cx="4038600" cy="46691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92100" marR="0" lvl="0" indent="-292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"/>
              <a:tabLst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Moderní tvary myší.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1" name="Zástupný symbol pro obsah 5">
            <a:hlinkClick r:id="rId6" tooltip="Myš - obrázek"/>
          </p:cNvPr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2714620"/>
            <a:ext cx="121444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6"/>
          <p:cNvGraphicFramePr>
            <a:graphicFrameLocks/>
          </p:cNvGraphicFramePr>
          <p:nvPr/>
        </p:nvGraphicFramePr>
        <p:xfrm>
          <a:off x="428596" y="1785926"/>
          <a:ext cx="8358217" cy="4054794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285884"/>
                <a:gridCol w="7072333"/>
              </a:tblGrid>
              <a:tr h="2143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Snímek  číslo: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2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Citace obrázků:</a:t>
                      </a:r>
                      <a:endParaRPr kumimoji="0" lang="cs-CZ" sz="12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(klávesnice)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Office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[online]. [cit. 1.7.2012]. ZŠ a MŠ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Verneřice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má licenci na programy MS Office. 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Dostupný na WWW: http://officeimg.vo.msecnd.net/en-us/images/MH900396944.jpg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(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myš)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Office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[online]. [cit. 1.7.2012]. ZŠ a MŠ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Verneřice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má licenci na programy MS Office. 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Dostupný na WWW: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http://officeimg.vo.msecnd.net/en-us/images/MH900396950.jpg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3 (klávesnice)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ILNANNY. </a:t>
                      </a:r>
                      <a:r>
                        <a:rPr kumimoji="0" lang="cs-CZ" sz="12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Open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Clipart</a:t>
                      </a:r>
                      <a:r>
                        <a:rPr kumimoji="0" lang="cs-CZ" sz="12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Library</a:t>
                      </a:r>
                      <a:r>
                        <a:rPr kumimoji="0" lang="cs-CZ" sz="12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[online]. [cit. 13.6.2012]. Dostupný pod licencí Public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Domain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na WWW: http://openclipart.org/people/ilnanny/Tastiera-PC.svg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 (klávesnice)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SLÁDEK,</a:t>
                      </a: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Petr.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kumimoji="0" lang="cs-CZ" sz="12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[online]. [cit. 1.7.2012]. Dostupný pod licencí Uveďte autora-Zachovejte licenci 3.0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Unported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(CC BY-SA 3.0) na WWW: http://upload.wikimedia.org/wikipedia/commons/thumb/3/34/Qwertz_cz.svg/799px-Qwertz_cz.svg.png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 (kuličková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myš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GRAIN</a:t>
                      </a: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kumimoji="0" lang="cs-CZ" sz="12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[online]. [cit. 1.7.2012]. Dostupný pod licencí Public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Domain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na WWW: http://upload.wikimedia.org/wikipedia/commons/thumb/2/2c/Ball_Mouse_semi-inside_view.jpg/727px-Ball_Mouse_semi-inside_view.jpg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 (optická myš)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ALORIEL</a:t>
                      </a: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kumimoji="0" lang="cs-CZ" sz="1200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i="1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[online]. [cit. 1.7.2012]. Dostupný pod licencí Uveďte autora-Zachovejte licenci 3.0 </a:t>
                      </a:r>
                      <a:r>
                        <a:rPr kumimoji="0" lang="cs-CZ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Unported</a:t>
                      </a:r>
                      <a:r>
                        <a:rPr kumimoji="0" lang="cs-CZ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(CC BY-SA 3.0) na WWW: http://upload.wikimedia.org/wikipedia/commons/thumb/c/c9/Raton_optico.jpg/800px-Raton_optico.jpg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 7 (film)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Office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[online]. [cit. 1.7.2012]. ZŠ a MŠ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Verneřice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má licenci na programy MS Office. Dostupný na WWW: http://officeimg.vo.msecnd.net/en-us/images/MH900431011.jpg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 (kniha)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Office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[online]. [cit. 1.7.2012]. ZŠ a MŠ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Verneřice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má licenci na programy MS Office. Dostupný na WWW: http://officeimg.vo.msecnd.net/en-us/images/MH900441734.jpg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5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 (lupa)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Office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[online]. [cit. 1.7.2012]. ZŠ a MŠ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Verneřice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má licenci na programy MS Office. Dostupný na WWW: http://officeimg.vo.msecnd.net/en-us/images/MH900433829.jpg </a:t>
                      </a:r>
                      <a:endParaRPr kumimoji="0" lang="cs-CZ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Zdroje</a:t>
            </a:r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464</TotalTime>
  <Words>646</Words>
  <Application>Microsoft Office PowerPoint</Application>
  <PresentationFormat>Předvádění na obrazovce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Lití písma</vt:lpstr>
      <vt:lpstr>Snímek 1</vt:lpstr>
      <vt:lpstr>Klávesnice a myš</vt:lpstr>
      <vt:lpstr>Funkce klávesnice</vt:lpstr>
      <vt:lpstr>Části klávesnice</vt:lpstr>
      <vt:lpstr>Dokument</vt:lpstr>
      <vt:lpstr>Funkce myši</vt:lpstr>
      <vt:lpstr>Dokument</vt:lpstr>
      <vt:lpstr>Otázky</vt:lpstr>
      <vt:lpstr>Řešení</vt:lpstr>
      <vt:lpstr>Bonus pro zvídavé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VY_32_INOVACE_I.ICT17</dc:title>
  <dc:subject>Klávesnice a myš</dc:subject>
  <dc:creator>Mgr. Jiří Benda</dc:creator>
  <cp:lastModifiedBy>Jirka</cp:lastModifiedBy>
  <cp:revision>141</cp:revision>
  <dcterms:modified xsi:type="dcterms:W3CDTF">2012-12-09T12:04:13Z</dcterms:modified>
</cp:coreProperties>
</file>