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0" r:id="rId4"/>
    <p:sldId id="261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8FF3-FBFA-4E60-9E2D-7D6D6A463280}" type="datetimeFigureOut">
              <a:rPr lang="cs-CZ" smtClean="0"/>
              <a:t>9.12.2012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0FB7-CBB2-4682-8388-09B5DD7F551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8FF3-FBFA-4E60-9E2D-7D6D6A463280}" type="datetimeFigureOut">
              <a:rPr lang="cs-CZ" smtClean="0"/>
              <a:t>9.12.2012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0FB7-CBB2-4682-8388-09B5DD7F551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8FF3-FBFA-4E60-9E2D-7D6D6A463280}" type="datetimeFigureOut">
              <a:rPr lang="cs-CZ" smtClean="0"/>
              <a:t>9.12.2012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0FB7-CBB2-4682-8388-09B5DD7F551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8FF3-FBFA-4E60-9E2D-7D6D6A463280}" type="datetimeFigureOut">
              <a:rPr lang="cs-CZ" smtClean="0"/>
              <a:t>9.12.2012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0FB7-CBB2-4682-8388-09B5DD7F551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8FF3-FBFA-4E60-9E2D-7D6D6A463280}" type="datetimeFigureOut">
              <a:rPr lang="cs-CZ" smtClean="0"/>
              <a:t>9.12.2012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0FB7-CBB2-4682-8388-09B5DD7F551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8FF3-FBFA-4E60-9E2D-7D6D6A463280}" type="datetimeFigureOut">
              <a:rPr lang="cs-CZ" smtClean="0"/>
              <a:t>9.12.2012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0FB7-CBB2-4682-8388-09B5DD7F551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8FF3-FBFA-4E60-9E2D-7D6D6A463280}" type="datetimeFigureOut">
              <a:rPr lang="cs-CZ" smtClean="0"/>
              <a:t>9.12.2012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0FB7-CBB2-4682-8388-09B5DD7F551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8FF3-FBFA-4E60-9E2D-7D6D6A463280}" type="datetimeFigureOut">
              <a:rPr lang="cs-CZ" smtClean="0"/>
              <a:t>9.12.2012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0FB7-CBB2-4682-8388-09B5DD7F551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8FF3-FBFA-4E60-9E2D-7D6D6A463280}" type="datetimeFigureOut">
              <a:rPr lang="cs-CZ" smtClean="0"/>
              <a:t>9.12.2012</a:t>
            </a:fld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5A30FB7-CBB2-4682-8388-09B5DD7F551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8FF3-FBFA-4E60-9E2D-7D6D6A463280}" type="datetimeFigureOut">
              <a:rPr lang="cs-CZ" smtClean="0"/>
              <a:t>9.12.2012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0FB7-CBB2-4682-8388-09B5DD7F551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8FF3-FBFA-4E60-9E2D-7D6D6A463280}" type="datetimeFigureOut">
              <a:rPr lang="cs-CZ" smtClean="0"/>
              <a:t>9.12.2012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0FB7-CBB2-4682-8388-09B5DD7F551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85A30FB7-CBB2-4682-8388-09B5DD7F551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FB328FF3-FBFA-4E60-9E2D-7D6D6A463280}" type="datetimeFigureOut">
              <a:rPr lang="cs-CZ" smtClean="0"/>
              <a:t>9.12.2012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Fyzikální hry a úlohy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VY_32_INOVACE_52_Síla-úlohy</a:t>
            </a:r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4787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onika\AppData\Local\Microsoft\Windows\Temporary Internet Files\Content.IE5\CJ3AK4W8\MC90023304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978" b="-26"/>
          <a:stretch/>
        </p:blipFill>
        <p:spPr bwMode="auto">
          <a:xfrm>
            <a:off x="1043608" y="4077072"/>
            <a:ext cx="1485900" cy="1985484"/>
          </a:xfrm>
          <a:prstGeom prst="rect">
            <a:avLst/>
          </a:prstGeom>
          <a:noFill/>
        </p:spPr>
      </p:pic>
      <p:sp>
        <p:nvSpPr>
          <p:cNvPr id="4" name="Ovál 3"/>
          <p:cNvSpPr/>
          <p:nvPr/>
        </p:nvSpPr>
        <p:spPr>
          <a:xfrm flipH="1">
            <a:off x="5537436" y="-2604563"/>
            <a:ext cx="45719" cy="47474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75000"/>
                  <a:shade val="30000"/>
                  <a:satMod val="115000"/>
                </a:schemeClr>
              </a:gs>
              <a:gs pos="50000">
                <a:schemeClr val="bg2">
                  <a:lumMod val="75000"/>
                  <a:shade val="67500"/>
                  <a:satMod val="115000"/>
                </a:schemeClr>
              </a:gs>
              <a:gs pos="100000">
                <a:schemeClr val="bg2">
                  <a:lumMod val="7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9" name="Picture 5" descr="C:\Program Files (x86)\Microsoft Office\MEDIA\CAGCAT10\j0299763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82"/>
          <a:stretch/>
        </p:blipFill>
        <p:spPr bwMode="auto">
          <a:xfrm>
            <a:off x="1259632" y="3429000"/>
            <a:ext cx="588783" cy="576064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764704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Na obrázku letí míč svisle vzhůru. Které síly,  kromě odporu vzduchu na míč působí?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9832" y="2492896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gravitační a síla, která uvedla míč do pohybu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59832" y="2996952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) gravitační síla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59832" y="3501008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 síla, která uvedla míč do pohybu </a:t>
            </a:r>
            <a:endParaRPr lang="cs-CZ" dirty="0"/>
          </a:p>
        </p:txBody>
      </p:sp>
      <p:pic>
        <p:nvPicPr>
          <p:cNvPr id="17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924944"/>
            <a:ext cx="271840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Obdélník 17"/>
          <p:cNvSpPr/>
          <p:nvPr/>
        </p:nvSpPr>
        <p:spPr>
          <a:xfrm flipH="1">
            <a:off x="6948264" y="3284984"/>
            <a:ext cx="28803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668344" y="2204864"/>
            <a:ext cx="43204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9766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6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18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 flipH="1">
            <a:off x="5537436" y="-2604563"/>
            <a:ext cx="45719" cy="47474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75000"/>
                  <a:shade val="30000"/>
                  <a:satMod val="115000"/>
                </a:schemeClr>
              </a:gs>
              <a:gs pos="50000">
                <a:schemeClr val="bg2">
                  <a:lumMod val="75000"/>
                  <a:shade val="67500"/>
                  <a:satMod val="115000"/>
                </a:schemeClr>
              </a:gs>
              <a:gs pos="100000">
                <a:schemeClr val="bg2">
                  <a:lumMod val="7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764704"/>
            <a:ext cx="82809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Na obrázku je automobil, který jede po rovné silnici stálou rychlosti.  Jaká výsledná     </a:t>
            </a:r>
          </a:p>
          <a:p>
            <a:r>
              <a:rPr lang="cs-CZ" dirty="0"/>
              <a:t> </a:t>
            </a:r>
            <a:r>
              <a:rPr lang="cs-CZ" dirty="0" smtClean="0"/>
              <a:t>   síla na něj působí?   </a:t>
            </a:r>
          </a:p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2420888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nulová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47864" y="2996952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) síla působící  ve směru pohybu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47864" y="3573016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 síla působící  proti  směru pohybu</a:t>
            </a:r>
          </a:p>
          <a:p>
            <a:endParaRPr lang="cs-CZ" dirty="0"/>
          </a:p>
        </p:txBody>
      </p:sp>
      <p:pic>
        <p:nvPicPr>
          <p:cNvPr id="2051" name="Picture 3" descr="C:\Users\Monika\AppData\Local\Microsoft\Windows\Temporary Internet Files\Content.IE5\O28Z2FBH\MC900398465[1].wmf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D8D8D8"/>
              </a:clrFrom>
              <a:clrTo>
                <a:srgbClr val="D8D8D8">
                  <a:alpha val="0"/>
                </a:srgbClr>
              </a:clrTo>
            </a:clrChange>
            <a:lum bright="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229200"/>
            <a:ext cx="1825625" cy="796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948264" y="2780928"/>
            <a:ext cx="54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164288" y="3429000"/>
            <a:ext cx="54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pic>
        <p:nvPicPr>
          <p:cNvPr id="16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204864"/>
            <a:ext cx="271840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2590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944 0.01551 L 0.80573 0.0259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250" y="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3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 flipH="1">
            <a:off x="5537436" y="-2604563"/>
            <a:ext cx="45719" cy="47474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75000"/>
                  <a:shade val="30000"/>
                  <a:satMod val="115000"/>
                </a:schemeClr>
              </a:gs>
              <a:gs pos="50000">
                <a:schemeClr val="bg2">
                  <a:lumMod val="75000"/>
                  <a:shade val="67500"/>
                  <a:satMod val="115000"/>
                </a:schemeClr>
              </a:gs>
              <a:gs pos="100000">
                <a:schemeClr val="bg2">
                  <a:lumMod val="7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764704"/>
            <a:ext cx="74888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Na obrázku je parašutista. Parašutista </a:t>
            </a:r>
            <a:r>
              <a:rPr lang="cs-CZ" dirty="0"/>
              <a:t>padá k Zemi </a:t>
            </a:r>
            <a:r>
              <a:rPr lang="cs-CZ" dirty="0" smtClean="0"/>
              <a:t>rovnoměrným pohybem</a:t>
            </a:r>
            <a:r>
              <a:rPr lang="cs-CZ" dirty="0"/>
              <a:t>. </a:t>
            </a:r>
            <a:r>
              <a:rPr lang="cs-CZ" dirty="0" smtClean="0"/>
              <a:t>  </a:t>
            </a:r>
          </a:p>
          <a:p>
            <a:r>
              <a:rPr lang="cs-CZ" dirty="0"/>
              <a:t> </a:t>
            </a:r>
            <a:r>
              <a:rPr lang="cs-CZ" dirty="0" smtClean="0"/>
              <a:t>   Urči </a:t>
            </a:r>
            <a:r>
              <a:rPr lang="cs-CZ" dirty="0"/>
              <a:t>velikost výsledné </a:t>
            </a:r>
            <a:r>
              <a:rPr lang="cs-CZ" dirty="0" smtClean="0"/>
              <a:t>síly, která na </a:t>
            </a:r>
            <a:r>
              <a:rPr lang="cs-CZ" smtClean="0"/>
              <a:t>něj </a:t>
            </a:r>
            <a:r>
              <a:rPr lang="cs-CZ" smtClean="0"/>
              <a:t>působí</a:t>
            </a:r>
            <a:r>
              <a:rPr lang="cs-CZ"/>
              <a:t>.</a:t>
            </a:r>
            <a:r>
              <a:rPr lang="cs-CZ" smtClean="0"/>
              <a:t>  </a:t>
            </a:r>
            <a:endParaRPr lang="cs-CZ" dirty="0" smtClean="0"/>
          </a:p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2420888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</a:t>
            </a:r>
            <a:r>
              <a:rPr lang="cs-CZ" dirty="0"/>
              <a:t>síla odporová a gravitační jsou v </a:t>
            </a:r>
            <a:r>
              <a:rPr lang="cs-CZ" dirty="0" smtClean="0"/>
              <a:t>rovnováze</a:t>
            </a:r>
            <a:endParaRPr lang="cs-CZ" dirty="0"/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47864" y="2996952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) síla odporová je větší něž gravitační </a:t>
            </a:r>
          </a:p>
        </p:txBody>
      </p:sp>
      <p:pic>
        <p:nvPicPr>
          <p:cNvPr id="3076" name="Picture 4" descr="C:\Users\Monika\AppData\Local\Microsoft\Windows\Temporary Internet Files\Content.IE5\DSK9JGJW\MC900199066[1].wmf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D4FFFA"/>
              </a:clrFrom>
              <a:clrTo>
                <a:srgbClr val="D4FF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05235">
            <a:off x="443437" y="1509676"/>
            <a:ext cx="2022475" cy="2455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419872" y="3573016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 síla gravitační je větší něž odporová </a:t>
            </a:r>
          </a:p>
        </p:txBody>
      </p:sp>
      <p:pic>
        <p:nvPicPr>
          <p:cNvPr id="12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2348880"/>
            <a:ext cx="271840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7596336" y="2780928"/>
            <a:ext cx="54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308304" y="3356992"/>
            <a:ext cx="54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0889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40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40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 flipH="1">
            <a:off x="5537436" y="-2604563"/>
            <a:ext cx="45719" cy="47474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75000"/>
                  <a:shade val="30000"/>
                  <a:satMod val="115000"/>
                </a:schemeClr>
              </a:gs>
              <a:gs pos="50000">
                <a:schemeClr val="bg2">
                  <a:lumMod val="75000"/>
                  <a:shade val="67500"/>
                  <a:satMod val="115000"/>
                </a:schemeClr>
              </a:gs>
              <a:gs pos="100000">
                <a:schemeClr val="bg2">
                  <a:lumMod val="7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764704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Jedoucí vlak prudce zastaví. Účinky, kterého Newtonova </a:t>
            </a:r>
            <a:r>
              <a:rPr lang="cs-CZ" dirty="0" smtClean="0"/>
              <a:t>zákona </a:t>
            </a:r>
            <a:r>
              <a:rPr lang="cs-CZ" dirty="0" smtClean="0"/>
              <a:t>pocítíme?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60032" y="22048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1. NZ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60032" y="278092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 2. NZ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335699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 3. NZ</a:t>
            </a:r>
          </a:p>
        </p:txBody>
      </p:sp>
      <p:pic>
        <p:nvPicPr>
          <p:cNvPr id="4098" name="Picture 2" descr="C:\Users\Monika\AppData\Local\Microsoft\Windows\Temporary Internet Files\Content.IE5\DSK9JGJW\MC900326672[1].wmf"/>
          <p:cNvPicPr>
            <a:picLocks noChangeAspect="1" noChangeArrowheads="1"/>
          </p:cNvPicPr>
          <p:nvPr/>
        </p:nvPicPr>
        <p:blipFill rotWithShape="1">
          <a:blip r:embed="rId2" cstate="print">
            <a:clrChange>
              <a:clrFrom>
                <a:srgbClr val="A3BFE2"/>
              </a:clrFrom>
              <a:clrTo>
                <a:srgbClr val="A3BFE2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894"/>
          <a:stretch/>
        </p:blipFill>
        <p:spPr bwMode="auto">
          <a:xfrm>
            <a:off x="0" y="4365104"/>
            <a:ext cx="3946725" cy="1061716"/>
          </a:xfrm>
          <a:prstGeom prst="trapezoid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988840"/>
            <a:ext cx="271840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6012160" y="2564904"/>
            <a:ext cx="54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12160" y="3212976"/>
            <a:ext cx="54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9508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0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 flipH="1">
            <a:off x="5537436" y="-2604563"/>
            <a:ext cx="45719" cy="47474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75000"/>
                  <a:shade val="30000"/>
                  <a:satMod val="115000"/>
                </a:schemeClr>
              </a:gs>
              <a:gs pos="50000">
                <a:schemeClr val="bg2">
                  <a:lumMod val="75000"/>
                  <a:shade val="67500"/>
                  <a:satMod val="115000"/>
                </a:schemeClr>
              </a:gs>
              <a:gs pos="100000">
                <a:schemeClr val="bg2">
                  <a:lumMod val="7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764704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 Po silnici jedou nákladní a osobní auto stejnou rychlostí, které auto má delší   </a:t>
            </a:r>
          </a:p>
          <a:p>
            <a:r>
              <a:rPr lang="cs-CZ" dirty="0"/>
              <a:t> </a:t>
            </a:r>
            <a:r>
              <a:rPr lang="cs-CZ" dirty="0" smtClean="0"/>
              <a:t>   brzdnou dráhu?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60032" y="220486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osobní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60032" y="278092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 nákladní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335699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 stejnou</a:t>
            </a:r>
          </a:p>
        </p:txBody>
      </p:sp>
      <p:pic>
        <p:nvPicPr>
          <p:cNvPr id="5124" name="Picture 4" descr="C:\Users\Monika\AppData\Local\Microsoft\Windows\Temporary Internet Files\Content.IE5\6RPX8CI3\MC90044174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114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Monika\AppData\Local\Microsoft\Windows\Temporary Internet Files\Content.IE5\CJ3AK4W8\MC90043709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835696" y="4437112"/>
            <a:ext cx="252028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564904"/>
            <a:ext cx="271840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6300192" y="3140968"/>
            <a:ext cx="54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156176" y="1916832"/>
            <a:ext cx="54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6564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galerie </a:t>
            </a:r>
            <a:r>
              <a:rPr lang="cs-CZ" dirty="0" smtClean="0"/>
              <a:t>Microsoft Office</a:t>
            </a:r>
            <a:endParaRPr lang="cs-CZ" dirty="0"/>
          </a:p>
          <a:p>
            <a:endParaRPr lang="cs-CZ" dirty="0"/>
          </a:p>
          <a:p>
            <a:r>
              <a:rPr lang="cs-CZ" dirty="0"/>
              <a:t>Vytvořeno jako DUM do předmětu fyzika na </a:t>
            </a:r>
            <a:r>
              <a:rPr lang="cs-CZ" dirty="0" smtClean="0"/>
              <a:t>Základní škole a Mateřská škole </a:t>
            </a:r>
            <a:r>
              <a:rPr lang="en-GB" dirty="0" smtClean="0"/>
              <a:t>17.listopadu </a:t>
            </a:r>
            <a:r>
              <a:rPr lang="en-GB" dirty="0"/>
              <a:t>1325, příspěvková </a:t>
            </a:r>
            <a:r>
              <a:rPr lang="cs-CZ" dirty="0"/>
              <a:t> </a:t>
            </a:r>
            <a:r>
              <a:rPr lang="en-GB" dirty="0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devátý ročník </a:t>
            </a:r>
            <a:r>
              <a:rPr lang="cs-CZ" dirty="0"/>
              <a:t>základní školy.</a:t>
            </a:r>
          </a:p>
          <a:p>
            <a:endParaRPr lang="cs-CZ" dirty="0"/>
          </a:p>
          <a:p>
            <a:r>
              <a:rPr lang="cs-CZ" dirty="0"/>
              <a:t>Materiál slouží k doplnění </a:t>
            </a:r>
            <a:r>
              <a:rPr lang="cs-CZ" dirty="0" smtClean="0"/>
              <a:t>a procvičení učiva síla a pohyb.</a:t>
            </a:r>
          </a:p>
          <a:p>
            <a:r>
              <a:rPr lang="cs-CZ" dirty="0" smtClean="0"/>
              <a:t>Materiál </a:t>
            </a:r>
            <a:r>
              <a:rPr lang="cs-CZ" dirty="0"/>
              <a:t>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4136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509</TotalTime>
  <Words>283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Sousedství</vt:lpstr>
      <vt:lpstr>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Monika</cp:lastModifiedBy>
  <cp:revision>27</cp:revision>
  <dcterms:created xsi:type="dcterms:W3CDTF">2012-10-04T19:09:17Z</dcterms:created>
  <dcterms:modified xsi:type="dcterms:W3CDTF">2012-12-09T13:48:51Z</dcterms:modified>
</cp:coreProperties>
</file>