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59" r:id="rId4"/>
    <p:sldId id="257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714348" y="4143380"/>
            <a:ext cx="71438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Anotace</a:t>
            </a:r>
            <a:r>
              <a:rPr lang="cs-CZ" b="1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mtClean="0">
                <a:latin typeface="Arial" pitchFamily="34" charset="0"/>
                <a:cs typeface="Arial" pitchFamily="34" charset="0"/>
              </a:rPr>
              <a:t>Prezentace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 určena k výkladu učiva Směsi a jejich </a:t>
            </a:r>
            <a:r>
              <a:rPr lang="cs-CZ" smtClean="0">
                <a:latin typeface="Arial" pitchFamily="34" charset="0"/>
                <a:cs typeface="Arial" pitchFamily="34" charset="0"/>
              </a:rPr>
              <a:t>třídění </a:t>
            </a:r>
            <a:r>
              <a:rPr lang="cs-CZ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8. ročníku a opakování učiva v 9. ročníku.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Období: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září – prosinec 2011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785786" y="428604"/>
            <a:ext cx="7786774" cy="2829002"/>
            <a:chOff x="285721" y="500063"/>
            <a:chExt cx="8715436" cy="2829002"/>
          </a:xfrm>
        </p:grpSpPr>
        <p:sp>
          <p:nvSpPr>
            <p:cNvPr id="7" name="TextovéPole 5"/>
            <p:cNvSpPr txBox="1">
              <a:spLocks noChangeArrowheads="1"/>
            </p:cNvSpPr>
            <p:nvPr/>
          </p:nvSpPr>
          <p:spPr bwMode="auto">
            <a:xfrm>
              <a:off x="285721" y="500063"/>
              <a:ext cx="8715436" cy="147732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r>
                <a:rPr lang="cs-CZ" b="1" dirty="0" smtClean="0"/>
                <a:t>Škola</a:t>
              </a:r>
              <a:r>
                <a:rPr lang="cs-CZ" dirty="0" smtClean="0"/>
                <a:t>: Základní škola Varnsdorf, Edisonova 2821, okres Děčín,</a:t>
              </a:r>
            </a:p>
            <a:p>
              <a:r>
                <a:rPr lang="cs-CZ" dirty="0" smtClean="0"/>
                <a:t>příspěvková organizace</a:t>
              </a:r>
            </a:p>
            <a:p>
              <a:r>
                <a:rPr lang="cs-CZ" b="1" smtClean="0">
                  <a:latin typeface="Arial" pitchFamily="34" charset="0"/>
                  <a:cs typeface="Arial" pitchFamily="34" charset="0"/>
                </a:rPr>
                <a:t>Člověk a příroda, chemie, chemické látky, směsi</a:t>
              </a:r>
              <a:endParaRPr lang="cs-CZ" b="1" dirty="0" smtClean="0"/>
            </a:p>
            <a:p>
              <a:r>
                <a:rPr lang="cs-CZ" b="1" dirty="0" smtClean="0"/>
                <a:t>Autor</a:t>
              </a:r>
              <a:r>
                <a:rPr lang="cs-CZ" dirty="0" smtClean="0"/>
                <a:t>: Ing. Zdeňka Botková</a:t>
              </a:r>
            </a:p>
            <a:p>
              <a:r>
                <a:rPr lang="cs-CZ" b="1" dirty="0" smtClean="0"/>
                <a:t>Název pomůcky</a:t>
              </a:r>
              <a:r>
                <a:rPr lang="cs-CZ" dirty="0" smtClean="0"/>
                <a:t>: </a:t>
              </a:r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VY_52_INOVACE_01/III. SADA</a:t>
              </a: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3929059" y="2928955"/>
              <a:ext cx="121444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 sz="2000" b="1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71670" y="2428868"/>
            <a:ext cx="500066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SMĚSI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LÁTKY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68000" y="2857496"/>
            <a:ext cx="628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1. CHEMICKY ČISTÉ LÁTKY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68000" y="3714752"/>
            <a:ext cx="44291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2. SMĚSI</a:t>
            </a:r>
            <a:endParaRPr lang="cs-CZ" sz="36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CHEMICKY</a:t>
            </a:r>
            <a:r>
              <a:rPr lang="cs-CZ" b="1" dirty="0" smtClean="0">
                <a:solidFill>
                  <a:srgbClr val="C00000"/>
                </a:solidFill>
              </a:rPr>
              <a:t> ČISTÉ LÁTKY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19"/>
          </a:xfrm>
        </p:spPr>
        <p:txBody>
          <a:bodyPr>
            <a:normAutofit/>
          </a:bodyPr>
          <a:lstStyle/>
          <a:p>
            <a:r>
              <a:rPr lang="cs-CZ" dirty="0"/>
              <a:t>z</a:t>
            </a:r>
            <a:r>
              <a:rPr lang="cs-CZ" dirty="0" smtClean="0"/>
              <a:t>kráceně chemické látky </a:t>
            </a:r>
          </a:p>
          <a:p>
            <a:r>
              <a:rPr lang="cs-CZ" dirty="0" smtClean="0"/>
              <a:t>chemické individuum</a:t>
            </a:r>
          </a:p>
          <a:p>
            <a:r>
              <a:rPr lang="cs-CZ" dirty="0"/>
              <a:t>v</a:t>
            </a:r>
            <a:r>
              <a:rPr lang="cs-CZ" dirty="0" smtClean="0"/>
              <a:t>e všech částech stejné částice</a:t>
            </a:r>
          </a:p>
          <a:p>
            <a:r>
              <a:rPr lang="cs-CZ" dirty="0" smtClean="0"/>
              <a:t>charakteristické hodnoty fyzikálních veličin,</a:t>
            </a:r>
          </a:p>
          <a:p>
            <a:pPr>
              <a:buNone/>
            </a:pPr>
            <a:r>
              <a:rPr lang="cs-CZ" dirty="0"/>
              <a:t>	n</a:t>
            </a:r>
            <a:r>
              <a:rPr lang="cs-CZ" dirty="0" smtClean="0"/>
              <a:t>apř. teplota tání, teplota varu, hustota</a:t>
            </a: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			</a:t>
            </a:r>
            <a:r>
              <a:rPr lang="cs-CZ" b="1" dirty="0" smtClean="0">
                <a:solidFill>
                  <a:srgbClr val="0070C0"/>
                </a:solidFill>
              </a:rPr>
              <a:t>a) CHEMICKÉ PRVKY</a:t>
            </a: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			</a:t>
            </a:r>
            <a:r>
              <a:rPr lang="cs-CZ" b="1" dirty="0" smtClean="0">
                <a:solidFill>
                  <a:srgbClr val="0070C0"/>
                </a:solidFill>
              </a:rPr>
              <a:t>b) CHEMICKÉ SLOUČENINY</a:t>
            </a:r>
            <a:endParaRPr lang="cs-CZ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SMĚSI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857365"/>
            <a:ext cx="8229600" cy="4071966"/>
          </a:xfrm>
        </p:spPr>
        <p:txBody>
          <a:bodyPr>
            <a:normAutofit fontScale="92500"/>
          </a:bodyPr>
          <a:lstStyle/>
          <a:p>
            <a:r>
              <a:rPr lang="cs-CZ" dirty="0"/>
              <a:t>z</a:t>
            </a:r>
            <a:r>
              <a:rPr lang="cs-CZ" dirty="0" smtClean="0"/>
              <a:t> několika různých chemických látek = složek</a:t>
            </a:r>
          </a:p>
          <a:p>
            <a:r>
              <a:rPr lang="cs-CZ" dirty="0"/>
              <a:t>h</a:t>
            </a:r>
            <a:r>
              <a:rPr lang="cs-CZ" dirty="0" smtClean="0"/>
              <a:t>odnoty fyzikálních veličin podle složení</a:t>
            </a:r>
          </a:p>
          <a:p>
            <a:pPr>
              <a:buNone/>
            </a:pPr>
            <a:r>
              <a:rPr lang="cs-CZ" dirty="0" smtClean="0"/>
              <a:t>    (vyjadřuje hmotnostní zlomek, objemový zlomek)</a:t>
            </a:r>
          </a:p>
          <a:p>
            <a:r>
              <a:rPr lang="cs-CZ" dirty="0"/>
              <a:t>p</a:t>
            </a:r>
            <a:r>
              <a:rPr lang="cs-CZ" dirty="0" smtClean="0"/>
              <a:t>řírodní  (mořská voda, vzduch)</a:t>
            </a:r>
          </a:p>
          <a:p>
            <a:r>
              <a:rPr lang="cs-CZ" dirty="0" smtClean="0"/>
              <a:t>uměle vyrobené (zubní pasta, barevný papír)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</a:rPr>
              <a:t>   POZOR</a:t>
            </a:r>
            <a:r>
              <a:rPr lang="cs-CZ" b="1" dirty="0" smtClean="0"/>
              <a:t> </a:t>
            </a:r>
            <a:r>
              <a:rPr lang="cs-CZ" dirty="0" smtClean="0"/>
              <a:t>– </a:t>
            </a:r>
            <a:r>
              <a:rPr lang="cs-CZ" b="1" dirty="0" smtClean="0">
                <a:solidFill>
                  <a:srgbClr val="0070C0"/>
                </a:solidFill>
              </a:rPr>
              <a:t>nezaměňovat směs se sloučeninou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TŘÍDĚNÍ SMĚSÍ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Různá kritéria – původ, skupenství aj.</a:t>
            </a:r>
          </a:p>
          <a:p>
            <a:r>
              <a:rPr lang="cs-CZ" dirty="0" smtClean="0"/>
              <a:t>podle velikosti částic </a:t>
            </a:r>
          </a:p>
          <a:p>
            <a:endParaRPr lang="cs-CZ" sz="2000" dirty="0" smtClean="0"/>
          </a:p>
          <a:p>
            <a:pPr>
              <a:buNone/>
            </a:pPr>
            <a:r>
              <a:rPr lang="cs-CZ" b="1" dirty="0">
                <a:solidFill>
                  <a:srgbClr val="0070C0"/>
                </a:solidFill>
              </a:rPr>
              <a:t>	</a:t>
            </a:r>
            <a:r>
              <a:rPr lang="cs-CZ" b="1" dirty="0" smtClean="0">
                <a:solidFill>
                  <a:srgbClr val="0070C0"/>
                </a:solidFill>
              </a:rPr>
              <a:t>	a) heterogenní = různorodé</a:t>
            </a:r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		b) homogenní = stejnorodé</a:t>
            </a:r>
          </a:p>
          <a:p>
            <a:pPr>
              <a:buNone/>
            </a:pPr>
            <a:r>
              <a:rPr lang="cs-CZ" b="1" dirty="0">
                <a:solidFill>
                  <a:srgbClr val="0070C0"/>
                </a:solidFill>
              </a:rPr>
              <a:t>	</a:t>
            </a:r>
            <a:r>
              <a:rPr lang="cs-CZ" b="1" dirty="0" smtClean="0">
                <a:solidFill>
                  <a:srgbClr val="0070C0"/>
                </a:solidFill>
              </a:rPr>
              <a:t>	</a:t>
            </a:r>
            <a:r>
              <a:rPr lang="cs-CZ" b="1" dirty="0" smtClean="0"/>
              <a:t>c) koloidní – přechod mezi různorodými </a:t>
            </a:r>
          </a:p>
          <a:p>
            <a:pPr>
              <a:buNone/>
            </a:pPr>
            <a:r>
              <a:rPr lang="cs-CZ" b="1" dirty="0"/>
              <a:t>	</a:t>
            </a:r>
            <a:r>
              <a:rPr lang="cs-CZ" b="1" dirty="0" smtClean="0"/>
              <a:t>			a stejnorodými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HETEROGENNÍ SMĚSI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928802"/>
            <a:ext cx="8229600" cy="3900502"/>
          </a:xfrm>
        </p:spPr>
        <p:txBody>
          <a:bodyPr/>
          <a:lstStyle/>
          <a:p>
            <a:r>
              <a:rPr lang="cs-CZ" dirty="0" smtClean="0"/>
              <a:t>složky viditelné okem, lupou, mikroskopem</a:t>
            </a:r>
          </a:p>
          <a:p>
            <a:r>
              <a:rPr lang="cs-CZ" dirty="0"/>
              <a:t>n</a:t>
            </a:r>
            <a:r>
              <a:rPr lang="cs-CZ" dirty="0" smtClean="0"/>
              <a:t>ěkteré mají zvláštní názvy</a:t>
            </a:r>
          </a:p>
          <a:p>
            <a:pPr lvl="6"/>
            <a:r>
              <a:rPr lang="cs-CZ" sz="3200" b="1" dirty="0">
                <a:solidFill>
                  <a:srgbClr val="0070C0"/>
                </a:solidFill>
              </a:rPr>
              <a:t>s</a:t>
            </a:r>
            <a:r>
              <a:rPr lang="cs-CZ" sz="3200" b="1" dirty="0" smtClean="0">
                <a:solidFill>
                  <a:srgbClr val="0070C0"/>
                </a:solidFill>
              </a:rPr>
              <a:t>uspenze</a:t>
            </a:r>
          </a:p>
          <a:p>
            <a:pPr lvl="6"/>
            <a:r>
              <a:rPr lang="cs-CZ" sz="3200" b="1" dirty="0">
                <a:solidFill>
                  <a:srgbClr val="0070C0"/>
                </a:solidFill>
              </a:rPr>
              <a:t>e</a:t>
            </a:r>
            <a:r>
              <a:rPr lang="cs-CZ" sz="3200" b="1" dirty="0" smtClean="0">
                <a:solidFill>
                  <a:srgbClr val="0070C0"/>
                </a:solidFill>
              </a:rPr>
              <a:t>mulze</a:t>
            </a:r>
          </a:p>
          <a:p>
            <a:pPr lvl="6"/>
            <a:r>
              <a:rPr lang="cs-CZ" sz="3200" b="1" dirty="0">
                <a:solidFill>
                  <a:srgbClr val="0070C0"/>
                </a:solidFill>
              </a:rPr>
              <a:t>p</a:t>
            </a:r>
            <a:r>
              <a:rPr lang="cs-CZ" sz="3200" b="1" dirty="0" smtClean="0">
                <a:solidFill>
                  <a:srgbClr val="0070C0"/>
                </a:solidFill>
              </a:rPr>
              <a:t>ěna</a:t>
            </a:r>
          </a:p>
          <a:p>
            <a:pPr lvl="6"/>
            <a:r>
              <a:rPr lang="cs-CZ" sz="3200" b="1" dirty="0" smtClean="0">
                <a:solidFill>
                  <a:srgbClr val="0070C0"/>
                </a:solidFill>
              </a:rPr>
              <a:t>aerosol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HETEROGENNÍ SMĚSI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401080" cy="4525963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SUSPENZE</a:t>
            </a:r>
            <a:r>
              <a:rPr lang="cs-CZ" dirty="0" smtClean="0"/>
              <a:t> </a:t>
            </a:r>
            <a:r>
              <a:rPr lang="cs-CZ" sz="2800" dirty="0" smtClean="0"/>
              <a:t>– jemně rozptýlená pevná látka v kapalině, v níž se nerozpouští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EMULZE</a:t>
            </a:r>
            <a:r>
              <a:rPr lang="cs-CZ" dirty="0" smtClean="0"/>
              <a:t> </a:t>
            </a:r>
            <a:r>
              <a:rPr lang="cs-CZ" sz="2800" dirty="0" smtClean="0"/>
              <a:t>– dvě vzájemně nemísitelné kapaliny, jedna jemně rozptýlená ve druhé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PĚNA</a:t>
            </a:r>
            <a:r>
              <a:rPr lang="cs-CZ" dirty="0" smtClean="0"/>
              <a:t> </a:t>
            </a:r>
            <a:r>
              <a:rPr lang="cs-CZ" sz="2800" dirty="0" smtClean="0"/>
              <a:t>– jemně rozptýlený plyn v kapalině, v níž se nerozpouští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AEROSOL</a:t>
            </a:r>
            <a:r>
              <a:rPr lang="cs-CZ" dirty="0" smtClean="0"/>
              <a:t> </a:t>
            </a:r>
            <a:r>
              <a:rPr lang="cs-CZ" sz="2800" dirty="0" smtClean="0"/>
              <a:t>– kapalina jemně rozptýlená v plynu (mlha)</a:t>
            </a:r>
          </a:p>
          <a:p>
            <a:pPr lvl="1"/>
            <a:r>
              <a:rPr lang="cs-CZ" dirty="0"/>
              <a:t>p</a:t>
            </a:r>
            <a:r>
              <a:rPr lang="cs-CZ" dirty="0" smtClean="0"/>
              <a:t>evná látka jemně rozptýlená v plynu (dým)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HOMOGENNÍ SMĚSI - ROZTOKY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4344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složky nelze rozlišit lupou ani mikroskopem</a:t>
            </a:r>
          </a:p>
          <a:p>
            <a:pPr>
              <a:buNone/>
            </a:pPr>
            <a:endParaRPr lang="cs-CZ" dirty="0" smtClean="0"/>
          </a:p>
          <a:p>
            <a:pPr marL="1771650" lvl="3" indent="-514350">
              <a:buNone/>
            </a:pPr>
            <a:r>
              <a:rPr lang="cs-CZ" sz="3200" b="1" dirty="0" smtClean="0">
                <a:solidFill>
                  <a:srgbClr val="0070C0"/>
                </a:solidFill>
              </a:rPr>
              <a:t>a) Plynné </a:t>
            </a:r>
            <a:r>
              <a:rPr lang="cs-CZ" sz="3200" dirty="0" smtClean="0"/>
              <a:t>- vzduch</a:t>
            </a:r>
            <a:endParaRPr lang="cs-CZ" sz="3200" dirty="0" smtClean="0">
              <a:solidFill>
                <a:srgbClr val="0070C0"/>
              </a:solidFill>
            </a:endParaRPr>
          </a:p>
          <a:p>
            <a:pPr marL="1771650" lvl="3" indent="-514350">
              <a:buNone/>
            </a:pPr>
            <a:endParaRPr lang="cs-CZ" sz="1200" b="1" dirty="0" smtClean="0">
              <a:solidFill>
                <a:srgbClr val="0070C0"/>
              </a:solidFill>
            </a:endParaRPr>
          </a:p>
          <a:p>
            <a:pPr marL="1771650" lvl="3" indent="-514350">
              <a:buNone/>
            </a:pPr>
            <a:r>
              <a:rPr lang="cs-CZ" sz="3200" b="1" dirty="0" smtClean="0">
                <a:solidFill>
                  <a:srgbClr val="0070C0"/>
                </a:solidFill>
              </a:rPr>
              <a:t>b) Kapalné </a:t>
            </a:r>
            <a:r>
              <a:rPr lang="cs-CZ" sz="3200" dirty="0" smtClean="0"/>
              <a:t>– mořská voda</a:t>
            </a:r>
          </a:p>
          <a:p>
            <a:pPr marL="1771650" lvl="3" indent="-514350">
              <a:buNone/>
            </a:pPr>
            <a:endParaRPr lang="cs-CZ" sz="1200" b="1" dirty="0" smtClean="0">
              <a:solidFill>
                <a:srgbClr val="0070C0"/>
              </a:solidFill>
            </a:endParaRPr>
          </a:p>
          <a:p>
            <a:pPr marL="1771650" lvl="3" indent="-514350">
              <a:buNone/>
            </a:pPr>
            <a:r>
              <a:rPr lang="cs-CZ" sz="3200" b="1" dirty="0" smtClean="0">
                <a:solidFill>
                  <a:srgbClr val="0070C0"/>
                </a:solidFill>
              </a:rPr>
              <a:t>c) Pevné </a:t>
            </a:r>
            <a:r>
              <a:rPr lang="cs-CZ" sz="3200" dirty="0" smtClean="0"/>
              <a:t>– slitiny kovů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K PROCVIČENÍ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14282" y="1600200"/>
            <a:ext cx="8643998" cy="4525963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Jaké je základní rozdělení látek?</a:t>
            </a:r>
          </a:p>
          <a:p>
            <a:r>
              <a:rPr lang="cs-CZ" dirty="0" smtClean="0"/>
              <a:t>Co jsou chemicky čisté látky a jak se třídí?</a:t>
            </a:r>
          </a:p>
          <a:p>
            <a:r>
              <a:rPr lang="cs-CZ" dirty="0" smtClean="0"/>
              <a:t>Co jsou směsi a jak se třídí?</a:t>
            </a:r>
          </a:p>
          <a:p>
            <a:r>
              <a:rPr lang="cs-CZ" dirty="0" smtClean="0"/>
              <a:t>Jaký je rozdíl mezi směsí a chemickou sloučeninou?</a:t>
            </a:r>
          </a:p>
          <a:p>
            <a:r>
              <a:rPr lang="cs-CZ" dirty="0" smtClean="0"/>
              <a:t>Jak se směsi třídí?</a:t>
            </a:r>
          </a:p>
          <a:p>
            <a:r>
              <a:rPr lang="cs-CZ" dirty="0" smtClean="0"/>
              <a:t>Vyjmenuj zvláštní případy heterogenních směsí a čím jsou tvořeny.</a:t>
            </a:r>
          </a:p>
          <a:p>
            <a:r>
              <a:rPr lang="cs-CZ" dirty="0" smtClean="0"/>
              <a:t>Jak se třídí roztoky podle skupenství? Uveď příklady.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439718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Použitá literatura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857232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/>
              <a:t>FLEMR, Vratislav; DUŠEK, Bohuslav. </a:t>
            </a:r>
            <a:r>
              <a:rPr lang="cs-CZ" sz="1600" i="1" dirty="0" smtClean="0"/>
              <a:t>Chemie (obecná a anorganická)</a:t>
            </a:r>
            <a:r>
              <a:rPr lang="cs-CZ" sz="1600" dirty="0" smtClean="0"/>
              <a:t>. První vydání. Praha : SPN, 2001. 120 s. ISBN 80-7235-147-8.</a:t>
            </a:r>
          </a:p>
          <a:p>
            <a:pPr>
              <a:buNone/>
            </a:pPr>
            <a:r>
              <a:rPr lang="cs-CZ" sz="1600" dirty="0" smtClean="0"/>
              <a:t>BENEŠOVÁ, Marika; SATRAPOVÁ, Hana. </a:t>
            </a:r>
            <a:r>
              <a:rPr lang="cs-CZ" sz="1600" i="1" dirty="0" smtClean="0"/>
              <a:t>Odmaturuj z chemie</a:t>
            </a:r>
            <a:r>
              <a:rPr lang="cs-CZ" sz="1600" dirty="0" smtClean="0"/>
              <a:t>. vydání první - dotisk. Brno : DIDAKTIS, 2002. 208 s. ISBN 80-86285-56-1.</a:t>
            </a:r>
          </a:p>
          <a:p>
            <a:pPr>
              <a:buNone/>
            </a:pPr>
            <a:r>
              <a:rPr lang="cs-CZ" sz="1600" dirty="0" smtClean="0"/>
              <a:t>BENEŠ, Pavel; PUMPR, Václav; SVOBODOVÁ, Miloslava. </a:t>
            </a:r>
            <a:r>
              <a:rPr lang="cs-CZ" sz="1600" i="1" dirty="0" smtClean="0"/>
              <a:t>Chemie v sešitě</a:t>
            </a:r>
            <a:r>
              <a:rPr lang="cs-CZ" sz="1600" dirty="0" smtClean="0"/>
              <a:t>. Třetí vydání. Praha : FORTUNA, 1992. 77 s. ISBN 80-85298-54-6. </a:t>
            </a:r>
            <a:endParaRPr lang="cs-CZ" sz="1600" dirty="0"/>
          </a:p>
          <a:p>
            <a:pPr>
              <a:buNone/>
            </a:pPr>
            <a:r>
              <a:rPr lang="cs-CZ" sz="1600" dirty="0" smtClean="0"/>
              <a:t>ČTRNÁCTOVÁ, Hana; ZEMÁNEK, František; SVOBODOVÁ, Miloslava. </a:t>
            </a:r>
            <a:r>
              <a:rPr lang="cs-CZ" sz="1600" i="1" dirty="0" smtClean="0"/>
              <a:t>Poznáváme chemii 1. sešit</a:t>
            </a:r>
            <a:r>
              <a:rPr lang="cs-CZ" sz="1600" dirty="0" smtClean="0"/>
              <a:t>. 1. vydání. Praha : SPN, 1994. 62 s. ISBN 80-04-26349-6.  </a:t>
            </a:r>
          </a:p>
          <a:p>
            <a:pPr>
              <a:buNone/>
            </a:pPr>
            <a:endParaRPr lang="cs-CZ" sz="16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</TotalTime>
  <Words>336</Words>
  <Application>Microsoft Office PowerPoint</Application>
  <PresentationFormat>Předvádění na obrazovce (4:3)</PresentationFormat>
  <Paragraphs>71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LÁTKY</vt:lpstr>
      <vt:lpstr>CHEMICKY ČISTÉ LÁTKY</vt:lpstr>
      <vt:lpstr>SMĚSI</vt:lpstr>
      <vt:lpstr>TŘÍDĚNÍ SMĚSÍ</vt:lpstr>
      <vt:lpstr>HETEROGENNÍ SMĚSI</vt:lpstr>
      <vt:lpstr>HETEROGENNÍ SMĚSI</vt:lpstr>
      <vt:lpstr>HOMOGENNÍ SMĚSI - ROZTOKY</vt:lpstr>
      <vt:lpstr>K PROCVIČENÍ</vt:lpstr>
      <vt:lpstr>Použitá literatura</vt:lpstr>
    </vt:vector>
  </TitlesOfParts>
  <Company>Les Řáholec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VY_52_INOVACE_TŘÍDĚNÍ SMĚSÍ</dc:title>
  <dc:creator>Zdeňka Botková</dc:creator>
  <cp:lastModifiedBy>Rumcajs</cp:lastModifiedBy>
  <cp:revision>27</cp:revision>
  <dcterms:created xsi:type="dcterms:W3CDTF">2011-10-16T16:09:56Z</dcterms:created>
  <dcterms:modified xsi:type="dcterms:W3CDTF">2012-01-04T20:02:21Z</dcterms:modified>
</cp:coreProperties>
</file>