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ADAABF65-01A9-46FD-A879-2F0555F293E2}">
          <p14:sldIdLst>
            <p14:sldId id="256"/>
            <p14:sldId id="257"/>
            <p14:sldId id="259"/>
            <p14:sldId id="260"/>
          </p14:sldIdLst>
        </p14:section>
        <p14:section name="Oddíl bez názvu" id="{07916214-0AF4-441B-8B53-1764A501A7C8}">
          <p14:sldIdLst>
            <p14:sldId id="261"/>
            <p14:sldId id="262"/>
            <p14:sldId id="263"/>
            <p14:sldId id="264"/>
            <p14:sldId id="25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  <a:srgbClr val="660066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endParaRPr lang="cs-CZ" sz="1400" dirty="0" smtClean="0"/>
        </a:p>
        <a:p>
          <a:r>
            <a:rPr lang="cs-CZ" sz="1400" dirty="0" smtClean="0"/>
            <a:t>Název </a:t>
          </a:r>
          <a:r>
            <a:rPr lang="cs-CZ" sz="1400" dirty="0"/>
            <a:t>školy</a:t>
          </a:r>
          <a:r>
            <a:rPr lang="cs-CZ" sz="1400" dirty="0" smtClean="0"/>
            <a:t>:  Dětský domov, Základní škola praktická, Praktická škola a Školní jídelna, Dlažkovice 1, příspěvková organizace 411 15 Třebívlice    </a:t>
          </a:r>
        </a:p>
        <a:p>
          <a:pPr algn="l"/>
          <a:r>
            <a:rPr lang="cs-CZ" sz="1100" dirty="0" smtClean="0"/>
            <a:t>   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</a:t>
          </a:r>
          <a:r>
            <a:rPr lang="cs-CZ" sz="1600" dirty="0" err="1" smtClean="0"/>
            <a:t>Mgr.Lenka</a:t>
          </a:r>
          <a:r>
            <a:rPr lang="cs-CZ" sz="1600" dirty="0" smtClean="0"/>
            <a:t> </a:t>
          </a:r>
          <a:r>
            <a:rPr lang="cs-CZ" sz="1600" dirty="0" err="1" smtClean="0"/>
            <a:t>Preisová</a:t>
          </a:r>
          <a:r>
            <a:rPr lang="cs-CZ" sz="1600" dirty="0" smtClean="0"/>
            <a:t> 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</a:t>
          </a:r>
          <a:r>
            <a:rPr lang="cs-CZ" sz="1600"/>
            <a:t>: </a:t>
          </a:r>
          <a:r>
            <a:rPr lang="cs-CZ" sz="1600" smtClean="0"/>
            <a:t>VY_32_INOVACE_17_P_první </a:t>
          </a:r>
          <a:r>
            <a:rPr lang="cs-CZ" sz="1600" dirty="0" smtClean="0"/>
            <a:t>pomoc při zástavě dechu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První pomoc při zástavě dechu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r>
            <a:rPr lang="cs-CZ" sz="1600" dirty="0"/>
            <a:t>Číslo </a:t>
          </a:r>
          <a:r>
            <a:rPr lang="cs-CZ" sz="1600" dirty="0" smtClean="0"/>
            <a:t>projektu: CZ.1.07/1.4.00/21.2189</a:t>
          </a:r>
        </a:p>
        <a:p>
          <a:pPr algn="l"/>
          <a:r>
            <a:rPr lang="cs-CZ" sz="1100" dirty="0" smtClean="0"/>
            <a:t> </a:t>
          </a:r>
          <a:endParaRPr lang="cs-CZ" sz="11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ScaleY="137143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 smtClean="0"/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školy</a:t>
          </a:r>
          <a:r>
            <a:rPr lang="cs-CZ" sz="1400" kern="1200" dirty="0" smtClean="0"/>
            <a:t>:  Dětský domov, Základní škola praktická, Praktická škola a Školní jídelna, Dlažkovice 1, příspěvková organizace 411 15 Třebívlice   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  </a:t>
          </a:r>
          <a:endParaRPr lang="cs-CZ" sz="11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</a:t>
          </a:r>
          <a:r>
            <a:rPr lang="cs-CZ" sz="1600" kern="1200" dirty="0" err="1" smtClean="0"/>
            <a:t>Mgr.Lenka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Preisová</a:t>
          </a:r>
          <a:r>
            <a:rPr lang="cs-CZ" sz="1600" kern="1200" dirty="0" smtClean="0"/>
            <a:t> </a:t>
          </a:r>
          <a:endParaRPr lang="cs-CZ" sz="16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</a:t>
          </a:r>
          <a:r>
            <a:rPr lang="cs-CZ" sz="1600" kern="1200"/>
            <a:t>: </a:t>
          </a:r>
          <a:r>
            <a:rPr lang="cs-CZ" sz="1600" kern="1200" smtClean="0"/>
            <a:t>VY_32_INOVACE_17_P_první </a:t>
          </a:r>
          <a:r>
            <a:rPr lang="cs-CZ" sz="1600" kern="1200" dirty="0" smtClean="0"/>
            <a:t>pomoc při zástavě dechu</a:t>
          </a:r>
          <a:endParaRPr lang="cs-CZ" sz="16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První pomoc při zástavě dechu</a:t>
          </a:r>
          <a:endParaRPr lang="cs-CZ" sz="16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460944"/>
          <a:ext cx="4752528" cy="8848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</a:t>
          </a:r>
          <a:r>
            <a:rPr lang="cs-CZ" sz="1600" kern="1200" dirty="0" smtClean="0"/>
            <a:t>projektu: CZ.1.07/1.4.00/21.2189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</a:t>
          </a:r>
          <a:endParaRPr lang="cs-CZ" sz="1100" kern="1200" dirty="0"/>
        </a:p>
      </dsp:txBody>
      <dsp:txXfrm>
        <a:off x="2016223" y="2460944"/>
        <a:ext cx="4752528" cy="8848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checker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yden.cz/obrazek/201105/4dccc16f8687e/4dcccc0818dd1-prvni1_230x153.jpg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karnicky-shop.cz/normal/48287_1240557925.jpg" TargetMode="External"/><Relationship Id="rId2" Type="http://schemas.openxmlformats.org/officeDocument/2006/relationships/hyperlink" Target="http://www.oucmanice.cz/soubory_hasici_info_a_odkazy/dychani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ulice.tyden.cz/obrazek/201010/4ca996a4b68a8/4ca997769c217-prvni-pomoc_190x190.jpg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g.denik.cz/46/9f/zachranna_sluzba_zzs_sanitka_ambulance_ilustracni_denik-380.jpg" TargetMode="External"/><Relationship Id="rId2" Type="http://schemas.openxmlformats.org/officeDocument/2006/relationships/hyperlink" Target="http://im.novinky.cz/859/178594-top_foto2-oep3z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ojliptov.sk/user_foto/2008-02-20_horska/_mg_8242copy.jpg" TargetMode="External"/><Relationship Id="rId4" Type="http://schemas.openxmlformats.org/officeDocument/2006/relationships/hyperlink" Target="http://im.novinky.cz/565/205659-top_foto2-3cvqu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ojliptov.sk/user_foto/2008-02-20_horska/_mg_8242copy.jpg" TargetMode="External"/><Relationship Id="rId3" Type="http://schemas.openxmlformats.org/officeDocument/2006/relationships/hyperlink" Target="http://im.novinky.cz/565/205653-top_foto2-wbtxc.jpg" TargetMode="External"/><Relationship Id="rId7" Type="http://schemas.openxmlformats.org/officeDocument/2006/relationships/hyperlink" Target="http://im.novinky.cz/565/205659-top_foto2-3cvqu.jpg" TargetMode="External"/><Relationship Id="rId2" Type="http://schemas.openxmlformats.org/officeDocument/2006/relationships/hyperlink" Target="http://www.lekarnicky-shop.cz/normal/48287_124055792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yden.cz/obrazek/201105/4dccc16f8687e/4dcccc0818dd1-prvni1_230x153.jpg" TargetMode="External"/><Relationship Id="rId5" Type="http://schemas.openxmlformats.org/officeDocument/2006/relationships/hyperlink" Target="http://www.zachranari.sk/imgcont/akcie/mincol1.jpg" TargetMode="External"/><Relationship Id="rId4" Type="http://schemas.openxmlformats.org/officeDocument/2006/relationships/hyperlink" Target="http://www.obrazky.cz/detail?q=prvn%C3%AD%20pomoci&amp;offset=37&amp;limit=20&amp;bUrlPar=filter%3D1&amp;resNum=42&amp;ref=http%3A//www.obrazky.cz/%3Fq%3Dprvn%25C3%25AD%2520pomoci%26fulltext%26from%3D19&amp;resID=9m--YF0IKmfoNMuZckJfxz6lkkhk7Gn0qHSw--vsN-U&amp;imgURL=http%3A//mm.den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95485646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75856" y="4581128"/>
            <a:ext cx="26642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8.11.2012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Trebuchet MS" pitchFamily="34" charset="0"/>
              </a:rPr>
              <a:t>Materiál určen pro žáky </a:t>
            </a:r>
            <a:r>
              <a:rPr lang="cs-CZ" dirty="0" smtClean="0">
                <a:latin typeface="Trebuchet MS" pitchFamily="34" charset="0"/>
              </a:rPr>
              <a:t>9.třídy </a:t>
            </a:r>
            <a:r>
              <a:rPr lang="cs-CZ" dirty="0">
                <a:latin typeface="Trebuchet MS" pitchFamily="34" charset="0"/>
              </a:rPr>
              <a:t>praktické školy</a:t>
            </a:r>
          </a:p>
          <a:p>
            <a:r>
              <a:rPr lang="cs-CZ" dirty="0">
                <a:latin typeface="Trebuchet MS" pitchFamily="34" charset="0"/>
              </a:rPr>
              <a:t>Využitelný při práci s interaktivní </a:t>
            </a:r>
            <a:r>
              <a:rPr lang="cs-CZ" dirty="0" smtClean="0">
                <a:latin typeface="Trebuchet MS" pitchFamily="34" charset="0"/>
              </a:rPr>
              <a:t>tabulí</a:t>
            </a:r>
          </a:p>
          <a:p>
            <a:r>
              <a:rPr lang="cs-CZ" dirty="0" smtClean="0">
                <a:latin typeface="Trebuchet MS" pitchFamily="34" charset="0"/>
              </a:rPr>
              <a:t>Způsoby přesunu raněného</a:t>
            </a:r>
          </a:p>
          <a:p>
            <a:r>
              <a:rPr lang="cs-CZ" dirty="0" smtClean="0">
                <a:latin typeface="Trebuchet MS" pitchFamily="34" charset="0"/>
              </a:rPr>
              <a:t>Práce s textem</a:t>
            </a:r>
          </a:p>
          <a:p>
            <a:r>
              <a:rPr lang="cs-CZ" dirty="0" smtClean="0">
                <a:latin typeface="Trebuchet MS" pitchFamily="34" charset="0"/>
              </a:rPr>
              <a:t>Druh realizace: prezentace</a:t>
            </a:r>
            <a:endParaRPr lang="cs-CZ" dirty="0">
              <a:latin typeface="Trebuchet M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První pomoc při zástavě dechu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4320480" cy="4608512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>
            <a:normAutofit fontScale="85000" lnSpcReduction="10000"/>
          </a:bodyPr>
          <a:lstStyle/>
          <a:p>
            <a:r>
              <a:rPr lang="cs-CZ" sz="2800" dirty="0" smtClean="0">
                <a:latin typeface="Trebuchet MS" pitchFamily="34" charset="0"/>
                <a:ea typeface="Tahoma" pitchFamily="34" charset="0"/>
                <a:cs typeface="Tahoma" pitchFamily="34" charset="0"/>
              </a:rPr>
              <a:t>je nezbytné u postiženého zavedení umělého dýchání</a:t>
            </a:r>
          </a:p>
          <a:p>
            <a:r>
              <a:rPr lang="cs-CZ" sz="2800" dirty="0" smtClean="0">
                <a:latin typeface="Trebuchet MS" pitchFamily="34" charset="0"/>
                <a:ea typeface="Tahoma" pitchFamily="34" charset="0"/>
                <a:cs typeface="Tahoma" pitchFamily="34" charset="0"/>
              </a:rPr>
              <a:t>poskytnout první pomoc by měl každý občan starší 18-ti let, pokud to neohrožuje jeho život a zdraví</a:t>
            </a:r>
          </a:p>
          <a:p>
            <a:r>
              <a:rPr lang="cs-CZ" sz="2800" dirty="0" smtClean="0">
                <a:latin typeface="Trebuchet MS" pitchFamily="34" charset="0"/>
                <a:ea typeface="Tahoma" pitchFamily="34" charset="0"/>
                <a:cs typeface="Tahoma" pitchFamily="34" charset="0"/>
              </a:rPr>
              <a:t>dýchací cesty musí být volné</a:t>
            </a:r>
            <a:r>
              <a:rPr lang="cs-CZ" sz="3200" dirty="0" smtClean="0">
                <a:latin typeface="Trebuchet MS" pitchFamily="34" charset="0"/>
                <a:ea typeface="Tahoma" pitchFamily="34" charset="0"/>
                <a:cs typeface="Tahoma" pitchFamily="34" charset="0"/>
              </a:rPr>
              <a:t>(odstranit nahromaděné sliny, hleny, krev, cizí tělesa, povytáhnout zapadlý jazyk,..)</a:t>
            </a:r>
            <a:endParaRPr lang="cs-CZ" sz="2800" dirty="0">
              <a:latin typeface="Trebuchet MS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2"/>
          </p:nvPr>
        </p:nvSpPr>
        <p:spPr>
          <a:xfrm>
            <a:off x="4933950" y="2852936"/>
            <a:ext cx="3749040" cy="316686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hlinkClick r:id="rId2"/>
              </a:rPr>
              <a:t>uvolnění dýchacích cest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89181981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Jak postupovat při zástavě dechu</a:t>
            </a:r>
            <a:endParaRPr lang="cs-CZ" sz="3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rebuchet MS" pitchFamily="34" charset="0"/>
              </a:rPr>
              <a:t>nejdříve voláme tísňovou linku </a:t>
            </a:r>
            <a:r>
              <a:rPr lang="cs-CZ" dirty="0" smtClean="0">
                <a:solidFill>
                  <a:srgbClr val="0070C0"/>
                </a:solidFill>
                <a:latin typeface="Trebuchet MS" pitchFamily="34" charset="0"/>
              </a:rPr>
              <a:t>155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rebuchet MS" pitchFamily="34" charset="0"/>
              </a:rPr>
              <a:t>uvolníme dýchací cesty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rebuchet MS" pitchFamily="34" charset="0"/>
              </a:rPr>
              <a:t>oživování – nepřímá masáž srdce a dýchání z plic do </a:t>
            </a:r>
            <a:r>
              <a:rPr lang="cs-CZ" dirty="0" smtClean="0">
                <a:latin typeface="Trebuchet MS" pitchFamily="34" charset="0"/>
              </a:rPr>
              <a:t>plic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rebuchet MS" pitchFamily="34" charset="0"/>
            </a:endParaRPr>
          </a:p>
          <a:p>
            <a:pPr algn="r">
              <a:buNone/>
            </a:pPr>
            <a:endParaRPr lang="cs-CZ" dirty="0" smtClean="0">
              <a:latin typeface="Trebuchet MS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rebuchet MS" pitchFamily="34" charset="0"/>
                <a:hlinkClick r:id="rId2"/>
              </a:rPr>
              <a:t>masáž srdce</a:t>
            </a:r>
            <a:r>
              <a:rPr lang="cs-CZ" dirty="0" smtClean="0">
                <a:latin typeface="Trebuchet MS" pitchFamily="34" charset="0"/>
              </a:rPr>
              <a:t>			</a:t>
            </a:r>
            <a:r>
              <a:rPr lang="cs-CZ" dirty="0" smtClean="0">
                <a:latin typeface="Trebuchet MS" pitchFamily="34" charset="0"/>
                <a:hlinkClick r:id="rId3"/>
              </a:rPr>
              <a:t>resuscitační rouška</a:t>
            </a:r>
            <a:endParaRPr lang="cs-CZ" dirty="0" smtClean="0">
              <a:latin typeface="Trebuchet MS" pitchFamily="34" charset="0"/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rebuchet MS" pitchFamily="34" charset="0"/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rebuchet MS" pitchFamily="34" charset="0"/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rebuchet MS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6320604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683568" y="836712"/>
            <a:ext cx="3979872" cy="518308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rebuchet MS" pitchFamily="34" charset="0"/>
              </a:rPr>
              <a:t>zachránce hluboce vdechne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rebuchet MS" pitchFamily="34" charset="0"/>
              </a:rPr>
              <a:t>přiloží rty těsně na ústa(případně na ústa a nos) postižené osoby a vzduch vyfoukne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rebuchet MS" pitchFamily="34" charset="0"/>
              </a:rPr>
              <a:t>nafukování dýchacích cest se opakuje 12-20krát za minutu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rebuchet MS" pitchFamily="34" charset="0"/>
              </a:rPr>
              <a:t>opakujeme tak dlouho,dokud se nedostaví odborná pomoc nebo se dýchání znovu neobnoví</a:t>
            </a:r>
          </a:p>
          <a:p>
            <a:endParaRPr lang="cs-CZ" dirty="0"/>
          </a:p>
        </p:txBody>
      </p:sp>
      <p:sp>
        <p:nvSpPr>
          <p:cNvPr id="14" name="Zástupný symbol pro obsah 13"/>
          <p:cNvSpPr>
            <a:spLocks noGrp="1"/>
          </p:cNvSpPr>
          <p:nvPr>
            <p:ph sz="quarter" idx="2"/>
          </p:nvPr>
        </p:nvSpPr>
        <p:spPr>
          <a:xfrm>
            <a:off x="4933950" y="2636912"/>
            <a:ext cx="3749040" cy="3382888"/>
          </a:xfrm>
        </p:spPr>
        <p:txBody>
          <a:bodyPr>
            <a:normAutofit fontScale="92500" lnSpcReduction="10000"/>
          </a:bodyPr>
          <a:lstStyle/>
          <a:p>
            <a:r>
              <a:rPr lang="pl-PL" dirty="0" smtClean="0">
                <a:hlinkClick r:id="rId2"/>
              </a:rPr>
              <a:t>dýchání z úst do úst</a:t>
            </a:r>
            <a:endParaRPr lang="pl-PL" dirty="0" smtClean="0"/>
          </a:p>
          <a:p>
            <a:endParaRPr lang="pl-PL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1633866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0070C0"/>
                </a:solidFill>
              </a:rPr>
              <a:t>Některé způsoby přesunu raněného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letecká doprava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rychlá záchranná služba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vodní pomoc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horská záchranná pomoc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67313169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1400" dirty="0" smtClean="0"/>
              <a:t>Vlastní </a:t>
            </a:r>
            <a:r>
              <a:rPr lang="cs-CZ" sz="1400" dirty="0" smtClean="0"/>
              <a:t>tvorba</a:t>
            </a:r>
            <a:endParaRPr lang="cs-CZ" sz="1400" dirty="0" smtClean="0">
              <a:hlinkClick r:id="rId2"/>
            </a:endParaRPr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hlinkClick r:id="rId2"/>
              </a:rPr>
              <a:t>http</a:t>
            </a:r>
            <a:r>
              <a:rPr lang="cs-CZ" sz="1400" dirty="0" smtClean="0">
                <a:hlinkClick r:id="rId2"/>
              </a:rPr>
              <a:t>://www.</a:t>
            </a:r>
            <a:r>
              <a:rPr lang="cs-CZ" sz="1400" dirty="0" err="1" smtClean="0">
                <a:hlinkClick r:id="rId2"/>
              </a:rPr>
              <a:t>oucmanice.cz</a:t>
            </a:r>
            <a:r>
              <a:rPr lang="cs-CZ" sz="1400" dirty="0" smtClean="0">
                <a:hlinkClick r:id="rId2"/>
              </a:rPr>
              <a:t>/soubory_</a:t>
            </a:r>
            <a:r>
              <a:rPr lang="cs-CZ" sz="1400" dirty="0" err="1" smtClean="0">
                <a:hlinkClick r:id="rId2"/>
              </a:rPr>
              <a:t>hasici</a:t>
            </a:r>
            <a:r>
              <a:rPr lang="cs-CZ" sz="1400" dirty="0" smtClean="0">
                <a:hlinkClick r:id="rId2"/>
              </a:rPr>
              <a:t>_</a:t>
            </a:r>
            <a:r>
              <a:rPr lang="cs-CZ" sz="1400" dirty="0" err="1" smtClean="0">
                <a:hlinkClick r:id="rId2"/>
              </a:rPr>
              <a:t>info</a:t>
            </a:r>
            <a:r>
              <a:rPr lang="cs-CZ" sz="1400" dirty="0" smtClean="0">
                <a:hlinkClick r:id="rId2"/>
              </a:rPr>
              <a:t>_a_odkazy/</a:t>
            </a:r>
            <a:r>
              <a:rPr lang="cs-CZ" sz="1400" dirty="0" err="1" smtClean="0">
                <a:hlinkClick r:id="rId2"/>
              </a:rPr>
              <a:t>dychani.jpg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lekarnicky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shop.cz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normal</a:t>
            </a:r>
            <a:r>
              <a:rPr lang="cs-CZ" sz="1400" dirty="0" smtClean="0">
                <a:hlinkClick r:id="rId2"/>
              </a:rPr>
              <a:t>/48287_1240557925.jpg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im.novinky.cz/565/205653-top_foto2-wbtxc.jpg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obrazky.cz</a:t>
            </a:r>
            <a:r>
              <a:rPr lang="cs-CZ" sz="1400" dirty="0" smtClean="0">
                <a:hlinkClick r:id="rId4"/>
              </a:rPr>
              <a:t>/detail?q=</a:t>
            </a:r>
            <a:r>
              <a:rPr lang="cs-CZ" sz="1400" dirty="0" err="1" smtClean="0">
                <a:hlinkClick r:id="rId4"/>
              </a:rPr>
              <a:t>prvn</a:t>
            </a:r>
            <a:r>
              <a:rPr lang="cs-CZ" sz="1400" dirty="0" smtClean="0">
                <a:hlinkClick r:id="rId4"/>
              </a:rPr>
              <a:t>%C3%AD%20pomoci&amp;offset=37&amp;limit=20&amp;</a:t>
            </a:r>
            <a:r>
              <a:rPr lang="cs-CZ" sz="1400" dirty="0" err="1" smtClean="0">
                <a:hlinkClick r:id="rId4"/>
              </a:rPr>
              <a:t>bUrlPar</a:t>
            </a:r>
            <a:r>
              <a:rPr lang="cs-CZ" sz="1400" dirty="0" smtClean="0">
                <a:hlinkClick r:id="rId4"/>
              </a:rPr>
              <a:t>=</a:t>
            </a:r>
            <a:r>
              <a:rPr lang="cs-CZ" sz="1400" dirty="0" err="1" smtClean="0">
                <a:hlinkClick r:id="rId4"/>
              </a:rPr>
              <a:t>filter</a:t>
            </a:r>
            <a:r>
              <a:rPr lang="cs-CZ" sz="1400" dirty="0" smtClean="0">
                <a:hlinkClick r:id="rId4"/>
              </a:rPr>
              <a:t>%3D1&amp;</a:t>
            </a:r>
            <a:r>
              <a:rPr lang="cs-CZ" sz="1400" dirty="0" err="1" smtClean="0">
                <a:hlinkClick r:id="rId4"/>
              </a:rPr>
              <a:t>resNum</a:t>
            </a:r>
            <a:r>
              <a:rPr lang="cs-CZ" sz="1400" dirty="0" smtClean="0">
                <a:hlinkClick r:id="rId4"/>
              </a:rPr>
              <a:t>=42&amp;</a:t>
            </a:r>
            <a:r>
              <a:rPr lang="cs-CZ" sz="1400" dirty="0" err="1" smtClean="0">
                <a:hlinkClick r:id="rId4"/>
              </a:rPr>
              <a:t>ref</a:t>
            </a:r>
            <a:r>
              <a:rPr lang="cs-CZ" sz="1400" dirty="0" smtClean="0">
                <a:hlinkClick r:id="rId4"/>
              </a:rPr>
              <a:t>=http%3A//www.</a:t>
            </a:r>
            <a:r>
              <a:rPr lang="cs-CZ" sz="1400" dirty="0" err="1" smtClean="0">
                <a:hlinkClick r:id="rId4"/>
              </a:rPr>
              <a:t>obrazky.cz</a:t>
            </a:r>
            <a:r>
              <a:rPr lang="cs-CZ" sz="1400" dirty="0" smtClean="0">
                <a:hlinkClick r:id="rId4"/>
              </a:rPr>
              <a:t>/%3Fq%3Dprvn%25C3%25AD%2520pomoci%26fulltext%26from%3D19&amp;</a:t>
            </a:r>
            <a:r>
              <a:rPr lang="cs-CZ" sz="1400" dirty="0" err="1" smtClean="0">
                <a:hlinkClick r:id="rId4"/>
              </a:rPr>
              <a:t>resID</a:t>
            </a:r>
            <a:r>
              <a:rPr lang="cs-CZ" sz="1400" dirty="0" smtClean="0">
                <a:hlinkClick r:id="rId4"/>
              </a:rPr>
              <a:t>=9m--YF0IKmfoNMuZckJfxz6lkkhk7Gn0qHSw--</a:t>
            </a:r>
            <a:r>
              <a:rPr lang="cs-CZ" sz="1400" dirty="0" err="1" smtClean="0">
                <a:hlinkClick r:id="rId4"/>
              </a:rPr>
              <a:t>vsN</a:t>
            </a:r>
            <a:r>
              <a:rPr lang="cs-CZ" sz="1400" dirty="0" smtClean="0">
                <a:hlinkClick r:id="rId4"/>
              </a:rPr>
              <a:t>-U&amp;</a:t>
            </a:r>
            <a:r>
              <a:rPr lang="cs-CZ" sz="1400" dirty="0" err="1" smtClean="0">
                <a:hlinkClick r:id="rId4"/>
              </a:rPr>
              <a:t>imgURL</a:t>
            </a:r>
            <a:r>
              <a:rPr lang="cs-CZ" sz="1400" dirty="0" smtClean="0">
                <a:hlinkClick r:id="rId4"/>
              </a:rPr>
              <a:t>=http%3A//mm.</a:t>
            </a:r>
            <a:r>
              <a:rPr lang="cs-CZ" sz="1400" dirty="0" err="1" smtClean="0">
                <a:hlinkClick r:id="rId4"/>
              </a:rPr>
              <a:t>deni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www.</a:t>
            </a:r>
            <a:r>
              <a:rPr lang="cs-CZ" sz="1400" dirty="0" err="1" smtClean="0">
                <a:hlinkClick r:id="rId5"/>
              </a:rPr>
              <a:t>zachranari.sk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imgcont</a:t>
            </a:r>
            <a:r>
              <a:rPr lang="cs-CZ" sz="1400" smtClean="0">
                <a:hlinkClick r:id="rId5"/>
              </a:rPr>
              <a:t>/akcie/mincol1.jpg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tyden.cz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obrazek</a:t>
            </a:r>
            <a:r>
              <a:rPr lang="cs-CZ" sz="1400" dirty="0" smtClean="0">
                <a:hlinkClick r:id="rId6"/>
              </a:rPr>
              <a:t>/201105/4dccc16f8687e/4dcccc0818dd1-prvni1_230x153.jpg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hlinkClick r:id="rId7"/>
              </a:rPr>
              <a:t>http://im.novinky.cz/565/205659-top_foto2-3cvqu.jpg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hlinkClick r:id="rId8"/>
              </a:rPr>
              <a:t>http://www.</a:t>
            </a:r>
            <a:r>
              <a:rPr lang="cs-CZ" sz="1400" dirty="0" err="1" smtClean="0">
                <a:hlinkClick r:id="rId8"/>
              </a:rPr>
              <a:t>mojliptov.sk</a:t>
            </a:r>
            <a:r>
              <a:rPr lang="cs-CZ" sz="1400" dirty="0" smtClean="0">
                <a:hlinkClick r:id="rId8"/>
              </a:rPr>
              <a:t>/user_foto/2008-02-20_</a:t>
            </a:r>
            <a:r>
              <a:rPr lang="cs-CZ" sz="1400" dirty="0" err="1" smtClean="0">
                <a:hlinkClick r:id="rId8"/>
              </a:rPr>
              <a:t>horska</a:t>
            </a:r>
            <a:r>
              <a:rPr lang="cs-CZ" sz="1400" dirty="0" smtClean="0">
                <a:hlinkClick r:id="rId8"/>
              </a:rPr>
              <a:t>/_mg_8242copy.jpg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1057</TotalTime>
  <Words>254</Words>
  <Application>Microsoft Office PowerPoint</Application>
  <PresentationFormat>Předvádění na obrazovce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Snímek 1</vt:lpstr>
      <vt:lpstr>Anotace a metodický pokyn</vt:lpstr>
      <vt:lpstr>První pomoc při zástavě dechu</vt:lpstr>
      <vt:lpstr>Jak postupovat při zástavě dechu</vt:lpstr>
      <vt:lpstr>Snímek 5</vt:lpstr>
      <vt:lpstr>Některé způsoby přesunu raněného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správce</cp:lastModifiedBy>
  <cp:revision>147</cp:revision>
  <dcterms:created xsi:type="dcterms:W3CDTF">2011-08-21T15:31:45Z</dcterms:created>
  <dcterms:modified xsi:type="dcterms:W3CDTF">2012-12-09T20:40:31Z</dcterms:modified>
</cp:coreProperties>
</file>