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1" r:id="rId3"/>
    <p:sldId id="267" r:id="rId4"/>
    <p:sldId id="268" r:id="rId5"/>
    <p:sldId id="269" r:id="rId6"/>
    <p:sldId id="270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640" autoAdjust="0"/>
  </p:normalViewPr>
  <p:slideViewPr>
    <p:cSldViewPr>
      <p:cViewPr varScale="1">
        <p:scale>
          <a:sx n="67" d="100"/>
          <a:sy n="67" d="100"/>
        </p:scale>
        <p:origin x="-60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Se&#353;it1" TargetMode="Externa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1"/>
  <c:lang val="cs-CZ"/>
  <c:chart>
    <c:plotArea>
      <c:layout/>
      <c:pieChart>
        <c:varyColors val="1"/>
        <c:ser>
          <c:idx val="0"/>
          <c:order val="0"/>
          <c:val>
            <c:numRef>
              <c:f>List1!$A$1:$C$1</c:f>
              <c:numCache>
                <c:formatCode>General</c:formatCode>
                <c:ptCount val="3"/>
                <c:pt idx="0">
                  <c:v>21</c:v>
                </c:pt>
                <c:pt idx="1">
                  <c:v>1</c:v>
                </c:pt>
                <c:pt idx="2">
                  <c:v>78</c:v>
                </c:pt>
              </c:numCache>
            </c:numRef>
          </c:val>
        </c:ser>
        <c:firstSliceAng val="0"/>
      </c:pieChart>
    </c:plotArea>
    <c:plotVisOnly val="1"/>
  </c:chart>
  <c:externalData r:id="rId1"/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39D776-B2C1-4CA8-889F-D36ED41E1867}" type="datetimeFigureOut">
              <a:rPr lang="cs-CZ" smtClean="0"/>
              <a:pPr/>
              <a:t>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169B0-EDDD-41DF-BB1A-CC1665F0E25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857224" y="4143380"/>
            <a:ext cx="75724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Anotace</a:t>
            </a:r>
            <a:r>
              <a:rPr lang="cs-CZ" b="1" smtClean="0">
                <a:latin typeface="Arial" pitchFamily="34" charset="0"/>
                <a:cs typeface="Arial" pitchFamily="34" charset="0"/>
              </a:rPr>
              <a:t>: </a:t>
            </a:r>
            <a:r>
              <a:rPr lang="cs-CZ" smtClean="0">
                <a:latin typeface="Arial" pitchFamily="34" charset="0"/>
                <a:cs typeface="Arial" pitchFamily="34" charset="0"/>
              </a:rPr>
              <a:t>Prezentace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 určena k výkladu učiva chemické látky, vzduch a jeho složení v 8. ročníku a opakování učiva v 9. ročníku.</a:t>
            </a:r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Období: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září – prosinec 2011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500034" y="357166"/>
            <a:ext cx="7786774" cy="2829002"/>
            <a:chOff x="285721" y="500063"/>
            <a:chExt cx="8715436" cy="2829002"/>
          </a:xfrm>
        </p:grpSpPr>
        <p:sp>
          <p:nvSpPr>
            <p:cNvPr id="7" name="TextovéPole 5"/>
            <p:cNvSpPr txBox="1">
              <a:spLocks noChangeArrowheads="1"/>
            </p:cNvSpPr>
            <p:nvPr/>
          </p:nvSpPr>
          <p:spPr bwMode="auto">
            <a:xfrm>
              <a:off x="285721" y="500063"/>
              <a:ext cx="8715436" cy="147732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Škola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Základní škola Varnsdorf, Edisonova 2821, okres Děčín,</a:t>
              </a:r>
            </a:p>
            <a:p>
              <a:r>
                <a:rPr lang="cs-CZ" dirty="0" smtClean="0">
                  <a:latin typeface="Arial" pitchFamily="34" charset="0"/>
                  <a:cs typeface="Arial" pitchFamily="34" charset="0"/>
                </a:rPr>
                <a:t>příspěvková organizace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Člověk a příroda, chemie, chemické látky, vzduch</a:t>
              </a:r>
            </a:p>
            <a:p>
              <a:r>
                <a:rPr lang="cs-CZ" b="1" smtClean="0">
                  <a:latin typeface="Arial" pitchFamily="34" charset="0"/>
                  <a:cs typeface="Arial" pitchFamily="34" charset="0"/>
                </a:rPr>
                <a:t>Autor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Ing. Zdeňka Botková</a:t>
              </a:r>
            </a:p>
            <a:p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Název pomůcky</a:t>
              </a:r>
              <a:r>
                <a:rPr lang="cs-CZ" dirty="0" smtClean="0">
                  <a:latin typeface="Arial" pitchFamily="34" charset="0"/>
                  <a:cs typeface="Arial" pitchFamily="34" charset="0"/>
                </a:rPr>
                <a:t>: </a:t>
              </a:r>
              <a:r>
                <a:rPr lang="cs-CZ" b="1" dirty="0" smtClean="0">
                  <a:latin typeface="Arial" pitchFamily="34" charset="0"/>
                  <a:cs typeface="Arial" pitchFamily="34" charset="0"/>
                </a:rPr>
                <a:t>VY_52_INOVACE_02/III. SADA</a:t>
              </a: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3929058" y="2928955"/>
              <a:ext cx="1633877" cy="40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cs-CZ" sz="2000" b="1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00298" y="2571744"/>
            <a:ext cx="4500594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VZDUCH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VZDUCH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428736"/>
            <a:ext cx="564360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základní podmínka života</a:t>
            </a:r>
          </a:p>
          <a:p>
            <a:pPr>
              <a:buFontTx/>
              <a:buChar char="-"/>
            </a:pPr>
            <a:r>
              <a:rPr lang="cs-CZ" sz="2800" dirty="0" smtClean="0"/>
              <a:t> atmosféra</a:t>
            </a:r>
          </a:p>
          <a:p>
            <a:pPr>
              <a:buFontTx/>
              <a:buChar char="-"/>
            </a:pPr>
            <a:r>
              <a:rPr lang="cs-CZ" sz="2800" dirty="0" smtClean="0"/>
              <a:t> hustota </a:t>
            </a:r>
            <a:r>
              <a:rPr lang="el-GR" sz="2800" dirty="0" smtClean="0">
                <a:ea typeface="Cambria Math"/>
              </a:rPr>
              <a:t>ρ</a:t>
            </a:r>
            <a:r>
              <a:rPr lang="cs-CZ" sz="2800" dirty="0" smtClean="0">
                <a:ea typeface="Cambria Math"/>
              </a:rPr>
              <a:t> = 1,2 kg/m</a:t>
            </a:r>
            <a:r>
              <a:rPr lang="cs-CZ" sz="2800" baseline="30000" dirty="0" smtClean="0">
                <a:ea typeface="Cambria Math"/>
              </a:rPr>
              <a:t>3</a:t>
            </a:r>
            <a:endParaRPr lang="cs-CZ" sz="2800" dirty="0" smtClean="0"/>
          </a:p>
        </p:txBody>
      </p:sp>
      <p:graphicFrame>
        <p:nvGraphicFramePr>
          <p:cNvPr id="4" name="Graf 3"/>
          <p:cNvGraphicFramePr/>
          <p:nvPr/>
        </p:nvGraphicFramePr>
        <p:xfrm>
          <a:off x="1571604" y="3357562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9" name="Čárový popisek 1 8"/>
          <p:cNvSpPr/>
          <p:nvPr/>
        </p:nvSpPr>
        <p:spPr>
          <a:xfrm>
            <a:off x="642910" y="2928934"/>
            <a:ext cx="2000264" cy="785818"/>
          </a:xfrm>
          <a:prstGeom prst="borderCallout1">
            <a:avLst>
              <a:gd name="adj1" fmla="val 129659"/>
              <a:gd name="adj2" fmla="val 113095"/>
              <a:gd name="adj3" fmla="val 101591"/>
              <a:gd name="adj4" fmla="val 99523"/>
            </a:avLst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dusík 78 %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Čárový popisek 1 9"/>
          <p:cNvSpPr/>
          <p:nvPr/>
        </p:nvSpPr>
        <p:spPr>
          <a:xfrm>
            <a:off x="4857752" y="2214554"/>
            <a:ext cx="1857388" cy="571504"/>
          </a:xfrm>
          <a:prstGeom prst="borderCallout1">
            <a:avLst>
              <a:gd name="adj1" fmla="val 96249"/>
              <a:gd name="adj2" fmla="val 128"/>
              <a:gd name="adj3" fmla="val 244999"/>
              <a:gd name="adj4" fmla="val -24486"/>
            </a:avLst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smtClean="0">
                <a:solidFill>
                  <a:schemeClr val="tx1"/>
                </a:solidFill>
              </a:rPr>
              <a:t>kyslík 21 </a:t>
            </a:r>
            <a:r>
              <a:rPr lang="cs-CZ" sz="2800" dirty="0" smtClean="0">
                <a:solidFill>
                  <a:schemeClr val="tx1"/>
                </a:solidFill>
              </a:rPr>
              <a:t>%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Čárový popisek 1 10"/>
          <p:cNvSpPr/>
          <p:nvPr/>
        </p:nvSpPr>
        <p:spPr>
          <a:xfrm>
            <a:off x="5500694" y="3857628"/>
            <a:ext cx="3214710" cy="1357322"/>
          </a:xfrm>
          <a:prstGeom prst="borderCallout1">
            <a:avLst>
              <a:gd name="adj1" fmla="val 49557"/>
              <a:gd name="adj2" fmla="val -461"/>
              <a:gd name="adj3" fmla="val 44991"/>
              <a:gd name="adj4" fmla="val -13444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1 % jiné plyny, nečistoty, mikroorganismy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VZDUCH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00100" y="1714488"/>
            <a:ext cx="68580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1 % jiných plynů:</a:t>
            </a:r>
          </a:p>
          <a:p>
            <a:r>
              <a:rPr lang="cs-CZ" sz="2800" dirty="0" smtClean="0"/>
              <a:t>	- helium</a:t>
            </a:r>
          </a:p>
          <a:p>
            <a:r>
              <a:rPr lang="cs-CZ" sz="2800" dirty="0" smtClean="0"/>
              <a:t>	- neon</a:t>
            </a:r>
          </a:p>
          <a:p>
            <a:r>
              <a:rPr lang="cs-CZ" sz="2800" dirty="0" smtClean="0"/>
              <a:t>	- argon</a:t>
            </a:r>
          </a:p>
          <a:p>
            <a:r>
              <a:rPr lang="cs-CZ" sz="2800" dirty="0" smtClean="0"/>
              <a:t>	- oxid uhličitý</a:t>
            </a:r>
          </a:p>
          <a:p>
            <a:r>
              <a:rPr lang="cs-CZ" sz="2800" dirty="0" smtClean="0"/>
              <a:t>	- vodní pára</a:t>
            </a:r>
          </a:p>
          <a:p>
            <a:r>
              <a:rPr lang="cs-CZ" sz="2800" dirty="0" smtClean="0"/>
              <a:t>	- metan </a:t>
            </a:r>
          </a:p>
          <a:p>
            <a:r>
              <a:rPr lang="cs-CZ" sz="2800" dirty="0" smtClean="0"/>
              <a:t>	- výfukové a průmyslové zplodiny aj.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1000100" y="5429264"/>
            <a:ext cx="7429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Nečistoty </a:t>
            </a:r>
            <a:r>
              <a:rPr lang="cs-CZ" sz="2800" dirty="0" smtClean="0"/>
              <a:t>- pylová zrna, prach, výtrusy aj. 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VZDUCH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000364" y="1428736"/>
            <a:ext cx="350046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F0"/>
                </a:solidFill>
              </a:rPr>
              <a:t>průmyslová surovina</a:t>
            </a:r>
          </a:p>
          <a:p>
            <a:r>
              <a:rPr lang="cs-CZ" sz="2800" b="1" dirty="0" smtClean="0"/>
              <a:t>	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85786" y="2143116"/>
            <a:ext cx="64294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destilace kapalného vzduchu (-190 °C) </a:t>
            </a:r>
          </a:p>
          <a:p>
            <a:pPr lvl="2">
              <a:buFontTx/>
              <a:buChar char="-"/>
            </a:pPr>
            <a:r>
              <a:rPr lang="cs-CZ" sz="2800" dirty="0" smtClean="0"/>
              <a:t> výroba dusíku </a:t>
            </a:r>
          </a:p>
          <a:p>
            <a:pPr lvl="2">
              <a:buFontTx/>
              <a:buChar char="-"/>
            </a:pPr>
            <a:r>
              <a:rPr lang="cs-CZ" sz="2800" dirty="0" smtClean="0"/>
              <a:t> výroba kyslíku </a:t>
            </a:r>
          </a:p>
          <a:p>
            <a:pPr lvl="2">
              <a:buFontTx/>
              <a:buChar char="-"/>
            </a:pPr>
            <a:r>
              <a:rPr lang="cs-CZ" sz="2800" dirty="0" smtClean="0"/>
              <a:t> výroba vzácných plynů</a:t>
            </a:r>
          </a:p>
          <a:p>
            <a:pPr lvl="2"/>
            <a:endParaRPr lang="cs-CZ" sz="2800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4000504"/>
            <a:ext cx="69304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výroba železa a další průmyslové výroby </a:t>
            </a:r>
          </a:p>
          <a:p>
            <a:pPr>
              <a:buFontTx/>
              <a:buChar char="-"/>
            </a:pPr>
            <a:r>
              <a:rPr lang="cs-CZ" sz="2800" dirty="0" smtClean="0"/>
              <a:t> hoření</a:t>
            </a:r>
            <a:endParaRPr lang="cs-CZ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64291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VZDUCH</a:t>
            </a:r>
          </a:p>
          <a:p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14348" y="1500175"/>
            <a:ext cx="35004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Smog</a:t>
            </a:r>
            <a:r>
              <a:rPr lang="cs-CZ" sz="2800" b="1" dirty="0" smtClean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00034" y="2143116"/>
            <a:ext cx="80010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800" dirty="0" smtClean="0"/>
              <a:t> směs mlhy, prachu, kouře a zplodin spalování</a:t>
            </a:r>
          </a:p>
          <a:p>
            <a:pPr>
              <a:buFontTx/>
              <a:buChar char="-"/>
            </a:pPr>
            <a:r>
              <a:rPr lang="cs-CZ" sz="2800" dirty="0" smtClean="0"/>
              <a:t> zdravotní potíže – dýchání, bolest hlavy, únava apod.</a:t>
            </a:r>
          </a:p>
          <a:p>
            <a:pPr>
              <a:buFontTx/>
              <a:buChar char="-"/>
            </a:pPr>
            <a:r>
              <a:rPr lang="cs-CZ" sz="2800" dirty="0" smtClean="0"/>
              <a:t> i vážná onemocnění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Použitá literatura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857232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BENEŠ, Pavel; PUMPR, Václav; BANÝR, Jiří. </a:t>
            </a:r>
            <a:r>
              <a:rPr lang="cs-CZ" sz="1600" i="1" dirty="0" smtClean="0"/>
              <a:t>Základy chemie 1</a:t>
            </a:r>
            <a:r>
              <a:rPr lang="cs-CZ" sz="1600" dirty="0" smtClean="0"/>
              <a:t>. dotisk prvního vydání. Praha : FORTUNA, 1993. 143 s. ISBN 80-7168-043-5.</a:t>
            </a:r>
          </a:p>
          <a:p>
            <a:pPr>
              <a:buNone/>
            </a:pPr>
            <a:r>
              <a:rPr lang="cs-CZ" sz="1600" smtClean="0"/>
              <a:t>ČTRNÁCTOVÁ</a:t>
            </a:r>
            <a:r>
              <a:rPr lang="cs-CZ" sz="1600" dirty="0" smtClean="0"/>
              <a:t>, Hana; ZEMÁNEK, František; SVOBODOVÁ, Miloslava. </a:t>
            </a:r>
            <a:r>
              <a:rPr lang="cs-CZ" sz="1600" i="1" dirty="0" smtClean="0"/>
              <a:t>Poznáváme chemii 1. sešit</a:t>
            </a:r>
            <a:r>
              <a:rPr lang="cs-CZ" sz="1600" dirty="0" smtClean="0"/>
              <a:t>. 1. vydání. Praha : SPN, 1994. 62 s. ISBN 80-04-26349-6.  </a:t>
            </a:r>
          </a:p>
          <a:p>
            <a:pPr>
              <a:buNone/>
            </a:pPr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218</TotalTime>
  <Words>195</Words>
  <Application>Microsoft Office PowerPoint</Application>
  <PresentationFormat>Předvádění na obrazovce (4:3)</PresentationFormat>
  <Paragraphs>42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VZDUCH </vt:lpstr>
      <vt:lpstr>VZDUCH </vt:lpstr>
      <vt:lpstr>VZDUCH </vt:lpstr>
      <vt:lpstr>VZDUCH </vt:lpstr>
      <vt:lpstr>Použitá literatura</vt:lpstr>
    </vt:vector>
  </TitlesOfParts>
  <Company>Les Řáholec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VY_52_INOVACE_TŘÍDĚNÍ SMĚSÍ</dc:title>
  <dc:creator>Zdeňka Botková</dc:creator>
  <cp:lastModifiedBy>Rumcajs</cp:lastModifiedBy>
  <cp:revision>36</cp:revision>
  <dcterms:created xsi:type="dcterms:W3CDTF">2011-10-16T16:09:56Z</dcterms:created>
  <dcterms:modified xsi:type="dcterms:W3CDTF">2012-01-04T20:02:49Z</dcterms:modified>
</cp:coreProperties>
</file>