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1"/>
  </p:notesMasterIdLst>
  <p:sldIdLst>
    <p:sldId id="270" r:id="rId2"/>
    <p:sldId id="295" r:id="rId3"/>
    <p:sldId id="296" r:id="rId4"/>
    <p:sldId id="297" r:id="rId5"/>
    <p:sldId id="298" r:id="rId6"/>
    <p:sldId id="300" r:id="rId7"/>
    <p:sldId id="299" r:id="rId8"/>
    <p:sldId id="269" r:id="rId9"/>
    <p:sldId id="28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40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267634-91A6-45D2-AD07-27D78A6F79B1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7B1BBE-C787-4E6F-83B8-D2A19CE1D9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79504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gif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gi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gi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gif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gif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gif"/><Relationship Id="rId4" Type="http://schemas.openxmlformats.org/officeDocument/2006/relationships/image" Target="../media/image4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r>
              <a:rPr lang="cs-CZ" sz="3600" dirty="0" smtClean="0"/>
              <a:t>n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26791684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Naděžda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Trenčianska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2.11.2012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Název: </a:t>
                      </a:r>
                      <a:r>
                        <a:rPr lang="cs-CZ" sz="2400" dirty="0" smtClean="0"/>
                        <a:t>VY_32_INOVACE_11_Matematika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Sčítání a odčítání– slovní</a:t>
                      </a:r>
                      <a:r>
                        <a:rPr lang="cs-CZ" sz="2400" b="0" baseline="0" dirty="0" smtClean="0"/>
                        <a:t> úlohy do </a:t>
                      </a:r>
                      <a:r>
                        <a:rPr lang="cs-CZ" sz="2400" b="0" baseline="0" smtClean="0"/>
                        <a:t>10- sčítání</a:t>
                      </a:r>
                      <a:endParaRPr lang="cs-CZ" sz="2400" b="0" baseline="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="0" baseline="0" dirty="0" smtClean="0"/>
                        <a:t>1.-2.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71028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Vyřeš příklad :</a:t>
            </a:r>
            <a:endParaRPr lang="cs-CZ" dirty="0"/>
          </a:p>
        </p:txBody>
      </p:sp>
      <p:pic>
        <p:nvPicPr>
          <p:cNvPr id="1031" name="Picture 7" descr="C:\Users\Vosátková\AppData\Local\Microsoft\Windows\Temporary Internet Files\Content.IE5\UFL04PGK\MM900356796[1].gif"/>
          <p:cNvPicPr>
            <a:picLocks noGrp="1" noChangeAspect="1" noChangeArrowheads="1" noCrop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6300192" y="1844824"/>
            <a:ext cx="2411760" cy="2468860"/>
          </a:xfrm>
          <a:prstGeom prst="rect">
            <a:avLst/>
          </a:prstGeom>
          <a:noFill/>
        </p:spPr>
      </p:pic>
      <p:pic>
        <p:nvPicPr>
          <p:cNvPr id="1027" name="Picture 3" descr="C:\Users\Vosátková\AppData\Local\Microsoft\Windows\Temporary Internet Files\Content.IE5\AJEVCUMD\MC90023778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9436849">
            <a:off x="5940775" y="924894"/>
            <a:ext cx="1869541" cy="2568166"/>
          </a:xfrm>
          <a:prstGeom prst="rect">
            <a:avLst/>
          </a:prstGeom>
          <a:noFill/>
        </p:spPr>
      </p:pic>
      <p:pic>
        <p:nvPicPr>
          <p:cNvPr id="1029" name="Picture 5" descr="C:\Users\Vosátková\AppData\Local\Microsoft\Windows\Temporary Internet Files\Content.IE5\UFL04PGK\MC90039142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651601">
            <a:off x="1100237" y="1402517"/>
            <a:ext cx="1335938" cy="1818742"/>
          </a:xfrm>
          <a:prstGeom prst="rect">
            <a:avLst/>
          </a:prstGeom>
          <a:noFill/>
        </p:spPr>
      </p:pic>
      <p:pic>
        <p:nvPicPr>
          <p:cNvPr id="1030" name="Picture 6" descr="C:\Users\Vosátková\AppData\Local\Microsoft\Windows\Temporary Internet Files\Content.IE5\HA0BR52S\MM900356716[1].gif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1988840"/>
            <a:ext cx="2376264" cy="1917179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971600" y="4293096"/>
            <a:ext cx="74888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Zuzanka měla 4 balonky,  Kuba měl 5 </a:t>
            </a:r>
          </a:p>
          <a:p>
            <a:r>
              <a:rPr lang="cs-CZ" sz="3200" dirty="0" smtClean="0"/>
              <a:t>balonků. </a:t>
            </a:r>
            <a:r>
              <a:rPr lang="cs-CZ" sz="3200" dirty="0" smtClean="0">
                <a:solidFill>
                  <a:srgbClr val="FF0000"/>
                </a:solidFill>
              </a:rPr>
              <a:t>Kolik balonků měli dohromady?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O kolik balonků měl Kuba více než Zuzanka ?</a:t>
            </a:r>
            <a:endParaRPr lang="cs-CZ" sz="32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Vyřeš příklad :</a:t>
            </a:r>
            <a:endParaRPr lang="cs-CZ" dirty="0"/>
          </a:p>
        </p:txBody>
      </p:sp>
      <p:pic>
        <p:nvPicPr>
          <p:cNvPr id="1031" name="Picture 7" descr="C:\Users\Vosátková\AppData\Local\Microsoft\Windows\Temporary Internet Files\Content.IE5\UFL04PGK\MM900356796[1].gif"/>
          <p:cNvPicPr>
            <a:picLocks noGrp="1" noChangeAspect="1" noChangeArrowheads="1" noCrop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6300192" y="1844824"/>
            <a:ext cx="2411760" cy="2468860"/>
          </a:xfrm>
          <a:prstGeom prst="rect">
            <a:avLst/>
          </a:prstGeom>
          <a:noFill/>
        </p:spPr>
      </p:pic>
      <p:pic>
        <p:nvPicPr>
          <p:cNvPr id="1027" name="Picture 3" descr="C:\Users\Vosátková\AppData\Local\Microsoft\Windows\Temporary Internet Files\Content.IE5\AJEVCUMD\MC90023778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9436849">
            <a:off x="5940775" y="924894"/>
            <a:ext cx="1869541" cy="2568166"/>
          </a:xfrm>
          <a:prstGeom prst="rect">
            <a:avLst/>
          </a:prstGeom>
          <a:noFill/>
        </p:spPr>
      </p:pic>
      <p:pic>
        <p:nvPicPr>
          <p:cNvPr id="1029" name="Picture 5" descr="C:\Users\Vosátková\AppData\Local\Microsoft\Windows\Temporary Internet Files\Content.IE5\UFL04PGK\MC90039142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651601">
            <a:off x="1100237" y="1402517"/>
            <a:ext cx="1335938" cy="1818742"/>
          </a:xfrm>
          <a:prstGeom prst="rect">
            <a:avLst/>
          </a:prstGeom>
          <a:noFill/>
        </p:spPr>
      </p:pic>
      <p:pic>
        <p:nvPicPr>
          <p:cNvPr id="1030" name="Picture 6" descr="C:\Users\Vosátková\AppData\Local\Microsoft\Windows\Temporary Internet Files\Content.IE5\HA0BR52S\MM900356716[1].gif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1988840"/>
            <a:ext cx="2376264" cy="1917179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971600" y="4293096"/>
            <a:ext cx="74888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Zuzanka ………..4 balonky</a:t>
            </a:r>
          </a:p>
          <a:p>
            <a:r>
              <a:rPr lang="cs-CZ" sz="3200" dirty="0" smtClean="0"/>
              <a:t>Kuba   ……………5 balonků 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dohromady……?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Vyřeš příklad :</a:t>
            </a:r>
            <a:endParaRPr lang="cs-CZ" dirty="0"/>
          </a:p>
        </p:txBody>
      </p:sp>
      <p:pic>
        <p:nvPicPr>
          <p:cNvPr id="1031" name="Picture 7" descr="C:\Users\Vosátková\AppData\Local\Microsoft\Windows\Temporary Internet Files\Content.IE5\UFL04PGK\MM900356796[1].gif"/>
          <p:cNvPicPr>
            <a:picLocks noGrp="1" noChangeAspect="1" noChangeArrowheads="1" noCrop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6300192" y="1844824"/>
            <a:ext cx="2411760" cy="2468860"/>
          </a:xfrm>
          <a:prstGeom prst="rect">
            <a:avLst/>
          </a:prstGeom>
          <a:noFill/>
        </p:spPr>
      </p:pic>
      <p:pic>
        <p:nvPicPr>
          <p:cNvPr id="1027" name="Picture 3" descr="C:\Users\Vosátková\AppData\Local\Microsoft\Windows\Temporary Internet Files\Content.IE5\AJEVCUMD\MC90023778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9436849">
            <a:off x="5940775" y="924894"/>
            <a:ext cx="1869541" cy="2568166"/>
          </a:xfrm>
          <a:prstGeom prst="rect">
            <a:avLst/>
          </a:prstGeom>
          <a:noFill/>
        </p:spPr>
      </p:pic>
      <p:pic>
        <p:nvPicPr>
          <p:cNvPr id="1029" name="Picture 5" descr="C:\Users\Vosátková\AppData\Local\Microsoft\Windows\Temporary Internet Files\Content.IE5\UFL04PGK\MC90039142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651601">
            <a:off x="1100237" y="1402517"/>
            <a:ext cx="1335938" cy="1818742"/>
          </a:xfrm>
          <a:prstGeom prst="rect">
            <a:avLst/>
          </a:prstGeom>
          <a:noFill/>
        </p:spPr>
      </p:pic>
      <p:pic>
        <p:nvPicPr>
          <p:cNvPr id="1030" name="Picture 6" descr="C:\Users\Vosátková\AppData\Local\Microsoft\Windows\Temporary Internet Files\Content.IE5\HA0BR52S\MM900356716[1].gif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1988840"/>
            <a:ext cx="2376264" cy="1917179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971600" y="4293096"/>
            <a:ext cx="74888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4 + 5 = 9</a:t>
            </a:r>
          </a:p>
          <a:p>
            <a:endParaRPr lang="cs-CZ" sz="3200" dirty="0" smtClean="0"/>
          </a:p>
          <a:p>
            <a:r>
              <a:rPr lang="cs-CZ" sz="3200" dirty="0" smtClean="0">
                <a:solidFill>
                  <a:srgbClr val="FF0000"/>
                </a:solidFill>
              </a:rPr>
              <a:t>Dohromady měli 9 balonků</a:t>
            </a:r>
            <a:r>
              <a:rPr lang="cs-CZ" sz="3200" dirty="0" smtClean="0"/>
              <a:t>.</a:t>
            </a:r>
            <a:endParaRPr lang="cs-CZ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Vyřeš příklad :</a:t>
            </a:r>
            <a:endParaRPr lang="cs-CZ" dirty="0"/>
          </a:p>
        </p:txBody>
      </p:sp>
      <p:pic>
        <p:nvPicPr>
          <p:cNvPr id="1031" name="Picture 7" descr="C:\Users\Vosátková\AppData\Local\Microsoft\Windows\Temporary Internet Files\Content.IE5\UFL04PGK\MM900356796[1].gif"/>
          <p:cNvPicPr>
            <a:picLocks noGrp="1" noChangeAspect="1" noChangeArrowheads="1" noCrop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6300192" y="1844824"/>
            <a:ext cx="2411760" cy="2468860"/>
          </a:xfrm>
          <a:prstGeom prst="rect">
            <a:avLst/>
          </a:prstGeom>
          <a:noFill/>
        </p:spPr>
      </p:pic>
      <p:pic>
        <p:nvPicPr>
          <p:cNvPr id="1027" name="Picture 3" descr="C:\Users\Vosátková\AppData\Local\Microsoft\Windows\Temporary Internet Files\Content.IE5\AJEVCUMD\MC90023778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9436849">
            <a:off x="5940775" y="924894"/>
            <a:ext cx="1869541" cy="2568166"/>
          </a:xfrm>
          <a:prstGeom prst="rect">
            <a:avLst/>
          </a:prstGeom>
          <a:noFill/>
        </p:spPr>
      </p:pic>
      <p:pic>
        <p:nvPicPr>
          <p:cNvPr id="1029" name="Picture 5" descr="C:\Users\Vosátková\AppData\Local\Microsoft\Windows\Temporary Internet Files\Content.IE5\UFL04PGK\MC90039142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651601">
            <a:off x="1100237" y="1402517"/>
            <a:ext cx="1335938" cy="1818742"/>
          </a:xfrm>
          <a:prstGeom prst="rect">
            <a:avLst/>
          </a:prstGeom>
          <a:noFill/>
        </p:spPr>
      </p:pic>
      <p:pic>
        <p:nvPicPr>
          <p:cNvPr id="1030" name="Picture 6" descr="C:\Users\Vosátková\AppData\Local\Microsoft\Windows\Temporary Internet Files\Content.IE5\HA0BR52S\MM900356716[1].gif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1988840"/>
            <a:ext cx="2376264" cy="1917179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971600" y="4293096"/>
            <a:ext cx="74888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Zuzanka měla 4 balonky, Kuba měl 5 balonků.  </a:t>
            </a:r>
            <a:r>
              <a:rPr lang="cs-CZ" sz="3200" dirty="0" smtClean="0">
                <a:solidFill>
                  <a:srgbClr val="0070C0"/>
                </a:solidFill>
              </a:rPr>
              <a:t>O kolik balonků měl Kuba více než Zuzanka ?</a:t>
            </a:r>
            <a:endParaRPr lang="cs-CZ" sz="32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Vyřeš příklad :</a:t>
            </a:r>
            <a:endParaRPr lang="cs-CZ" dirty="0"/>
          </a:p>
        </p:txBody>
      </p:sp>
      <p:pic>
        <p:nvPicPr>
          <p:cNvPr id="1031" name="Picture 7" descr="C:\Users\Vosátková\AppData\Local\Microsoft\Windows\Temporary Internet Files\Content.IE5\UFL04PGK\MM900356796[1].gif"/>
          <p:cNvPicPr>
            <a:picLocks noGrp="1" noChangeAspect="1" noChangeArrowheads="1" noCrop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6300192" y="1844824"/>
            <a:ext cx="2411760" cy="2468860"/>
          </a:xfrm>
          <a:prstGeom prst="rect">
            <a:avLst/>
          </a:prstGeom>
          <a:noFill/>
        </p:spPr>
      </p:pic>
      <p:pic>
        <p:nvPicPr>
          <p:cNvPr id="1027" name="Picture 3" descr="C:\Users\Vosátková\AppData\Local\Microsoft\Windows\Temporary Internet Files\Content.IE5\AJEVCUMD\MC90023778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9436849">
            <a:off x="5940775" y="924894"/>
            <a:ext cx="1869541" cy="2568166"/>
          </a:xfrm>
          <a:prstGeom prst="rect">
            <a:avLst/>
          </a:prstGeom>
          <a:noFill/>
        </p:spPr>
      </p:pic>
      <p:pic>
        <p:nvPicPr>
          <p:cNvPr id="1029" name="Picture 5" descr="C:\Users\Vosátková\AppData\Local\Microsoft\Windows\Temporary Internet Files\Content.IE5\UFL04PGK\MC90039142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651601">
            <a:off x="1100237" y="1402517"/>
            <a:ext cx="1335938" cy="1818742"/>
          </a:xfrm>
          <a:prstGeom prst="rect">
            <a:avLst/>
          </a:prstGeom>
          <a:noFill/>
        </p:spPr>
      </p:pic>
      <p:pic>
        <p:nvPicPr>
          <p:cNvPr id="1030" name="Picture 6" descr="C:\Users\Vosátková\AppData\Local\Microsoft\Windows\Temporary Internet Files\Content.IE5\HA0BR52S\MM900356716[1].gif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1988840"/>
            <a:ext cx="2376264" cy="1917179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971600" y="4293096"/>
            <a:ext cx="74888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Zuzanka ………..4 balonky</a:t>
            </a:r>
          </a:p>
          <a:p>
            <a:r>
              <a:rPr lang="cs-CZ" sz="3200" dirty="0" smtClean="0"/>
              <a:t>Kuba   ……………5 balonků 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Kuba   ……………o ? více než Zuzanka</a:t>
            </a:r>
            <a:endParaRPr lang="cs-CZ" sz="32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Řešení:  </a:t>
            </a:r>
            <a:endParaRPr lang="cs-CZ" dirty="0"/>
          </a:p>
        </p:txBody>
      </p:sp>
      <p:pic>
        <p:nvPicPr>
          <p:cNvPr id="1031" name="Picture 7" descr="C:\Users\Vosátková\AppData\Local\Microsoft\Windows\Temporary Internet Files\Content.IE5\UFL04PGK\MM900356796[1].gif"/>
          <p:cNvPicPr>
            <a:picLocks noGrp="1" noChangeAspect="1" noChangeArrowheads="1" noCrop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6300192" y="1844824"/>
            <a:ext cx="2411760" cy="2468860"/>
          </a:xfrm>
          <a:prstGeom prst="rect">
            <a:avLst/>
          </a:prstGeom>
          <a:noFill/>
        </p:spPr>
      </p:pic>
      <p:pic>
        <p:nvPicPr>
          <p:cNvPr id="1027" name="Picture 3" descr="C:\Users\Vosátková\AppData\Local\Microsoft\Windows\Temporary Internet Files\Content.IE5\AJEVCUMD\MC90023778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9436849">
            <a:off x="5940775" y="924894"/>
            <a:ext cx="1869541" cy="2568166"/>
          </a:xfrm>
          <a:prstGeom prst="rect">
            <a:avLst/>
          </a:prstGeom>
          <a:noFill/>
        </p:spPr>
      </p:pic>
      <p:pic>
        <p:nvPicPr>
          <p:cNvPr id="1029" name="Picture 5" descr="C:\Users\Vosátková\AppData\Local\Microsoft\Windows\Temporary Internet Files\Content.IE5\UFL04PGK\MC90039142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651601">
            <a:off x="1100237" y="1402517"/>
            <a:ext cx="1335938" cy="1818742"/>
          </a:xfrm>
          <a:prstGeom prst="rect">
            <a:avLst/>
          </a:prstGeom>
          <a:noFill/>
        </p:spPr>
      </p:pic>
      <p:pic>
        <p:nvPicPr>
          <p:cNvPr id="1030" name="Picture 6" descr="C:\Users\Vosátková\AppData\Local\Microsoft\Windows\Temporary Internet Files\Content.IE5\HA0BR52S\MM900356716[1].gif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1988840"/>
            <a:ext cx="2376264" cy="1917179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971600" y="4293096"/>
            <a:ext cx="74888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5 – 4 = 1</a:t>
            </a:r>
          </a:p>
          <a:p>
            <a:endParaRPr lang="cs-CZ" sz="3200" dirty="0" smtClean="0"/>
          </a:p>
          <a:p>
            <a:r>
              <a:rPr lang="cs-CZ" sz="3200" dirty="0" smtClean="0">
                <a:solidFill>
                  <a:srgbClr val="0070C0"/>
                </a:solidFill>
              </a:rPr>
              <a:t>Kuba měl o 1 balonek více než Zuzanka.</a:t>
            </a:r>
            <a:endParaRPr lang="cs-CZ" sz="3200" dirty="0">
              <a:solidFill>
                <a:srgbClr val="0070C0"/>
              </a:solidFill>
            </a:endParaRPr>
          </a:p>
        </p:txBody>
      </p:sp>
      <p:pic>
        <p:nvPicPr>
          <p:cNvPr id="2" name="Picture 3" descr="C:\Users\Vosátková\AppData\Local\Microsoft\Windows\Temporary Internet Files\Content.IE5\HXWG7R25\MC90044045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96336" y="5029200"/>
            <a:ext cx="1368425" cy="18288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dirty="0" smtClean="0"/>
              <a:t>Anotace: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Žáci  1. ročníku se seznámí s praktickým používáním sčítání na konkrétních příkladech. </a:t>
            </a:r>
          </a:p>
          <a:p>
            <a:pPr>
              <a:buNone/>
            </a:pPr>
            <a:r>
              <a:rPr lang="cs-CZ" dirty="0" smtClean="0"/>
              <a:t>    Seznámí se se zápisem slovní úlohy.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>
          <a:xfrm>
            <a:off x="457200" y="503237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Zdroj:</a:t>
            </a:r>
            <a:br>
              <a:rPr lang="cs-CZ" sz="3600" dirty="0" smtClean="0"/>
            </a:b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457200" y="1828799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cs-CZ" dirty="0" smtClean="0"/>
              <a:t>Vlastní tvorba</a:t>
            </a:r>
          </a:p>
          <a:p>
            <a:pPr>
              <a:buNone/>
            </a:pPr>
            <a:r>
              <a:rPr lang="cs-CZ" dirty="0" smtClean="0"/>
              <a:t>Ilustrace </a:t>
            </a:r>
            <a:r>
              <a:rPr lang="cs-CZ" smtClean="0"/>
              <a:t>: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www.office.microsoft.com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1071</TotalTime>
  <Words>170</Words>
  <Application>Microsoft Office PowerPoint</Application>
  <PresentationFormat>Předvádění na obrazovce (4:3)</PresentationFormat>
  <Paragraphs>37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n</vt:lpstr>
      <vt:lpstr>Vyřeš příklad :</vt:lpstr>
      <vt:lpstr>Vyřeš příklad :</vt:lpstr>
      <vt:lpstr>Vyřeš příklad :</vt:lpstr>
      <vt:lpstr>Vyřeš příklad :</vt:lpstr>
      <vt:lpstr>Vyřeš příklad :</vt:lpstr>
      <vt:lpstr>Řešení:  </vt:lpstr>
      <vt:lpstr>Anotace: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Vesna202261</cp:lastModifiedBy>
  <cp:revision>76</cp:revision>
  <dcterms:created xsi:type="dcterms:W3CDTF">2011-12-27T20:15:32Z</dcterms:created>
  <dcterms:modified xsi:type="dcterms:W3CDTF">2012-12-10T07:04:54Z</dcterms:modified>
</cp:coreProperties>
</file>