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8"/>
  </p:notesMasterIdLst>
  <p:sldIdLst>
    <p:sldId id="270" r:id="rId2"/>
    <p:sldId id="302" r:id="rId3"/>
    <p:sldId id="303" r:id="rId4"/>
    <p:sldId id="304" r:id="rId5"/>
    <p:sldId id="269" r:id="rId6"/>
    <p:sldId id="28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267634-91A6-45D2-AD07-27D78A6F79B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7B1BBE-C787-4E6F-83B8-D2A19CE1D9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9106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n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5112614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Naděžda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Trenčianska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5.11.2012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VY_32_INOVACE_12_Matematika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Sčítání a odčítání– slovní</a:t>
                      </a:r>
                      <a:r>
                        <a:rPr lang="cs-CZ" sz="2400" b="0" baseline="0" dirty="0" smtClean="0"/>
                        <a:t> úlohy do </a:t>
                      </a:r>
                      <a:r>
                        <a:rPr lang="cs-CZ" sz="2400" b="0" baseline="0" dirty="0" smtClean="0"/>
                        <a:t>10- odčítání</a:t>
                      </a:r>
                      <a:endParaRPr lang="cs-CZ" sz="2400" b="0" baseline="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1.-2.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1028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Spočítej příklad.</a:t>
            </a:r>
            <a:endParaRPr lang="cs-CZ" dirty="0"/>
          </a:p>
        </p:txBody>
      </p:sp>
      <p:sp>
        <p:nvSpPr>
          <p:cNvPr id="19" name="Zástupný symbol pro obsah 1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Děti hrály kuličky. </a:t>
            </a:r>
          </a:p>
          <a:p>
            <a:pPr>
              <a:buNone/>
            </a:pPr>
            <a:r>
              <a:rPr lang="cs-CZ" dirty="0" smtClean="0"/>
              <a:t>   V důlku měly 10 kuliček.</a:t>
            </a:r>
          </a:p>
          <a:p>
            <a:pPr>
              <a:buNone/>
            </a:pPr>
            <a:r>
              <a:rPr lang="cs-CZ" dirty="0" smtClean="0"/>
              <a:t>   Petr si vzal  z důlku 7</a:t>
            </a:r>
          </a:p>
          <a:p>
            <a:pPr>
              <a:buNone/>
            </a:pPr>
            <a:r>
              <a:rPr lang="cs-CZ" dirty="0" smtClean="0"/>
              <a:t>   kuliček. 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Kolik kuliček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zůstalo Janičce?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00B050"/>
                </a:solidFill>
              </a:rPr>
              <a:t>O kolik kuliček měla Janička méně?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3076" name="Picture 4" descr="C:\Users\Vosátková\AppData\Local\Microsoft\Windows\Temporary Internet Files\Content.IE5\5JNQEU5D\MC9002320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556792"/>
            <a:ext cx="1991762" cy="2736304"/>
          </a:xfrm>
          <a:prstGeom prst="rect">
            <a:avLst/>
          </a:prstGeom>
          <a:noFill/>
        </p:spPr>
      </p:pic>
      <p:pic>
        <p:nvPicPr>
          <p:cNvPr id="3084" name="Picture 1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4941168"/>
            <a:ext cx="443617" cy="448976"/>
          </a:xfrm>
          <a:prstGeom prst="rect">
            <a:avLst/>
          </a:prstGeom>
          <a:noFill/>
        </p:spPr>
      </p:pic>
      <p:sp>
        <p:nvSpPr>
          <p:cNvPr id="18" name="Oblouk 17"/>
          <p:cNvSpPr/>
          <p:nvPr/>
        </p:nvSpPr>
        <p:spPr>
          <a:xfrm rot="10995848">
            <a:off x="723381" y="3638787"/>
            <a:ext cx="2223945" cy="2456600"/>
          </a:xfrm>
          <a:prstGeom prst="arc">
            <a:avLst>
              <a:gd name="adj1" fmla="val 10218395"/>
              <a:gd name="adj2" fmla="val 17163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Picture 1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5661248"/>
            <a:ext cx="443617" cy="448976"/>
          </a:xfrm>
          <a:prstGeom prst="rect">
            <a:avLst/>
          </a:prstGeom>
          <a:noFill/>
        </p:spPr>
      </p:pic>
      <p:pic>
        <p:nvPicPr>
          <p:cNvPr id="22" name="Picture 1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22453" y="4890844"/>
            <a:ext cx="443617" cy="448976"/>
          </a:xfrm>
          <a:prstGeom prst="rect">
            <a:avLst/>
          </a:prstGeom>
          <a:noFill/>
        </p:spPr>
      </p:pic>
      <p:pic>
        <p:nvPicPr>
          <p:cNvPr id="23" name="Picture 1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5445224"/>
            <a:ext cx="443617" cy="448976"/>
          </a:xfrm>
          <a:prstGeom prst="rect">
            <a:avLst/>
          </a:prstGeom>
          <a:noFill/>
        </p:spPr>
      </p:pic>
      <p:pic>
        <p:nvPicPr>
          <p:cNvPr id="24" name="Picture 1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5229200"/>
            <a:ext cx="443617" cy="448976"/>
          </a:xfrm>
          <a:prstGeom prst="rect">
            <a:avLst/>
          </a:prstGeom>
          <a:noFill/>
        </p:spPr>
      </p:pic>
      <p:pic>
        <p:nvPicPr>
          <p:cNvPr id="25" name="Picture 1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5085184"/>
            <a:ext cx="443617" cy="448976"/>
          </a:xfrm>
          <a:prstGeom prst="rect">
            <a:avLst/>
          </a:prstGeom>
          <a:noFill/>
        </p:spPr>
      </p:pic>
      <p:pic>
        <p:nvPicPr>
          <p:cNvPr id="26" name="Picture 1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4653136"/>
            <a:ext cx="443617" cy="448976"/>
          </a:xfrm>
          <a:prstGeom prst="rect">
            <a:avLst/>
          </a:prstGeom>
          <a:noFill/>
        </p:spPr>
      </p:pic>
      <p:pic>
        <p:nvPicPr>
          <p:cNvPr id="27" name="Picture 1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5445224"/>
            <a:ext cx="443617" cy="448976"/>
          </a:xfrm>
          <a:prstGeom prst="rect">
            <a:avLst/>
          </a:prstGeom>
          <a:noFill/>
        </p:spPr>
      </p:pic>
      <p:pic>
        <p:nvPicPr>
          <p:cNvPr id="28" name="Picture 1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5229200"/>
            <a:ext cx="443617" cy="448976"/>
          </a:xfrm>
          <a:prstGeom prst="rect">
            <a:avLst/>
          </a:prstGeom>
          <a:noFill/>
        </p:spPr>
      </p:pic>
      <p:pic>
        <p:nvPicPr>
          <p:cNvPr id="29" name="Picture 1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5013176"/>
            <a:ext cx="443617" cy="4489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3000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3000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Nadpis 12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Řešení  : </a:t>
            </a:r>
            <a:endParaRPr lang="cs-CZ" dirty="0"/>
          </a:p>
        </p:txBody>
      </p:sp>
      <p:sp>
        <p:nvSpPr>
          <p:cNvPr id="19" name="Zástupný symbol pro obsah 18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sz="5200" dirty="0" smtClean="0"/>
              <a:t>důlek …….10 kuliček </a:t>
            </a:r>
          </a:p>
          <a:p>
            <a:pPr>
              <a:buNone/>
            </a:pPr>
            <a:r>
              <a:rPr lang="cs-CZ" sz="5200" dirty="0" smtClean="0"/>
              <a:t>  Petr  ……….7 kuliček</a:t>
            </a:r>
          </a:p>
          <a:p>
            <a:pPr>
              <a:buNone/>
            </a:pPr>
            <a:r>
              <a:rPr lang="cs-CZ" sz="5200" dirty="0" smtClean="0"/>
              <a:t>  </a:t>
            </a:r>
            <a:r>
              <a:rPr lang="cs-CZ" sz="5200" dirty="0" smtClean="0">
                <a:solidFill>
                  <a:srgbClr val="FF0000"/>
                </a:solidFill>
              </a:rPr>
              <a:t>Janička ……? kuliček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5200" dirty="0" smtClean="0"/>
              <a:t>                     </a:t>
            </a:r>
            <a:r>
              <a:rPr lang="cs-CZ" sz="5200" dirty="0" smtClean="0">
                <a:solidFill>
                  <a:srgbClr val="FF0000"/>
                </a:solidFill>
              </a:rPr>
              <a:t>10 – 7 = 3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sz="4300" dirty="0" smtClean="0">
                <a:solidFill>
                  <a:srgbClr val="FF0000"/>
                </a:solidFill>
              </a:rPr>
              <a:t>. </a:t>
            </a:r>
          </a:p>
          <a:p>
            <a:pPr>
              <a:buNone/>
            </a:pPr>
            <a:endParaRPr lang="cs-CZ" sz="43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107" name="Zástupný symbol pro obsah 18"/>
          <p:cNvSpPr txBox="1">
            <a:spLocks/>
          </p:cNvSpPr>
          <p:nvPr/>
        </p:nvSpPr>
        <p:spPr>
          <a:xfrm>
            <a:off x="2592288" y="4552528"/>
            <a:ext cx="584299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2800" dirty="0" smtClean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3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Janičce zůstaly 3 kuličky.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8" name="Oblouk 107"/>
          <p:cNvSpPr/>
          <p:nvPr/>
        </p:nvSpPr>
        <p:spPr>
          <a:xfrm rot="10995848">
            <a:off x="211511" y="3778335"/>
            <a:ext cx="2223945" cy="2479055"/>
          </a:xfrm>
          <a:prstGeom prst="arc">
            <a:avLst>
              <a:gd name="adj1" fmla="val 10218395"/>
              <a:gd name="adj2" fmla="val 171632"/>
            </a:avLst>
          </a:prstGeom>
          <a:solidFill>
            <a:srgbClr val="FF0000"/>
          </a:solidFill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0" name="Picture 1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4056" y="5229200"/>
            <a:ext cx="792088" cy="801657"/>
          </a:xfrm>
          <a:prstGeom prst="rect">
            <a:avLst/>
          </a:prstGeom>
          <a:noFill/>
        </p:spPr>
      </p:pic>
      <p:pic>
        <p:nvPicPr>
          <p:cNvPr id="111" name="Picture 1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80120" y="5373216"/>
            <a:ext cx="792088" cy="801657"/>
          </a:xfrm>
          <a:prstGeom prst="rect">
            <a:avLst/>
          </a:prstGeom>
          <a:noFill/>
        </p:spPr>
      </p:pic>
      <p:pic>
        <p:nvPicPr>
          <p:cNvPr id="112" name="Picture 1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56184" y="5013176"/>
            <a:ext cx="792088" cy="801657"/>
          </a:xfrm>
          <a:prstGeom prst="rect">
            <a:avLst/>
          </a:prstGeom>
          <a:noFill/>
        </p:spPr>
      </p:pic>
      <p:pic>
        <p:nvPicPr>
          <p:cNvPr id="113" name="Picture 1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28192" y="4437112"/>
            <a:ext cx="792088" cy="801657"/>
          </a:xfrm>
          <a:prstGeom prst="rect">
            <a:avLst/>
          </a:prstGeom>
          <a:noFill/>
        </p:spPr>
      </p:pic>
      <p:pic>
        <p:nvPicPr>
          <p:cNvPr id="114" name="Picture 1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2088" y="4725144"/>
            <a:ext cx="792088" cy="801657"/>
          </a:xfrm>
          <a:prstGeom prst="rect">
            <a:avLst/>
          </a:prstGeom>
          <a:noFill/>
        </p:spPr>
      </p:pic>
      <p:pic>
        <p:nvPicPr>
          <p:cNvPr id="115" name="Picture 1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36104" y="4149080"/>
            <a:ext cx="792088" cy="801657"/>
          </a:xfrm>
          <a:prstGeom prst="rect">
            <a:avLst/>
          </a:prstGeom>
          <a:noFill/>
        </p:spPr>
      </p:pic>
      <p:pic>
        <p:nvPicPr>
          <p:cNvPr id="116" name="Picture 1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016" y="4725144"/>
            <a:ext cx="792088" cy="801657"/>
          </a:xfrm>
          <a:prstGeom prst="rect">
            <a:avLst/>
          </a:prstGeom>
          <a:noFill/>
        </p:spPr>
      </p:pic>
      <p:cxnSp>
        <p:nvCxnSpPr>
          <p:cNvPr id="117" name="Přímá spojovací čára 116"/>
          <p:cNvCxnSpPr/>
          <p:nvPr/>
        </p:nvCxnSpPr>
        <p:spPr>
          <a:xfrm>
            <a:off x="720080" y="4293096"/>
            <a:ext cx="1080120" cy="216024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8" name="Přímá spojovací čára 117"/>
          <p:cNvCxnSpPr/>
          <p:nvPr/>
        </p:nvCxnSpPr>
        <p:spPr>
          <a:xfrm>
            <a:off x="0" y="4941168"/>
            <a:ext cx="1080120" cy="216024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9" name="Přímá spojovací čára 118"/>
          <p:cNvCxnSpPr/>
          <p:nvPr/>
        </p:nvCxnSpPr>
        <p:spPr>
          <a:xfrm>
            <a:off x="1584176" y="4653136"/>
            <a:ext cx="1080120" cy="216024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0" name="Přímá spojovací čára 119"/>
          <p:cNvCxnSpPr/>
          <p:nvPr/>
        </p:nvCxnSpPr>
        <p:spPr>
          <a:xfrm>
            <a:off x="864096" y="4581128"/>
            <a:ext cx="504056" cy="864096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1" name="Přímá spojovací čára 120"/>
          <p:cNvCxnSpPr/>
          <p:nvPr/>
        </p:nvCxnSpPr>
        <p:spPr>
          <a:xfrm>
            <a:off x="576064" y="5229200"/>
            <a:ext cx="504056" cy="864096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2" name="Přímá spojovací čára 121"/>
          <p:cNvCxnSpPr/>
          <p:nvPr/>
        </p:nvCxnSpPr>
        <p:spPr>
          <a:xfrm>
            <a:off x="1224136" y="5445224"/>
            <a:ext cx="504056" cy="864096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23" name="Picture 1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8032" y="4149080"/>
            <a:ext cx="792088" cy="801657"/>
          </a:xfrm>
          <a:prstGeom prst="rect">
            <a:avLst/>
          </a:prstGeom>
          <a:noFill/>
        </p:spPr>
      </p:pic>
      <p:pic>
        <p:nvPicPr>
          <p:cNvPr id="124" name="Picture 1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0160" y="4005064"/>
            <a:ext cx="792088" cy="801657"/>
          </a:xfrm>
          <a:prstGeom prst="rect">
            <a:avLst/>
          </a:prstGeom>
          <a:noFill/>
        </p:spPr>
      </p:pic>
      <p:cxnSp>
        <p:nvCxnSpPr>
          <p:cNvPr id="125" name="Přímá spojovací čára 124"/>
          <p:cNvCxnSpPr/>
          <p:nvPr/>
        </p:nvCxnSpPr>
        <p:spPr>
          <a:xfrm>
            <a:off x="1512168" y="3933056"/>
            <a:ext cx="504056" cy="864096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27" name="Picture 1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4653136"/>
            <a:ext cx="792088" cy="8016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Janička ….   3 kuličky</a:t>
            </a:r>
          </a:p>
          <a:p>
            <a:pPr>
              <a:buNone/>
            </a:pPr>
            <a:r>
              <a:rPr lang="cs-CZ" dirty="0" smtClean="0"/>
              <a:t>Petr      ….    7 kuliček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Janička ....   o? méně než Petr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7 – 3 = 4</a:t>
            </a:r>
          </a:p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Janička má o 4 kuličky méně. </a:t>
            </a:r>
          </a:p>
          <a:p>
            <a:endParaRPr lang="cs-CZ" dirty="0"/>
          </a:p>
        </p:txBody>
      </p:sp>
      <p:pic>
        <p:nvPicPr>
          <p:cNvPr id="4098" name="Picture 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700808"/>
            <a:ext cx="648072" cy="504056"/>
          </a:xfrm>
          <a:prstGeom prst="rect">
            <a:avLst/>
          </a:prstGeom>
          <a:noFill/>
        </p:spPr>
      </p:pic>
      <p:pic>
        <p:nvPicPr>
          <p:cNvPr id="5" name="Picture 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1700808"/>
            <a:ext cx="648072" cy="504056"/>
          </a:xfrm>
          <a:prstGeom prst="rect">
            <a:avLst/>
          </a:prstGeom>
          <a:noFill/>
        </p:spPr>
      </p:pic>
      <p:pic>
        <p:nvPicPr>
          <p:cNvPr id="6" name="Picture 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700808"/>
            <a:ext cx="648072" cy="504056"/>
          </a:xfrm>
          <a:prstGeom prst="rect">
            <a:avLst/>
          </a:prstGeom>
          <a:noFill/>
        </p:spPr>
      </p:pic>
      <p:pic>
        <p:nvPicPr>
          <p:cNvPr id="7" name="Picture 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2276872"/>
            <a:ext cx="648072" cy="504056"/>
          </a:xfrm>
          <a:prstGeom prst="rect">
            <a:avLst/>
          </a:prstGeom>
          <a:noFill/>
        </p:spPr>
      </p:pic>
      <p:pic>
        <p:nvPicPr>
          <p:cNvPr id="8" name="Picture 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276872"/>
            <a:ext cx="648072" cy="504056"/>
          </a:xfrm>
          <a:prstGeom prst="rect">
            <a:avLst/>
          </a:prstGeom>
          <a:noFill/>
        </p:spPr>
      </p:pic>
      <p:pic>
        <p:nvPicPr>
          <p:cNvPr id="9" name="Picture 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2276872"/>
            <a:ext cx="648072" cy="504056"/>
          </a:xfrm>
          <a:prstGeom prst="rect">
            <a:avLst/>
          </a:prstGeom>
          <a:noFill/>
        </p:spPr>
      </p:pic>
      <p:pic>
        <p:nvPicPr>
          <p:cNvPr id="10" name="Picture 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2276872"/>
            <a:ext cx="648072" cy="504056"/>
          </a:xfrm>
          <a:prstGeom prst="rect">
            <a:avLst/>
          </a:prstGeom>
          <a:noFill/>
        </p:spPr>
      </p:pic>
      <p:pic>
        <p:nvPicPr>
          <p:cNvPr id="11" name="Picture 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2276872"/>
            <a:ext cx="648072" cy="504056"/>
          </a:xfrm>
          <a:prstGeom prst="rect">
            <a:avLst/>
          </a:prstGeom>
          <a:noFill/>
        </p:spPr>
      </p:pic>
      <p:pic>
        <p:nvPicPr>
          <p:cNvPr id="12" name="Picture 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44408" y="2276872"/>
            <a:ext cx="648072" cy="504056"/>
          </a:xfrm>
          <a:prstGeom prst="rect">
            <a:avLst/>
          </a:prstGeom>
          <a:noFill/>
        </p:spPr>
      </p:pic>
      <p:pic>
        <p:nvPicPr>
          <p:cNvPr id="13" name="Picture 2" descr="C:\Users\Vosátková\AppData\Local\Microsoft\Windows\Temporary Internet Files\Content.IE5\B7GP96RF\MC9003125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2276872"/>
            <a:ext cx="648072" cy="504056"/>
          </a:xfrm>
          <a:prstGeom prst="rect">
            <a:avLst/>
          </a:prstGeom>
          <a:noFill/>
        </p:spPr>
      </p:pic>
      <p:pic>
        <p:nvPicPr>
          <p:cNvPr id="1026" name="Picture 2" descr="C:\Users\Vosátková\AppData\Local\Microsoft\Windows\Temporary Internet Files\Content.IE5\5N8DURBW\MC90043756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4797152"/>
            <a:ext cx="1879600" cy="16129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Anotace: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Žáci  1. ročníku se seznámí s praktickým používáním odčítání na konkrétních příkladech. </a:t>
            </a:r>
          </a:p>
          <a:p>
            <a:pPr>
              <a:buNone/>
            </a:pPr>
            <a:r>
              <a:rPr lang="cs-CZ" dirty="0" smtClean="0"/>
              <a:t>    Seznámí se se zápisem slovní úlohy.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457200" y="503237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Zdroj: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57200" y="182879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Ilustrace </a:t>
            </a:r>
            <a:r>
              <a:rPr lang="cs-CZ" smtClean="0"/>
              <a:t>: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www.office.microsoft.com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1146</TotalTime>
  <Words>158</Words>
  <Application>Microsoft Office PowerPoint</Application>
  <PresentationFormat>Předvádění na obrazovce (4:3)</PresentationFormat>
  <Paragraphs>48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n</vt:lpstr>
      <vt:lpstr>Spočítej příklad.</vt:lpstr>
      <vt:lpstr>Řešení  : </vt:lpstr>
      <vt:lpstr>Prezentace aplikace PowerPoint</vt:lpstr>
      <vt:lpstr>Anotace: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87</cp:revision>
  <dcterms:created xsi:type="dcterms:W3CDTF">2011-12-27T20:15:32Z</dcterms:created>
  <dcterms:modified xsi:type="dcterms:W3CDTF">2012-12-10T07:05:12Z</dcterms:modified>
</cp:coreProperties>
</file>