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81" r:id="rId3"/>
    <p:sldId id="259" r:id="rId4"/>
    <p:sldId id="267" r:id="rId5"/>
    <p:sldId id="269" r:id="rId6"/>
    <p:sldId id="268" r:id="rId7"/>
    <p:sldId id="270" r:id="rId8"/>
    <p:sldId id="272" r:id="rId9"/>
    <p:sldId id="273" r:id="rId10"/>
    <p:sldId id="274" r:id="rId11"/>
    <p:sldId id="275" r:id="rId12"/>
    <p:sldId id="276" r:id="rId13"/>
    <p:sldId id="277" r:id="rId14"/>
    <p:sldId id="278" r:id="rId15"/>
    <p:sldId id="279" r:id="rId16"/>
    <p:sldId id="280" r:id="rId17"/>
    <p:sldId id="266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815" autoAdjust="0"/>
    <p:restoredTop sz="94640" autoAdjust="0"/>
  </p:normalViewPr>
  <p:slideViewPr>
    <p:cSldViewPr>
      <p:cViewPr varScale="1">
        <p:scale>
          <a:sx n="67" d="100"/>
          <a:sy n="67" d="100"/>
        </p:scale>
        <p:origin x="-600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254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9D776-B2C1-4CA8-889F-D36ED41E1867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169B0-EDDD-41DF-BB1A-CC1665F0E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9D776-B2C1-4CA8-889F-D36ED41E1867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169B0-EDDD-41DF-BB1A-CC1665F0E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9D776-B2C1-4CA8-889F-D36ED41E1867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169B0-EDDD-41DF-BB1A-CC1665F0E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9D776-B2C1-4CA8-889F-D36ED41E1867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169B0-EDDD-41DF-BB1A-CC1665F0E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9D776-B2C1-4CA8-889F-D36ED41E1867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169B0-EDDD-41DF-BB1A-CC1665F0E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9D776-B2C1-4CA8-889F-D36ED41E1867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169B0-EDDD-41DF-BB1A-CC1665F0E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9D776-B2C1-4CA8-889F-D36ED41E1867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169B0-EDDD-41DF-BB1A-CC1665F0E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9D776-B2C1-4CA8-889F-D36ED41E1867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169B0-EDDD-41DF-BB1A-CC1665F0E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9D776-B2C1-4CA8-889F-D36ED41E1867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169B0-EDDD-41DF-BB1A-CC1665F0E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9D776-B2C1-4CA8-889F-D36ED41E1867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169B0-EDDD-41DF-BB1A-CC1665F0E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9D776-B2C1-4CA8-889F-D36ED41E1867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169B0-EDDD-41DF-BB1A-CC1665F0E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39D776-B2C1-4CA8-889F-D36ED41E1867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3169B0-EDDD-41DF-BB1A-CC1665F0E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Obdélník 6"/>
          <p:cNvSpPr/>
          <p:nvPr/>
        </p:nvSpPr>
        <p:spPr>
          <a:xfrm>
            <a:off x="857224" y="4143600"/>
            <a:ext cx="757440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Anotace</a:t>
            </a:r>
            <a:r>
              <a:rPr lang="cs-CZ" b="1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mtClean="0">
                <a:latin typeface="Arial" pitchFamily="34" charset="0"/>
                <a:cs typeface="Arial" pitchFamily="34" charset="0"/>
              </a:rPr>
              <a:t>Prezentace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 určena k výkladu učiva chemické látky, chemické prvky kyslík, vodík, dusík  v 8. ročníku a opakování učiva v 9. ročníku.</a:t>
            </a: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Období: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září – prosinec 2011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8" name="Skupina 7"/>
          <p:cNvGrpSpPr/>
          <p:nvPr/>
        </p:nvGrpSpPr>
        <p:grpSpPr>
          <a:xfrm>
            <a:off x="428596" y="428604"/>
            <a:ext cx="7786774" cy="2829002"/>
            <a:chOff x="285721" y="500063"/>
            <a:chExt cx="8715436" cy="2829002"/>
          </a:xfrm>
        </p:grpSpPr>
        <p:sp>
          <p:nvSpPr>
            <p:cNvPr id="9" name="TextovéPole 5"/>
            <p:cNvSpPr txBox="1">
              <a:spLocks noChangeArrowheads="1"/>
            </p:cNvSpPr>
            <p:nvPr/>
          </p:nvSpPr>
          <p:spPr bwMode="auto">
            <a:xfrm>
              <a:off x="285721" y="500063"/>
              <a:ext cx="8715436" cy="20313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>
              <a:sp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Škola</a:t>
              </a:r>
              <a:r>
                <a:rPr lang="cs-CZ" dirty="0" smtClean="0">
                  <a:latin typeface="Arial" pitchFamily="34" charset="0"/>
                  <a:cs typeface="Arial" pitchFamily="34" charset="0"/>
                </a:rPr>
                <a:t>: Základní škola Varnsdorf, Edisonova 2821, okres Děčín,</a:t>
              </a:r>
            </a:p>
            <a:p>
              <a:r>
                <a:rPr lang="cs-CZ" dirty="0" smtClean="0">
                  <a:latin typeface="Arial" pitchFamily="34" charset="0"/>
                  <a:cs typeface="Arial" pitchFamily="34" charset="0"/>
                </a:rPr>
                <a:t>příspěvková organizace</a:t>
              </a:r>
            </a:p>
            <a:p>
              <a:r>
                <a:rPr lang="cs-CZ" b="1" smtClean="0">
                  <a:latin typeface="Arial" pitchFamily="34" charset="0"/>
                  <a:cs typeface="Arial" pitchFamily="34" charset="0"/>
                </a:rPr>
                <a:t>Člověk a příroda, chemie, chemické látky, kyslík, vodík, dusík </a:t>
              </a:r>
            </a:p>
            <a:p>
              <a:r>
                <a:rPr lang="cs-CZ" b="1" smtClean="0">
                  <a:latin typeface="Arial" pitchFamily="34" charset="0"/>
                  <a:cs typeface="Arial" pitchFamily="34" charset="0"/>
                </a:rPr>
                <a:t>Autor</a:t>
              </a:r>
              <a:r>
                <a:rPr lang="cs-CZ" dirty="0" smtClean="0">
                  <a:latin typeface="Arial" pitchFamily="34" charset="0"/>
                  <a:cs typeface="Arial" pitchFamily="34" charset="0"/>
                </a:rPr>
                <a:t>: Ing. Zdeňka Botková</a:t>
              </a:r>
            </a:p>
            <a:p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Název pomůcky</a:t>
              </a:r>
              <a:r>
                <a:rPr lang="cs-CZ" dirty="0" smtClean="0">
                  <a:latin typeface="Arial" pitchFamily="34" charset="0"/>
                  <a:cs typeface="Arial" pitchFamily="34" charset="0"/>
                </a:rPr>
                <a:t>: </a:t>
              </a:r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VY_52_INOVACE_03/III. SADA</a:t>
              </a:r>
            </a:p>
            <a:p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  </a:t>
              </a:r>
            </a:p>
            <a:p>
              <a:endParaRPr lang="cs-CZ" b="1" dirty="0" smtClean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0" name="TextovéPole 7"/>
            <p:cNvSpPr txBox="1"/>
            <p:nvPr/>
          </p:nvSpPr>
          <p:spPr>
            <a:xfrm>
              <a:off x="3324117" y="2928955"/>
              <a:ext cx="2958439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cs-CZ" sz="2000" b="1" dirty="0">
                <a:latin typeface="Arial" pitchFamily="34" charset="0"/>
                <a:cs typeface="Arial" pitchFamily="34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43042" y="2071678"/>
            <a:ext cx="592935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KYSLÍK</a:t>
            </a:r>
          </a:p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VODÍK</a:t>
            </a:r>
          </a:p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DUSÍK</a:t>
            </a:r>
            <a:endParaRPr lang="cs-CZ" sz="60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71435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4900" b="1" dirty="0" smtClean="0">
                <a:solidFill>
                  <a:srgbClr val="C00000"/>
                </a:solidFill>
              </a:rPr>
              <a:t>KYSLÍK - O</a:t>
            </a:r>
            <a:br>
              <a:rPr lang="cs-CZ" sz="4900" b="1" dirty="0" smtClean="0">
                <a:solidFill>
                  <a:srgbClr val="C00000"/>
                </a:solidFill>
              </a:rPr>
            </a:br>
            <a:r>
              <a:rPr lang="cs-CZ" sz="3100" b="1" dirty="0" smtClean="0">
                <a:solidFill>
                  <a:srgbClr val="C00000"/>
                </a:solidFill>
              </a:rPr>
              <a:t>OXYGENIUM </a:t>
            </a:r>
            <a:endParaRPr lang="cs-CZ" sz="3100" b="1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28728" y="1857364"/>
            <a:ext cx="664373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VI.A skupina, 2. perioda, objeven 1774</a:t>
            </a:r>
          </a:p>
          <a:p>
            <a:r>
              <a:rPr lang="cs-CZ" sz="2800" dirty="0" smtClean="0"/>
              <a:t> nejrozšířenější prvek na Zemi – 49,4 %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14348" y="2857496"/>
            <a:ext cx="12858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Výskyt: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14348" y="3357562"/>
            <a:ext cx="7929618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lphaLcParenR"/>
            </a:pPr>
            <a:r>
              <a:rPr lang="cs-CZ" sz="2800" dirty="0" smtClean="0">
                <a:solidFill>
                  <a:srgbClr val="0070C0"/>
                </a:solidFill>
              </a:rPr>
              <a:t>volný</a:t>
            </a:r>
            <a:r>
              <a:rPr lang="cs-CZ" sz="2800" dirty="0" smtClean="0"/>
              <a:t> </a:t>
            </a:r>
          </a:p>
          <a:p>
            <a:pPr marL="514350" indent="-514350"/>
            <a:r>
              <a:rPr lang="cs-CZ" sz="2800" dirty="0" smtClean="0"/>
              <a:t>		- vzduch 21 % </a:t>
            </a:r>
            <a:r>
              <a:rPr lang="cs-CZ" sz="2800" dirty="0" err="1" smtClean="0"/>
              <a:t>obj</a:t>
            </a:r>
            <a:r>
              <a:rPr lang="cs-CZ" sz="2800" dirty="0" smtClean="0"/>
              <a:t>.</a:t>
            </a:r>
          </a:p>
          <a:p>
            <a:pPr marL="514350" indent="-514350"/>
            <a:r>
              <a:rPr lang="cs-CZ" sz="2800" dirty="0" smtClean="0"/>
              <a:t>		- voda</a:t>
            </a:r>
          </a:p>
          <a:p>
            <a:pPr marL="514350" indent="-514350">
              <a:buAutoNum type="alphaLcParenR"/>
            </a:pPr>
            <a:r>
              <a:rPr lang="cs-CZ" sz="2800" dirty="0" smtClean="0">
                <a:solidFill>
                  <a:srgbClr val="0070C0"/>
                </a:solidFill>
              </a:rPr>
              <a:t>vázaný </a:t>
            </a:r>
          </a:p>
          <a:p>
            <a:pPr marL="514350" indent="-514350"/>
            <a:r>
              <a:rPr lang="cs-CZ" sz="2800" dirty="0" smtClean="0">
                <a:solidFill>
                  <a:srgbClr val="0070C0"/>
                </a:solidFill>
              </a:rPr>
              <a:t>		</a:t>
            </a:r>
            <a:r>
              <a:rPr lang="cs-CZ" sz="2800" dirty="0" smtClean="0"/>
              <a:t>-</a:t>
            </a:r>
            <a:r>
              <a:rPr lang="cs-CZ" sz="2800" dirty="0" smtClean="0">
                <a:solidFill>
                  <a:srgbClr val="0070C0"/>
                </a:solidFill>
              </a:rPr>
              <a:t> </a:t>
            </a:r>
            <a:r>
              <a:rPr lang="cs-CZ" sz="2800" dirty="0" smtClean="0"/>
              <a:t>voda </a:t>
            </a:r>
          </a:p>
          <a:p>
            <a:pPr marL="514350" indent="-514350"/>
            <a:r>
              <a:rPr lang="cs-CZ" sz="2800" dirty="0" smtClean="0"/>
              <a:t>		- organické sloučeniny (sacharidy, bílkoviny aj.)</a:t>
            </a:r>
          </a:p>
          <a:p>
            <a:pPr marL="514350" indent="-514350"/>
            <a:r>
              <a:rPr lang="cs-CZ" sz="2800" dirty="0" smtClean="0"/>
              <a:t>		- neorganické sloučeniny (oxidy, kyseliny aj.)	      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714356"/>
            <a:ext cx="8229600" cy="857256"/>
          </a:xfrm>
        </p:spPr>
        <p:txBody>
          <a:bodyPr>
            <a:normAutofit fontScale="90000"/>
          </a:bodyPr>
          <a:lstStyle/>
          <a:p>
            <a:r>
              <a:rPr lang="cs-CZ" sz="4900" b="1" dirty="0" smtClean="0">
                <a:solidFill>
                  <a:srgbClr val="C00000"/>
                </a:solidFill>
              </a:rPr>
              <a:t>KYSLÍK – O</a:t>
            </a:r>
            <a:br>
              <a:rPr lang="cs-CZ" sz="4900" b="1" dirty="0" smtClean="0">
                <a:solidFill>
                  <a:srgbClr val="C00000"/>
                </a:solidFill>
              </a:rPr>
            </a:br>
            <a:endParaRPr lang="cs-CZ" sz="3100" b="1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48000" y="1512000"/>
            <a:ext cx="25717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Vlastnosti: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000100" y="2214554"/>
            <a:ext cx="7929618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/>
            <a:r>
              <a:rPr lang="cs-CZ" sz="2800" dirty="0" smtClean="0">
                <a:solidFill>
                  <a:srgbClr val="0070C0"/>
                </a:solidFill>
              </a:rPr>
              <a:t>a) fyzikální</a:t>
            </a:r>
            <a:r>
              <a:rPr lang="cs-CZ" sz="2800" dirty="0" smtClean="0"/>
              <a:t> </a:t>
            </a:r>
          </a:p>
          <a:p>
            <a:pPr marL="514350" indent="-514350"/>
            <a:r>
              <a:rPr lang="cs-CZ" sz="2800" dirty="0" smtClean="0"/>
              <a:t>		- bezbarvý plyn </a:t>
            </a:r>
          </a:p>
          <a:p>
            <a:pPr marL="514350" indent="-514350"/>
            <a:r>
              <a:rPr lang="cs-CZ" sz="2800" dirty="0" smtClean="0"/>
              <a:t>		- bez zápachu, bez chuti</a:t>
            </a:r>
          </a:p>
          <a:p>
            <a:pPr marL="514350" indent="-514350"/>
            <a:r>
              <a:rPr lang="cs-CZ" sz="2800" dirty="0" smtClean="0"/>
              <a:t>		- kapalný je namodralý</a:t>
            </a:r>
          </a:p>
          <a:p>
            <a:pPr marL="514350" indent="-514350"/>
            <a:r>
              <a:rPr lang="cs-CZ" sz="2800" dirty="0" smtClean="0"/>
              <a:t>		- teplota varu </a:t>
            </a:r>
            <a:r>
              <a:rPr lang="cs-CZ" sz="2800" dirty="0" err="1" smtClean="0"/>
              <a:t>t</a:t>
            </a:r>
            <a:r>
              <a:rPr lang="cs-CZ" sz="2800" baseline="-25000" dirty="0" err="1" smtClean="0"/>
              <a:t>v</a:t>
            </a:r>
            <a:r>
              <a:rPr lang="cs-CZ" sz="2800" baseline="-25000" dirty="0" smtClean="0"/>
              <a:t> </a:t>
            </a:r>
            <a:r>
              <a:rPr lang="cs-CZ" sz="2800" dirty="0" smtClean="0"/>
              <a:t>= -182 °C</a:t>
            </a:r>
          </a:p>
          <a:p>
            <a:pPr marL="514350" indent="-514350"/>
            <a:r>
              <a:rPr lang="cs-CZ" sz="2800" dirty="0" smtClean="0"/>
              <a:t>		- teplota tání </a:t>
            </a:r>
            <a:r>
              <a:rPr lang="cs-CZ" sz="2800" dirty="0" err="1" smtClean="0"/>
              <a:t>t</a:t>
            </a:r>
            <a:r>
              <a:rPr lang="cs-CZ" sz="2800" baseline="-25000" dirty="0" err="1" smtClean="0"/>
              <a:t>t</a:t>
            </a:r>
            <a:r>
              <a:rPr lang="cs-CZ" sz="2800" dirty="0" smtClean="0"/>
              <a:t> = -219 °C</a:t>
            </a:r>
          </a:p>
          <a:p>
            <a:pPr marL="514350" indent="-514350"/>
            <a:r>
              <a:rPr lang="cs-CZ" sz="2800" dirty="0" smtClean="0"/>
              <a:t>		- těžší než vzduch </a:t>
            </a:r>
            <a:r>
              <a:rPr lang="el-GR" sz="2800" dirty="0" smtClean="0">
                <a:latin typeface="Cambria Math"/>
                <a:ea typeface="Cambria Math"/>
              </a:rPr>
              <a:t>ρ</a:t>
            </a:r>
            <a:r>
              <a:rPr lang="cs-CZ" sz="2800" dirty="0" smtClean="0">
                <a:latin typeface="Cambria Math"/>
                <a:ea typeface="Cambria Math"/>
              </a:rPr>
              <a:t> = 1,409 kg/m</a:t>
            </a:r>
            <a:r>
              <a:rPr lang="cs-CZ" sz="2800" baseline="30000" dirty="0" smtClean="0">
                <a:latin typeface="Cambria Math"/>
                <a:ea typeface="Cambria Math"/>
              </a:rPr>
              <a:t>3</a:t>
            </a:r>
            <a:endParaRPr lang="cs-CZ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714356"/>
            <a:ext cx="8229600" cy="857256"/>
          </a:xfrm>
        </p:spPr>
        <p:txBody>
          <a:bodyPr>
            <a:normAutofit fontScale="90000"/>
          </a:bodyPr>
          <a:lstStyle/>
          <a:p>
            <a:r>
              <a:rPr lang="cs-CZ" sz="4900" b="1" dirty="0" smtClean="0">
                <a:solidFill>
                  <a:srgbClr val="C00000"/>
                </a:solidFill>
              </a:rPr>
              <a:t>KYSLÍK – O</a:t>
            </a:r>
            <a:br>
              <a:rPr lang="cs-CZ" sz="4900" b="1" dirty="0" smtClean="0">
                <a:solidFill>
                  <a:srgbClr val="C00000"/>
                </a:solidFill>
              </a:rPr>
            </a:br>
            <a:endParaRPr lang="cs-CZ" sz="3100" b="1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48000" y="1512000"/>
            <a:ext cx="25717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Vlastnosti: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28662" y="2357430"/>
            <a:ext cx="792961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/>
            <a:r>
              <a:rPr lang="cs-CZ" sz="2800" dirty="0" smtClean="0">
                <a:solidFill>
                  <a:srgbClr val="0070C0"/>
                </a:solidFill>
              </a:rPr>
              <a:t>b) chemické </a:t>
            </a:r>
          </a:p>
          <a:p>
            <a:pPr marL="514350" indent="-514350"/>
            <a:r>
              <a:rPr lang="cs-CZ" sz="2800" dirty="0" smtClean="0">
                <a:solidFill>
                  <a:srgbClr val="0070C0"/>
                </a:solidFill>
              </a:rPr>
              <a:t>		</a:t>
            </a:r>
            <a:r>
              <a:rPr lang="cs-CZ" sz="2800" dirty="0" smtClean="0"/>
              <a:t>-</a:t>
            </a:r>
            <a:r>
              <a:rPr lang="cs-CZ" sz="2800" dirty="0" smtClean="0">
                <a:solidFill>
                  <a:srgbClr val="0070C0"/>
                </a:solidFill>
              </a:rPr>
              <a:t> </a:t>
            </a:r>
            <a:r>
              <a:rPr lang="cs-CZ" sz="2800" dirty="0" smtClean="0"/>
              <a:t>molekuly  O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, O</a:t>
            </a:r>
            <a:r>
              <a:rPr lang="cs-CZ" sz="2800" baseline="-25000" dirty="0" smtClean="0"/>
              <a:t>3</a:t>
            </a:r>
            <a:r>
              <a:rPr lang="cs-CZ" sz="2800" dirty="0" smtClean="0"/>
              <a:t> (ozon)</a:t>
            </a:r>
          </a:p>
          <a:p>
            <a:pPr marL="514350" indent="-514350"/>
            <a:r>
              <a:rPr lang="cs-CZ" sz="2800" dirty="0" smtClean="0"/>
              <a:t>		- reaktivní</a:t>
            </a:r>
          </a:p>
          <a:p>
            <a:pPr marL="514350" indent="-514350"/>
            <a:r>
              <a:rPr lang="cs-CZ" sz="2800" dirty="0" smtClean="0"/>
              <a:t>		- tvoří sloučeniny téměř se všemi prvky</a:t>
            </a:r>
          </a:p>
          <a:p>
            <a:pPr marL="514350" indent="-514350"/>
            <a:r>
              <a:rPr lang="cs-CZ" sz="2800" dirty="0" smtClean="0"/>
              <a:t>		- podporuje hoření	      </a:t>
            </a:r>
          </a:p>
          <a:p>
            <a:pPr marL="514350" indent="-514350"/>
            <a:endParaRPr lang="cs-CZ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714356"/>
            <a:ext cx="8229600" cy="857256"/>
          </a:xfrm>
        </p:spPr>
        <p:txBody>
          <a:bodyPr>
            <a:normAutofit fontScale="90000"/>
          </a:bodyPr>
          <a:lstStyle/>
          <a:p>
            <a:r>
              <a:rPr lang="cs-CZ" sz="4900" b="1" dirty="0" smtClean="0">
                <a:solidFill>
                  <a:srgbClr val="C00000"/>
                </a:solidFill>
              </a:rPr>
              <a:t>KYSLÍK – O</a:t>
            </a:r>
            <a:br>
              <a:rPr lang="cs-CZ" sz="4900" b="1" dirty="0" smtClean="0">
                <a:solidFill>
                  <a:srgbClr val="C00000"/>
                </a:solidFill>
              </a:rPr>
            </a:br>
            <a:endParaRPr lang="cs-CZ" sz="3100" b="1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48000" y="1428736"/>
            <a:ext cx="25717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Příprava: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14348" y="2143116"/>
            <a:ext cx="822383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/>
            <a:r>
              <a:rPr lang="cs-CZ" sz="2800" dirty="0" smtClean="0"/>
              <a:t> </a:t>
            </a:r>
          </a:p>
          <a:p>
            <a:pPr marL="514350" indent="-514350"/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76000" y="2160000"/>
            <a:ext cx="80724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- rozklad peroxidu vodíku H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O</a:t>
            </a:r>
            <a:r>
              <a:rPr lang="cs-CZ" sz="2800" baseline="-25000" dirty="0" smtClean="0"/>
              <a:t>2 </a:t>
            </a:r>
            <a:r>
              <a:rPr lang="cs-CZ" sz="2800" dirty="0" smtClean="0"/>
              <a:t>oxidem manganičitým  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76000" y="2880000"/>
            <a:ext cx="771530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- tepelný rozklad látek, které snadno uvolňují kyslík (KMnO</a:t>
            </a:r>
            <a:r>
              <a:rPr lang="cs-CZ" sz="2800" baseline="-25000" dirty="0" smtClean="0"/>
              <a:t>4</a:t>
            </a:r>
            <a:r>
              <a:rPr lang="cs-CZ" sz="2800" dirty="0" smtClean="0"/>
              <a:t>, KClO</a:t>
            </a:r>
            <a:r>
              <a:rPr lang="cs-CZ" sz="2800" baseline="-25000" dirty="0" smtClean="0"/>
              <a:t>4</a:t>
            </a:r>
            <a:r>
              <a:rPr lang="cs-CZ" sz="2800" dirty="0" smtClean="0"/>
              <a:t> aj.)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76000" y="3960000"/>
            <a:ext cx="4286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- rozklad vody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48000" y="4714884"/>
            <a:ext cx="25717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Výroba: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48000" y="5357826"/>
            <a:ext cx="80724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- destilace kapalného vzduchu (ochlazení na -200 °C)  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714356"/>
            <a:ext cx="8229600" cy="857256"/>
          </a:xfrm>
        </p:spPr>
        <p:txBody>
          <a:bodyPr>
            <a:normAutofit fontScale="90000"/>
          </a:bodyPr>
          <a:lstStyle/>
          <a:p>
            <a:r>
              <a:rPr lang="cs-CZ" sz="4900" b="1" dirty="0" smtClean="0">
                <a:solidFill>
                  <a:srgbClr val="C00000"/>
                </a:solidFill>
              </a:rPr>
              <a:t>KYSLÍK – O</a:t>
            </a:r>
            <a:br>
              <a:rPr lang="cs-CZ" sz="4900" b="1" dirty="0" smtClean="0">
                <a:solidFill>
                  <a:srgbClr val="C00000"/>
                </a:solidFill>
              </a:rPr>
            </a:br>
            <a:endParaRPr lang="cs-CZ" sz="3100" b="1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48000" y="1428736"/>
            <a:ext cx="25717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Užití, význam: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14348" y="2143116"/>
            <a:ext cx="822383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/>
            <a:r>
              <a:rPr lang="cs-CZ" sz="2800" dirty="0" smtClean="0"/>
              <a:t> </a:t>
            </a:r>
          </a:p>
          <a:p>
            <a:pPr marL="514350" indent="-514350"/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76000" y="2160000"/>
            <a:ext cx="8072494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800" dirty="0" smtClean="0"/>
              <a:t> dýchání, dýchací přístroje</a:t>
            </a:r>
          </a:p>
          <a:p>
            <a:pPr>
              <a:buFontTx/>
              <a:buChar char="-"/>
            </a:pPr>
            <a:r>
              <a:rPr lang="cs-CZ" sz="2800" dirty="0" smtClean="0"/>
              <a:t> hoření</a:t>
            </a:r>
          </a:p>
          <a:p>
            <a:pPr>
              <a:buFontTx/>
              <a:buChar char="-"/>
            </a:pPr>
            <a:r>
              <a:rPr lang="cs-CZ" sz="2800" dirty="0" smtClean="0"/>
              <a:t> sváření a řezání kovů</a:t>
            </a:r>
          </a:p>
          <a:p>
            <a:pPr>
              <a:buFontTx/>
              <a:buChar char="-"/>
            </a:pPr>
            <a:r>
              <a:rPr lang="cs-CZ" sz="2800" dirty="0" smtClean="0"/>
              <a:t> hutnictví – výroba železa a oceli</a:t>
            </a:r>
          </a:p>
          <a:p>
            <a:pPr>
              <a:buFontTx/>
              <a:buChar char="-"/>
            </a:pPr>
            <a:r>
              <a:rPr lang="cs-CZ" sz="2800" dirty="0" smtClean="0"/>
              <a:t> sklářství, lékařství aj.</a:t>
            </a:r>
          </a:p>
          <a:p>
            <a:pPr>
              <a:buFontTx/>
              <a:buChar char="-"/>
            </a:pPr>
            <a:r>
              <a:rPr lang="cs-CZ" sz="2800" dirty="0" smtClean="0"/>
              <a:t> kapalný – raketové palivo</a:t>
            </a:r>
          </a:p>
          <a:p>
            <a:pPr>
              <a:buFontTx/>
              <a:buChar char="-"/>
            </a:pP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071538" y="5143512"/>
            <a:ext cx="64294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Tlakové lahve s kyslíkem mají modrý pruh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64291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4900" b="1" dirty="0" smtClean="0">
                <a:solidFill>
                  <a:srgbClr val="C00000"/>
                </a:solidFill>
              </a:rPr>
              <a:t>VODÍK - H</a:t>
            </a:r>
            <a:br>
              <a:rPr lang="cs-CZ" sz="4900" b="1" dirty="0" smtClean="0">
                <a:solidFill>
                  <a:srgbClr val="C00000"/>
                </a:solidFill>
              </a:rPr>
            </a:br>
            <a:r>
              <a:rPr lang="cs-CZ" sz="3100" b="1" dirty="0" smtClean="0">
                <a:solidFill>
                  <a:srgbClr val="C00000"/>
                </a:solidFill>
              </a:rPr>
              <a:t>OXYGENIUM </a:t>
            </a:r>
            <a:endParaRPr lang="cs-CZ" sz="3100" b="1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28728" y="2143116"/>
            <a:ext cx="607223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I.A skupina, 1. perioda, objeven 1766</a:t>
            </a:r>
          </a:p>
          <a:p>
            <a:r>
              <a:rPr lang="cs-CZ" sz="2800" dirty="0" smtClean="0"/>
              <a:t>nejrozšířenější prvek ve vesmíru – 89 %        </a:t>
            </a:r>
          </a:p>
          <a:p>
            <a:r>
              <a:rPr lang="cs-CZ" sz="2800" dirty="0" smtClean="0"/>
              <a:t>devátý nejrozšířenější prvek na Zemi </a:t>
            </a:r>
          </a:p>
          <a:p>
            <a:endParaRPr lang="cs-CZ" sz="2800" dirty="0" smtClean="0"/>
          </a:p>
          <a:p>
            <a:r>
              <a:rPr lang="cs-CZ" sz="2800" dirty="0" smtClean="0"/>
              <a:t>3 izotopy: 	H - vodík</a:t>
            </a:r>
          </a:p>
          <a:p>
            <a:r>
              <a:rPr lang="cs-CZ" sz="2800" dirty="0" smtClean="0"/>
              <a:t>		D - deuterium</a:t>
            </a:r>
          </a:p>
          <a:p>
            <a:r>
              <a:rPr lang="cs-CZ" sz="2800" dirty="0" smtClean="0"/>
              <a:t>		T - tritium</a:t>
            </a:r>
          </a:p>
          <a:p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64291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4900" b="1" dirty="0" smtClean="0">
                <a:solidFill>
                  <a:srgbClr val="C00000"/>
                </a:solidFill>
              </a:rPr>
              <a:t>VODÍK – H</a:t>
            </a:r>
            <a:br>
              <a:rPr lang="cs-CZ" sz="4900" b="1" dirty="0" smtClean="0">
                <a:solidFill>
                  <a:srgbClr val="C00000"/>
                </a:solidFill>
              </a:rPr>
            </a:br>
            <a:endParaRPr lang="cs-CZ" sz="3100" b="1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14348" y="1928802"/>
            <a:ext cx="1428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Výskyt: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42976" y="2571744"/>
            <a:ext cx="7572428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/>
            <a:r>
              <a:rPr lang="cs-CZ" sz="2800" dirty="0" smtClean="0">
                <a:solidFill>
                  <a:srgbClr val="0070C0"/>
                </a:solidFill>
              </a:rPr>
              <a:t>a) volný</a:t>
            </a:r>
          </a:p>
          <a:p>
            <a:pPr marL="514350" indent="-514350"/>
            <a:r>
              <a:rPr lang="cs-CZ" sz="2800" dirty="0" smtClean="0">
                <a:solidFill>
                  <a:srgbClr val="0070C0"/>
                </a:solidFill>
              </a:rPr>
              <a:t>		</a:t>
            </a:r>
            <a:r>
              <a:rPr lang="cs-CZ" sz="2800" dirty="0" smtClean="0"/>
              <a:t>-</a:t>
            </a:r>
            <a:r>
              <a:rPr lang="cs-CZ" sz="2800" dirty="0" smtClean="0">
                <a:solidFill>
                  <a:srgbClr val="0070C0"/>
                </a:solidFill>
              </a:rPr>
              <a:t> </a:t>
            </a:r>
            <a:r>
              <a:rPr lang="cs-CZ" sz="2800" dirty="0" smtClean="0"/>
              <a:t>na Zemi vzácně	</a:t>
            </a:r>
          </a:p>
          <a:p>
            <a:pPr marL="514350" indent="-514350"/>
            <a:r>
              <a:rPr lang="cs-CZ" sz="2800" dirty="0" smtClean="0"/>
              <a:t>		- sopečné plyny</a:t>
            </a:r>
          </a:p>
          <a:p>
            <a:pPr marL="514350" indent="-514350"/>
            <a:r>
              <a:rPr lang="cs-CZ" sz="2800" dirty="0" smtClean="0"/>
              <a:t>		- sluneční atmosféra</a:t>
            </a:r>
          </a:p>
          <a:p>
            <a:pPr marL="514350" indent="-514350"/>
            <a:r>
              <a:rPr lang="cs-CZ" sz="2800" dirty="0" smtClean="0"/>
              <a:t>		- vesmír</a:t>
            </a:r>
          </a:p>
          <a:p>
            <a:pPr marL="514350" indent="-514350"/>
            <a:r>
              <a:rPr lang="cs-CZ" sz="2800" dirty="0" smtClean="0">
                <a:solidFill>
                  <a:srgbClr val="0070C0"/>
                </a:solidFill>
              </a:rPr>
              <a:t>b) vázaný</a:t>
            </a:r>
            <a:r>
              <a:rPr lang="cs-CZ" sz="2800" dirty="0" smtClean="0"/>
              <a:t>	</a:t>
            </a:r>
          </a:p>
          <a:p>
            <a:pPr marL="514350" indent="-514350"/>
            <a:r>
              <a:rPr lang="cs-CZ" sz="2800" dirty="0" smtClean="0"/>
              <a:t>		- voda</a:t>
            </a:r>
          </a:p>
          <a:p>
            <a:pPr marL="514350" indent="-514350"/>
            <a:r>
              <a:rPr lang="cs-CZ" sz="2800" dirty="0" smtClean="0"/>
              <a:t>		- velké množství sloučenin  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64440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4900" b="1" dirty="0" smtClean="0">
                <a:solidFill>
                  <a:srgbClr val="C00000"/>
                </a:solidFill>
              </a:rPr>
              <a:t>VODÍK – H</a:t>
            </a:r>
            <a:br>
              <a:rPr lang="cs-CZ" sz="4900" b="1" dirty="0" smtClean="0">
                <a:solidFill>
                  <a:srgbClr val="C00000"/>
                </a:solidFill>
              </a:rPr>
            </a:br>
            <a:endParaRPr lang="cs-CZ" sz="3100" b="1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14348" y="1928802"/>
            <a:ext cx="22860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Vlastnosti: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42976" y="2571744"/>
            <a:ext cx="7572428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/>
            <a:r>
              <a:rPr lang="cs-CZ" sz="2800" dirty="0" smtClean="0">
                <a:solidFill>
                  <a:srgbClr val="0070C0"/>
                </a:solidFill>
              </a:rPr>
              <a:t>a) fyzikální</a:t>
            </a:r>
          </a:p>
          <a:p>
            <a:pPr marL="514350" indent="-514350"/>
            <a:r>
              <a:rPr lang="cs-CZ" sz="2800" dirty="0" smtClean="0">
                <a:solidFill>
                  <a:srgbClr val="0070C0"/>
                </a:solidFill>
              </a:rPr>
              <a:t>		</a:t>
            </a:r>
            <a:r>
              <a:rPr lang="cs-CZ" sz="2800" dirty="0" smtClean="0"/>
              <a:t>-</a:t>
            </a:r>
            <a:r>
              <a:rPr lang="cs-CZ" sz="2800" dirty="0" smtClean="0">
                <a:solidFill>
                  <a:srgbClr val="0070C0"/>
                </a:solidFill>
              </a:rPr>
              <a:t> </a:t>
            </a:r>
            <a:r>
              <a:rPr lang="cs-CZ" sz="2800" dirty="0" smtClean="0"/>
              <a:t>bezbarvý plyn	</a:t>
            </a:r>
          </a:p>
          <a:p>
            <a:pPr marL="514350" indent="-514350"/>
            <a:r>
              <a:rPr lang="cs-CZ" sz="2800" dirty="0" smtClean="0"/>
              <a:t>		- bez zápachu, bez chuti</a:t>
            </a:r>
          </a:p>
          <a:p>
            <a:pPr marL="514350" indent="-514350"/>
            <a:r>
              <a:rPr lang="cs-CZ" sz="2800" dirty="0" smtClean="0"/>
              <a:t>		- teplota varu </a:t>
            </a:r>
            <a:r>
              <a:rPr lang="cs-CZ" sz="2800" dirty="0" err="1" smtClean="0"/>
              <a:t>t</a:t>
            </a:r>
            <a:r>
              <a:rPr lang="cs-CZ" sz="2800" baseline="-25000" dirty="0" err="1" smtClean="0"/>
              <a:t>v</a:t>
            </a:r>
            <a:r>
              <a:rPr lang="cs-CZ" sz="2800" baseline="-25000" dirty="0" smtClean="0"/>
              <a:t> </a:t>
            </a:r>
            <a:r>
              <a:rPr lang="cs-CZ" sz="2800" dirty="0" smtClean="0"/>
              <a:t>= -253 °C</a:t>
            </a:r>
          </a:p>
          <a:p>
            <a:pPr marL="514350" indent="-514350"/>
            <a:r>
              <a:rPr lang="cs-CZ" sz="2800" dirty="0" smtClean="0"/>
              <a:t>		- teplota tání </a:t>
            </a:r>
            <a:r>
              <a:rPr lang="cs-CZ" sz="2800" dirty="0" err="1" smtClean="0"/>
              <a:t>t</a:t>
            </a:r>
            <a:r>
              <a:rPr lang="cs-CZ" sz="2800" baseline="-25000" dirty="0" err="1" smtClean="0"/>
              <a:t>t</a:t>
            </a:r>
            <a:r>
              <a:rPr lang="cs-CZ" sz="2800" dirty="0" smtClean="0"/>
              <a:t> = - 259 °C</a:t>
            </a:r>
          </a:p>
          <a:p>
            <a:pPr marL="514350" indent="-514350"/>
            <a:r>
              <a:rPr lang="cs-CZ" sz="2800" dirty="0" smtClean="0"/>
              <a:t>		- 14,5 x lehčí než vzduch </a:t>
            </a:r>
            <a:r>
              <a:rPr lang="el-GR" sz="2800" dirty="0" smtClean="0">
                <a:ea typeface="Cambria Math"/>
              </a:rPr>
              <a:t>ρ</a:t>
            </a:r>
            <a:r>
              <a:rPr lang="cs-CZ" sz="2800" dirty="0" smtClean="0">
                <a:ea typeface="Cambria Math"/>
              </a:rPr>
              <a:t> = 0,09 kg/m</a:t>
            </a:r>
            <a:r>
              <a:rPr lang="cs-CZ" sz="2800" baseline="30000" dirty="0" smtClean="0">
                <a:ea typeface="Cambria Math"/>
              </a:rPr>
              <a:t>3</a:t>
            </a:r>
          </a:p>
          <a:p>
            <a:pPr marL="514350" indent="-514350"/>
            <a:r>
              <a:rPr lang="cs-CZ" sz="2800" dirty="0" smtClean="0">
                <a:ea typeface="Cambria Math"/>
              </a:rPr>
              <a:t>		- velmi malé molekuly</a:t>
            </a:r>
            <a:endParaRPr lang="cs-CZ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64440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4900" b="1" dirty="0" smtClean="0">
                <a:solidFill>
                  <a:srgbClr val="C00000"/>
                </a:solidFill>
              </a:rPr>
              <a:t>VODÍK – H</a:t>
            </a:r>
            <a:br>
              <a:rPr lang="cs-CZ" sz="4900" b="1" dirty="0" smtClean="0">
                <a:solidFill>
                  <a:srgbClr val="C00000"/>
                </a:solidFill>
              </a:rPr>
            </a:br>
            <a:endParaRPr lang="cs-CZ" sz="3100" b="1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14348" y="1928802"/>
            <a:ext cx="22860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Vlastnosti: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42976" y="2571744"/>
            <a:ext cx="757242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/>
            <a:r>
              <a:rPr lang="cs-CZ" sz="2800" dirty="0" smtClean="0">
                <a:solidFill>
                  <a:srgbClr val="0070C0"/>
                </a:solidFill>
              </a:rPr>
              <a:t>a) chemické</a:t>
            </a:r>
          </a:p>
          <a:p>
            <a:pPr marL="514350" indent="-514350"/>
            <a:r>
              <a:rPr lang="cs-CZ" sz="2800" dirty="0" smtClean="0">
                <a:solidFill>
                  <a:srgbClr val="0070C0"/>
                </a:solidFill>
              </a:rPr>
              <a:t>		</a:t>
            </a:r>
            <a:r>
              <a:rPr lang="cs-CZ" sz="2800" dirty="0" smtClean="0"/>
              <a:t>-</a:t>
            </a:r>
            <a:r>
              <a:rPr lang="cs-CZ" sz="2800" dirty="0" smtClean="0">
                <a:solidFill>
                  <a:srgbClr val="0070C0"/>
                </a:solidFill>
              </a:rPr>
              <a:t> </a:t>
            </a:r>
            <a:r>
              <a:rPr lang="cs-CZ" sz="2800" dirty="0" smtClean="0"/>
              <a:t>molekuly H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	</a:t>
            </a:r>
          </a:p>
          <a:p>
            <a:pPr marL="514350" indent="-514350"/>
            <a:r>
              <a:rPr lang="cs-CZ" sz="2800" dirty="0" smtClean="0"/>
              <a:t>		- málo reaktivní</a:t>
            </a:r>
          </a:p>
          <a:p>
            <a:pPr marL="514350" indent="-514350"/>
            <a:r>
              <a:rPr lang="cs-CZ" sz="2800" dirty="0" smtClean="0"/>
              <a:t>		- tvoří sloučeniny s mnoha prvky</a:t>
            </a:r>
          </a:p>
          <a:p>
            <a:pPr marL="514350" indent="-514350"/>
            <a:r>
              <a:rPr lang="cs-CZ" sz="2800" dirty="0" smtClean="0"/>
              <a:t>		- se vzduchem tvoří výbušnou směs</a:t>
            </a:r>
          </a:p>
          <a:p>
            <a:pPr marL="514350" indent="-514350"/>
            <a:r>
              <a:rPr lang="cs-CZ" sz="2800" dirty="0" smtClean="0"/>
              <a:t>		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400" y="57148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4900" b="1" dirty="0" smtClean="0">
                <a:solidFill>
                  <a:srgbClr val="C00000"/>
                </a:solidFill>
              </a:rPr>
              <a:t>VODÍK – H</a:t>
            </a:r>
            <a:br>
              <a:rPr lang="cs-CZ" sz="4900" b="1" dirty="0" smtClean="0">
                <a:solidFill>
                  <a:srgbClr val="C00000"/>
                </a:solidFill>
              </a:rPr>
            </a:br>
            <a:endParaRPr lang="cs-CZ" sz="3100" b="1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14348" y="1928802"/>
            <a:ext cx="22860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Příprava: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42976" y="2571745"/>
            <a:ext cx="75724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/>
            <a:r>
              <a:rPr lang="cs-CZ" sz="2800" dirty="0" smtClean="0"/>
              <a:t>- reakce kyseliny chlorovodíkové se zinkem 		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712800" y="3357562"/>
            <a:ext cx="22860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Výroba: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144800" y="4000504"/>
            <a:ext cx="728485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800" dirty="0" smtClean="0"/>
              <a:t> elektrolýza vodného roztoku kuchyňské soli</a:t>
            </a:r>
          </a:p>
          <a:p>
            <a:pPr>
              <a:buFontTx/>
              <a:buChar char="-"/>
            </a:pPr>
            <a:r>
              <a:rPr lang="cs-CZ" sz="2800" dirty="0" smtClean="0"/>
              <a:t> reakce vodní páry s rozžhaveným koksem</a:t>
            </a:r>
          </a:p>
          <a:p>
            <a:pPr>
              <a:buFontTx/>
              <a:buChar char="-"/>
            </a:pPr>
            <a:r>
              <a:rPr lang="cs-CZ" sz="2800" dirty="0" smtClean="0"/>
              <a:t> rozklad metanu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900" b="1" dirty="0" smtClean="0">
                <a:solidFill>
                  <a:srgbClr val="C00000"/>
                </a:solidFill>
              </a:rPr>
              <a:t>VODÍK – H</a:t>
            </a:r>
            <a:br>
              <a:rPr lang="cs-CZ" sz="4900" b="1" dirty="0" smtClean="0">
                <a:solidFill>
                  <a:srgbClr val="C00000"/>
                </a:solidFill>
              </a:rPr>
            </a:br>
            <a:endParaRPr lang="cs-CZ" sz="3100" b="1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14348" y="1928802"/>
            <a:ext cx="22860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Užití, význam: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42976" y="2571745"/>
            <a:ext cx="757242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/>
            <a:r>
              <a:rPr lang="cs-CZ" sz="2800" dirty="0" smtClean="0"/>
              <a:t>- s kyslíkem sváření a řezání kovů</a:t>
            </a:r>
          </a:p>
          <a:p>
            <a:pPr marL="514350" indent="-514350"/>
            <a:r>
              <a:rPr lang="cs-CZ" sz="2800" dirty="0" smtClean="0"/>
              <a:t>- výroba </a:t>
            </a:r>
            <a:r>
              <a:rPr lang="cs-CZ" sz="2800" dirty="0" err="1" smtClean="0"/>
              <a:t>HCl</a:t>
            </a:r>
            <a:r>
              <a:rPr lang="cs-CZ" sz="2800" dirty="0" smtClean="0"/>
              <a:t>, NH</a:t>
            </a:r>
            <a:r>
              <a:rPr lang="cs-CZ" sz="2800" baseline="-25000" dirty="0" smtClean="0"/>
              <a:t>3</a:t>
            </a:r>
            <a:r>
              <a:rPr lang="cs-CZ" sz="2800" dirty="0" smtClean="0"/>
              <a:t> aj.</a:t>
            </a:r>
          </a:p>
          <a:p>
            <a:pPr marL="514350" indent="-514350"/>
            <a:r>
              <a:rPr lang="cs-CZ" sz="2800" dirty="0" smtClean="0"/>
              <a:t>- ztužování tuků	</a:t>
            </a:r>
          </a:p>
          <a:p>
            <a:pPr marL="514350" indent="-514350"/>
            <a:r>
              <a:rPr lang="cs-CZ" sz="2800" dirty="0" smtClean="0"/>
              <a:t>- pohonná hmota	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1500166" y="4643446"/>
            <a:ext cx="664373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Tlakové lahve s kyslíkem mají červený pruh</a:t>
            </a:r>
          </a:p>
          <a:p>
            <a:r>
              <a:rPr lang="cs-CZ" sz="2800" b="1" dirty="0" smtClean="0">
                <a:solidFill>
                  <a:srgbClr val="C00000"/>
                </a:solidFill>
              </a:rPr>
              <a:t>                         a levotočivý závit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71435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4900" b="1" dirty="0" smtClean="0">
                <a:solidFill>
                  <a:srgbClr val="C00000"/>
                </a:solidFill>
              </a:rPr>
              <a:t>DUSÍK – N</a:t>
            </a:r>
            <a:br>
              <a:rPr lang="cs-CZ" sz="4900" b="1" dirty="0" smtClean="0">
                <a:solidFill>
                  <a:srgbClr val="C00000"/>
                </a:solidFill>
              </a:rPr>
            </a:br>
            <a:r>
              <a:rPr lang="cs-CZ" sz="3100" b="1" dirty="0" smtClean="0">
                <a:solidFill>
                  <a:srgbClr val="C00000"/>
                </a:solidFill>
              </a:rPr>
              <a:t>NITROGENIUM </a:t>
            </a:r>
            <a:endParaRPr lang="cs-CZ" sz="3100" b="1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714612" y="1857364"/>
            <a:ext cx="364333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V.A skupina, 2. perioda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14348" y="2428868"/>
            <a:ext cx="12858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Výskyt: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14348" y="3000372"/>
            <a:ext cx="7929618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/>
            <a:r>
              <a:rPr lang="cs-CZ" sz="2800" dirty="0" smtClean="0">
                <a:solidFill>
                  <a:srgbClr val="0070C0"/>
                </a:solidFill>
              </a:rPr>
              <a:t>a) volný</a:t>
            </a:r>
            <a:r>
              <a:rPr lang="cs-CZ" sz="2800" dirty="0" smtClean="0"/>
              <a:t> </a:t>
            </a:r>
          </a:p>
          <a:p>
            <a:pPr marL="514350" indent="-514350"/>
            <a:r>
              <a:rPr lang="cs-CZ" sz="2800" dirty="0" smtClean="0"/>
              <a:t>		- hlavní složka vzduchu 78 % </a:t>
            </a:r>
            <a:r>
              <a:rPr lang="cs-CZ" sz="2800" dirty="0" err="1" smtClean="0"/>
              <a:t>obj</a:t>
            </a:r>
            <a:r>
              <a:rPr lang="cs-CZ" sz="2800" dirty="0" smtClean="0"/>
              <a:t>.</a:t>
            </a:r>
          </a:p>
          <a:p>
            <a:pPr marL="514350" indent="-514350"/>
            <a:r>
              <a:rPr lang="cs-CZ" sz="2800" dirty="0" smtClean="0">
                <a:solidFill>
                  <a:srgbClr val="0070C0"/>
                </a:solidFill>
              </a:rPr>
              <a:t>b) vázaný </a:t>
            </a:r>
          </a:p>
          <a:p>
            <a:pPr marL="514350" indent="-514350"/>
            <a:r>
              <a:rPr lang="cs-CZ" sz="2800" dirty="0" smtClean="0">
                <a:solidFill>
                  <a:srgbClr val="0070C0"/>
                </a:solidFill>
              </a:rPr>
              <a:t>		</a:t>
            </a:r>
            <a:r>
              <a:rPr lang="cs-CZ" sz="2800" dirty="0" smtClean="0"/>
              <a:t>-</a:t>
            </a:r>
            <a:r>
              <a:rPr lang="cs-CZ" sz="2800" dirty="0" smtClean="0">
                <a:solidFill>
                  <a:srgbClr val="0070C0"/>
                </a:solidFill>
              </a:rPr>
              <a:t> </a:t>
            </a:r>
            <a:r>
              <a:rPr lang="cs-CZ" sz="2800" dirty="0" smtClean="0"/>
              <a:t>amoniak NH</a:t>
            </a:r>
            <a:r>
              <a:rPr lang="cs-CZ" sz="2800" baseline="-25000" dirty="0" smtClean="0"/>
              <a:t>3</a:t>
            </a:r>
            <a:r>
              <a:rPr lang="cs-CZ" sz="2800" dirty="0" smtClean="0"/>
              <a:t> </a:t>
            </a:r>
          </a:p>
          <a:p>
            <a:pPr marL="514350" indent="-514350"/>
            <a:r>
              <a:rPr lang="cs-CZ" sz="2800" dirty="0" smtClean="0"/>
              <a:t>		- bílkoviny </a:t>
            </a:r>
          </a:p>
          <a:p>
            <a:pPr marL="514350" indent="-514350"/>
            <a:r>
              <a:rPr lang="cs-CZ" sz="2800" dirty="0" smtClean="0"/>
              <a:t>		- dusíkatá hnojiva</a:t>
            </a:r>
          </a:p>
          <a:p>
            <a:pPr marL="514350" indent="-514350"/>
            <a:r>
              <a:rPr lang="cs-CZ" sz="2800" dirty="0" smtClean="0"/>
              <a:t>		- výbušniny	      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71435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4900" b="1" dirty="0" smtClean="0">
                <a:solidFill>
                  <a:srgbClr val="C00000"/>
                </a:solidFill>
              </a:rPr>
              <a:t>DUSÍK – N</a:t>
            </a:r>
            <a:br>
              <a:rPr lang="cs-CZ" sz="4900" b="1" dirty="0" smtClean="0">
                <a:solidFill>
                  <a:srgbClr val="C00000"/>
                </a:solidFill>
              </a:rPr>
            </a:br>
            <a:endParaRPr lang="cs-CZ" sz="3100" b="1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14348" y="1928802"/>
            <a:ext cx="22860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Vlastnosti: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42976" y="2571744"/>
            <a:ext cx="7572428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/>
            <a:r>
              <a:rPr lang="cs-CZ" sz="2800" dirty="0" smtClean="0">
                <a:solidFill>
                  <a:srgbClr val="0070C0"/>
                </a:solidFill>
              </a:rPr>
              <a:t>a) fyzikální</a:t>
            </a:r>
          </a:p>
          <a:p>
            <a:pPr marL="514350" indent="-514350"/>
            <a:r>
              <a:rPr lang="cs-CZ" sz="2800" dirty="0" smtClean="0">
                <a:solidFill>
                  <a:srgbClr val="0070C0"/>
                </a:solidFill>
              </a:rPr>
              <a:t>		</a:t>
            </a:r>
            <a:r>
              <a:rPr lang="cs-CZ" sz="2800" dirty="0" smtClean="0"/>
              <a:t>-</a:t>
            </a:r>
            <a:r>
              <a:rPr lang="cs-CZ" sz="2800" dirty="0" smtClean="0">
                <a:solidFill>
                  <a:srgbClr val="0070C0"/>
                </a:solidFill>
              </a:rPr>
              <a:t> </a:t>
            </a:r>
            <a:r>
              <a:rPr lang="cs-CZ" sz="2800" dirty="0" smtClean="0"/>
              <a:t>bezbarvý plyn</a:t>
            </a:r>
          </a:p>
          <a:p>
            <a:pPr marL="514350" indent="-514350"/>
            <a:r>
              <a:rPr lang="cs-CZ" sz="2800" dirty="0" smtClean="0"/>
              <a:t>		- teplota varu </a:t>
            </a:r>
            <a:r>
              <a:rPr lang="cs-CZ" sz="2800" dirty="0" err="1" smtClean="0"/>
              <a:t>t</a:t>
            </a:r>
            <a:r>
              <a:rPr lang="cs-CZ" sz="2800" baseline="-25000" dirty="0" err="1" smtClean="0"/>
              <a:t>v</a:t>
            </a:r>
            <a:r>
              <a:rPr lang="cs-CZ" sz="2800" baseline="-25000" dirty="0" smtClean="0"/>
              <a:t> </a:t>
            </a:r>
            <a:r>
              <a:rPr lang="cs-CZ" sz="2800" dirty="0" smtClean="0"/>
              <a:t>= -196 °C</a:t>
            </a:r>
          </a:p>
          <a:p>
            <a:pPr marL="514350" indent="-514350"/>
            <a:r>
              <a:rPr lang="cs-CZ" sz="2800" dirty="0" smtClean="0"/>
              <a:t>		- teplota tání </a:t>
            </a:r>
            <a:r>
              <a:rPr lang="cs-CZ" sz="2800" dirty="0" err="1" smtClean="0"/>
              <a:t>t</a:t>
            </a:r>
            <a:r>
              <a:rPr lang="cs-CZ" sz="2800" baseline="-25000" dirty="0" err="1" smtClean="0"/>
              <a:t>n</a:t>
            </a:r>
            <a:r>
              <a:rPr lang="cs-CZ" sz="2800" baseline="-25000" dirty="0" smtClean="0"/>
              <a:t> </a:t>
            </a:r>
            <a:r>
              <a:rPr lang="cs-CZ" sz="2800" dirty="0" smtClean="0"/>
              <a:t>= - 210 °C</a:t>
            </a:r>
          </a:p>
          <a:p>
            <a:pPr marL="514350" indent="-514350"/>
            <a:r>
              <a:rPr lang="cs-CZ" sz="2800" dirty="0" smtClean="0"/>
              <a:t>		- lehčí než vzduch </a:t>
            </a:r>
            <a:r>
              <a:rPr lang="el-GR" sz="2800" dirty="0" smtClean="0">
                <a:ea typeface="Cambria Math"/>
              </a:rPr>
              <a:t>ρ</a:t>
            </a:r>
            <a:r>
              <a:rPr lang="cs-CZ" sz="2800" dirty="0" smtClean="0">
                <a:ea typeface="Cambria Math"/>
              </a:rPr>
              <a:t> = 1,234 kg/m</a:t>
            </a:r>
            <a:r>
              <a:rPr lang="cs-CZ" sz="2800" baseline="30000" dirty="0" smtClean="0">
                <a:ea typeface="Cambria Math"/>
              </a:rPr>
              <a:t>3</a:t>
            </a:r>
          </a:p>
          <a:p>
            <a:pPr marL="514350" indent="-514350"/>
            <a:r>
              <a:rPr lang="cs-CZ" sz="2800" dirty="0" smtClean="0">
                <a:solidFill>
                  <a:srgbClr val="0070C0"/>
                </a:solidFill>
                <a:ea typeface="Cambria Math"/>
              </a:rPr>
              <a:t>b) chemické</a:t>
            </a:r>
          </a:p>
          <a:p>
            <a:pPr marL="514350" indent="-514350"/>
            <a:r>
              <a:rPr lang="cs-CZ" sz="2800" dirty="0" smtClean="0">
                <a:solidFill>
                  <a:srgbClr val="0070C0"/>
                </a:solidFill>
                <a:ea typeface="Cambria Math"/>
              </a:rPr>
              <a:t>		</a:t>
            </a:r>
            <a:r>
              <a:rPr lang="cs-CZ" sz="2800" dirty="0" smtClean="0">
                <a:ea typeface="Cambria Math"/>
              </a:rPr>
              <a:t>- molekuly N</a:t>
            </a:r>
            <a:r>
              <a:rPr lang="cs-CZ" sz="2800" baseline="-25000" dirty="0" smtClean="0">
                <a:ea typeface="Cambria Math"/>
              </a:rPr>
              <a:t>2</a:t>
            </a:r>
          </a:p>
          <a:p>
            <a:pPr marL="514350" indent="-514350"/>
            <a:r>
              <a:rPr lang="cs-CZ" sz="2800" baseline="-25000" dirty="0" smtClean="0">
                <a:ea typeface="Cambria Math"/>
              </a:rPr>
              <a:t>		</a:t>
            </a:r>
            <a:r>
              <a:rPr lang="cs-CZ" sz="2800" dirty="0" smtClean="0">
                <a:ea typeface="Cambria Math"/>
              </a:rPr>
              <a:t>- nereaktivní, stálý</a:t>
            </a:r>
          </a:p>
          <a:p>
            <a:pPr marL="514350" indent="-514350"/>
            <a:r>
              <a:rPr lang="cs-CZ" sz="2800" dirty="0" smtClean="0">
                <a:solidFill>
                  <a:srgbClr val="0070C0"/>
                </a:solidFill>
                <a:latin typeface="Cambria Math"/>
                <a:ea typeface="Cambria Math"/>
              </a:rPr>
              <a:t> </a:t>
            </a:r>
            <a:endParaRPr lang="cs-CZ" sz="2800" dirty="0" smtClean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71435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4900" b="1" dirty="0" smtClean="0">
                <a:solidFill>
                  <a:srgbClr val="C00000"/>
                </a:solidFill>
              </a:rPr>
              <a:t>DUSÍK – N</a:t>
            </a:r>
            <a:br>
              <a:rPr lang="cs-CZ" sz="4900" b="1" dirty="0" smtClean="0">
                <a:solidFill>
                  <a:srgbClr val="C00000"/>
                </a:solidFill>
              </a:rPr>
            </a:br>
            <a:endParaRPr lang="cs-CZ" sz="3100" b="1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14348" y="1928802"/>
            <a:ext cx="22860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Výroba: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42976" y="2571745"/>
            <a:ext cx="757242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/>
            <a:r>
              <a:rPr lang="cs-CZ" sz="2800" dirty="0" smtClean="0"/>
              <a:t>-</a:t>
            </a:r>
            <a:r>
              <a:rPr lang="cs-CZ" sz="2800" dirty="0" smtClean="0">
                <a:solidFill>
                  <a:srgbClr val="0070C0"/>
                </a:solidFill>
              </a:rPr>
              <a:t> </a:t>
            </a:r>
            <a:r>
              <a:rPr lang="cs-CZ" sz="2800" dirty="0" smtClean="0"/>
              <a:t>destilace kapalného vzduchu</a:t>
            </a:r>
          </a:p>
          <a:p>
            <a:pPr marL="514350" indent="-514350"/>
            <a:r>
              <a:rPr lang="cs-CZ" sz="2800" dirty="0" smtClean="0">
                <a:latin typeface="Cambria Math"/>
                <a:ea typeface="Cambria Math"/>
              </a:rPr>
              <a:t> </a:t>
            </a:r>
            <a:endParaRPr lang="cs-CZ" sz="2800" dirty="0" smtClean="0"/>
          </a:p>
        </p:txBody>
      </p:sp>
      <p:sp>
        <p:nvSpPr>
          <p:cNvPr id="6" name="TextovéPole 5"/>
          <p:cNvSpPr txBox="1"/>
          <p:nvPr/>
        </p:nvSpPr>
        <p:spPr>
          <a:xfrm>
            <a:off x="712800" y="3429000"/>
            <a:ext cx="22860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Význam, užití: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144800" y="4071942"/>
            <a:ext cx="749916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800" dirty="0" smtClean="0"/>
              <a:t> výroba amoniaku NH</a:t>
            </a:r>
            <a:r>
              <a:rPr lang="cs-CZ" sz="2800" baseline="-25000" dirty="0" smtClean="0"/>
              <a:t>3</a:t>
            </a:r>
          </a:p>
          <a:p>
            <a:pPr>
              <a:buFontTx/>
              <a:buChar char="-"/>
            </a:pPr>
            <a:r>
              <a:rPr lang="cs-CZ" sz="2800" dirty="0" smtClean="0"/>
              <a:t> ochranná atmosféra – čerpání hořlavin, sváření, 				         balení kávy  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285852" y="5572140"/>
            <a:ext cx="66437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Tlakové lahve s dusíkem mají zelený pruh</a:t>
            </a:r>
            <a:endParaRPr lang="cs-CZ" sz="28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39718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/>
              <a:t>Použitá literatura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857232"/>
            <a:ext cx="822960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600" dirty="0" smtClean="0"/>
              <a:t>VACÍK, Jiří, </a:t>
            </a:r>
            <a:r>
              <a:rPr lang="cs-CZ" sz="1600" dirty="0" err="1" smtClean="0"/>
              <a:t>et</a:t>
            </a:r>
            <a:r>
              <a:rPr lang="cs-CZ" sz="1600" dirty="0" smtClean="0"/>
              <a:t> </a:t>
            </a:r>
            <a:r>
              <a:rPr lang="cs-CZ" sz="1600" dirty="0" err="1" smtClean="0"/>
              <a:t>al</a:t>
            </a:r>
            <a:r>
              <a:rPr lang="cs-CZ" sz="1600" dirty="0" smtClean="0"/>
              <a:t>. </a:t>
            </a:r>
            <a:r>
              <a:rPr lang="cs-CZ" sz="1600" i="1" dirty="0" smtClean="0"/>
              <a:t>Přehled středoškolské chemie</a:t>
            </a:r>
            <a:r>
              <a:rPr lang="cs-CZ" sz="1600" dirty="0" smtClean="0"/>
              <a:t>. 2. vydání. Praha : SPN, 1993. 365 s. ISBN 80-04-26388-7.</a:t>
            </a:r>
          </a:p>
          <a:p>
            <a:pPr>
              <a:buNone/>
            </a:pPr>
            <a:r>
              <a:rPr lang="cs-CZ" sz="1600" dirty="0" smtClean="0"/>
              <a:t>FLEMR, Vratislav; DUŠEK, Bohuslav. </a:t>
            </a:r>
            <a:r>
              <a:rPr lang="cs-CZ" sz="1600" i="1" dirty="0" smtClean="0"/>
              <a:t>Chemie (obecná a anorganická)</a:t>
            </a:r>
            <a:r>
              <a:rPr lang="cs-CZ" sz="1600" dirty="0" smtClean="0"/>
              <a:t>. První vydání. Praha : SPN, 2001. 120 s. ISBN 80-7235-147-8.</a:t>
            </a:r>
          </a:p>
          <a:p>
            <a:pPr>
              <a:buNone/>
            </a:pPr>
            <a:r>
              <a:rPr lang="cs-CZ" sz="1600" dirty="0" smtClean="0"/>
              <a:t>BENEŠOVÁ, Marika; SATRAPOVÁ, Hana. </a:t>
            </a:r>
            <a:r>
              <a:rPr lang="cs-CZ" sz="1600" i="1" dirty="0" smtClean="0"/>
              <a:t>Odmaturuj z chemie</a:t>
            </a:r>
            <a:r>
              <a:rPr lang="cs-CZ" sz="1600" dirty="0" smtClean="0"/>
              <a:t>. vydání první - dotisk. Brno : DIDAKTIS, 2002. 208 s. ISBN 80-86285-56-1.</a:t>
            </a:r>
          </a:p>
          <a:p>
            <a:pPr>
              <a:buNone/>
            </a:pPr>
            <a:r>
              <a:rPr lang="cs-CZ" sz="1600" dirty="0" smtClean="0"/>
              <a:t>BENEŠ, Pavel; PUMPR, Václav; SVOBODOVÁ, Miloslava. </a:t>
            </a:r>
            <a:r>
              <a:rPr lang="cs-CZ" sz="1600" i="1" dirty="0" smtClean="0"/>
              <a:t>Chemie v sešitě</a:t>
            </a:r>
            <a:r>
              <a:rPr lang="cs-CZ" sz="1600" dirty="0" smtClean="0"/>
              <a:t>. Třetí vydání. Praha : FORTUNA, 1992. 77 s. ISBN 80-85298-54-6. </a:t>
            </a:r>
            <a:endParaRPr lang="cs-CZ" sz="1600" dirty="0"/>
          </a:p>
          <a:p>
            <a:pPr>
              <a:buNone/>
            </a:pPr>
            <a:r>
              <a:rPr lang="cs-CZ" sz="1600" dirty="0" smtClean="0"/>
              <a:t>ČTRNÁCTOVÁ, Hana; ZEMÁNEK, František; SVOBODOVÁ, Miloslava. </a:t>
            </a:r>
            <a:r>
              <a:rPr lang="cs-CZ" sz="1600" i="1" dirty="0" smtClean="0"/>
              <a:t>Poznáváme chemii 1. sešit</a:t>
            </a:r>
            <a:r>
              <a:rPr lang="cs-CZ" sz="1600" dirty="0" smtClean="0"/>
              <a:t>. 1. vydání. Praha : SPN, 1994. 62 s. ISBN 80-04-26349-6.  </a:t>
            </a:r>
          </a:p>
          <a:p>
            <a:pPr>
              <a:buNone/>
            </a:pPr>
            <a:endParaRPr lang="cs-CZ" sz="16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401</TotalTime>
  <Words>398</Words>
  <Application>Microsoft Office PowerPoint</Application>
  <PresentationFormat>Předvádění na obrazovce (4:3)</PresentationFormat>
  <Paragraphs>141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sady Office</vt:lpstr>
      <vt:lpstr>Snímek 1</vt:lpstr>
      <vt:lpstr>Snímek 2</vt:lpstr>
      <vt:lpstr>KYSLÍK - O OXYGENIUM </vt:lpstr>
      <vt:lpstr>KYSLÍK – O </vt:lpstr>
      <vt:lpstr>KYSLÍK – O </vt:lpstr>
      <vt:lpstr>KYSLÍK – O </vt:lpstr>
      <vt:lpstr>KYSLÍK – O </vt:lpstr>
      <vt:lpstr>VODÍK - H OXYGENIUM </vt:lpstr>
      <vt:lpstr>VODÍK – H </vt:lpstr>
      <vt:lpstr>VODÍK – H </vt:lpstr>
      <vt:lpstr>VODÍK – H </vt:lpstr>
      <vt:lpstr>VODÍK – H </vt:lpstr>
      <vt:lpstr>VODÍK – H </vt:lpstr>
      <vt:lpstr>DUSÍK – N NITROGENIUM </vt:lpstr>
      <vt:lpstr>DUSÍK – N </vt:lpstr>
      <vt:lpstr>DUSÍK – N </vt:lpstr>
      <vt:lpstr>Použitá literatura</vt:lpstr>
    </vt:vector>
  </TitlesOfParts>
  <Company>Les Řáholec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VY_52_INOVACE_TŘÍDĚNÍ SMĚSÍ</dc:title>
  <dc:creator>Zdeňka Botková</dc:creator>
  <cp:lastModifiedBy>Rumcajs</cp:lastModifiedBy>
  <cp:revision>44</cp:revision>
  <dcterms:created xsi:type="dcterms:W3CDTF">2011-10-16T16:09:56Z</dcterms:created>
  <dcterms:modified xsi:type="dcterms:W3CDTF">2012-01-04T20:03:13Z</dcterms:modified>
</cp:coreProperties>
</file>