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6" r:id="rId3"/>
    <p:sldId id="259" r:id="rId4"/>
    <p:sldId id="281" r:id="rId5"/>
    <p:sldId id="282" r:id="rId6"/>
    <p:sldId id="283" r:id="rId7"/>
    <p:sldId id="284" r:id="rId8"/>
    <p:sldId id="273" r:id="rId9"/>
    <p:sldId id="274" r:id="rId10"/>
    <p:sldId id="28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7289" autoAdjust="0"/>
    <p:restoredTop sz="86322" autoAdjust="0"/>
  </p:normalViewPr>
  <p:slideViewPr>
    <p:cSldViewPr>
      <p:cViewPr varScale="1">
        <p:scale>
          <a:sx n="60" d="100"/>
          <a:sy n="60" d="100"/>
        </p:scale>
        <p:origin x="-738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02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857224" y="4143600"/>
            <a:ext cx="75724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Anotace</a:t>
            </a:r>
            <a:r>
              <a:rPr lang="cs-CZ" b="1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mtClean="0">
                <a:latin typeface="Arial" pitchFamily="34" charset="0"/>
                <a:cs typeface="Arial" pitchFamily="34" charset="0"/>
              </a:rPr>
              <a:t>Prezentace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 určena k výkladu učiva chemické látky, chemické prvky uhlík, síra v 8. ročníku a opakování učiva v 9. ročníku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Období: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září – prosinec 2011 </a:t>
            </a:r>
          </a:p>
        </p:txBody>
      </p:sp>
      <p:grpSp>
        <p:nvGrpSpPr>
          <p:cNvPr id="7" name="Skupina 6"/>
          <p:cNvGrpSpPr/>
          <p:nvPr/>
        </p:nvGrpSpPr>
        <p:grpSpPr>
          <a:xfrm>
            <a:off x="428596" y="500042"/>
            <a:ext cx="7786774" cy="2757564"/>
            <a:chOff x="285721" y="500063"/>
            <a:chExt cx="8715436" cy="2757564"/>
          </a:xfrm>
        </p:grpSpPr>
        <p:sp>
          <p:nvSpPr>
            <p:cNvPr id="8" name="TextovéPole 5"/>
            <p:cNvSpPr txBox="1">
              <a:spLocks noChangeArrowheads="1"/>
            </p:cNvSpPr>
            <p:nvPr/>
          </p:nvSpPr>
          <p:spPr bwMode="auto">
            <a:xfrm>
              <a:off x="285721" y="500063"/>
              <a:ext cx="8715436" cy="17543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>
              <a:sp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Škola</a:t>
              </a:r>
              <a:r>
                <a:rPr lang="cs-CZ" dirty="0" smtClean="0">
                  <a:latin typeface="Arial" pitchFamily="34" charset="0"/>
                  <a:cs typeface="Arial" pitchFamily="34" charset="0"/>
                </a:rPr>
                <a:t>: Základní škola Varnsdorf, Edisonova 2821, okres Děčín,</a:t>
              </a:r>
            </a:p>
            <a:p>
              <a:r>
                <a:rPr lang="cs-CZ" dirty="0" smtClean="0">
                  <a:latin typeface="Arial" pitchFamily="34" charset="0"/>
                  <a:cs typeface="Arial" pitchFamily="34" charset="0"/>
                </a:rPr>
                <a:t>příspěvková organizace</a:t>
              </a:r>
            </a:p>
            <a:p>
              <a:r>
                <a:rPr lang="cs-CZ" b="1" smtClean="0">
                  <a:latin typeface="Arial" pitchFamily="34" charset="0"/>
                  <a:cs typeface="Arial" pitchFamily="34" charset="0"/>
                </a:rPr>
                <a:t>Člověk a příroda, chemie, chemické látky - uhlík, síra  </a:t>
              </a:r>
            </a:p>
            <a:p>
              <a:r>
                <a:rPr lang="cs-CZ" b="1" smtClean="0">
                  <a:latin typeface="Arial" pitchFamily="34" charset="0"/>
                  <a:cs typeface="Arial" pitchFamily="34" charset="0"/>
                </a:rPr>
                <a:t>Autor</a:t>
              </a:r>
              <a:r>
                <a:rPr lang="cs-CZ" dirty="0" smtClean="0">
                  <a:latin typeface="Arial" pitchFamily="34" charset="0"/>
                  <a:cs typeface="Arial" pitchFamily="34" charset="0"/>
                </a:rPr>
                <a:t>: Ing. Zdeňka Botková</a:t>
              </a:r>
            </a:p>
            <a:p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Název pomůcky</a:t>
              </a:r>
              <a:r>
                <a:rPr lang="cs-CZ" dirty="0" smtClean="0">
                  <a:latin typeface="Arial" pitchFamily="34" charset="0"/>
                  <a:cs typeface="Arial" pitchFamily="34" charset="0"/>
                </a:rPr>
                <a:t>: </a:t>
              </a:r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VY_52_INOVACE_04/III. SADA</a:t>
              </a:r>
            </a:p>
            <a:p>
              <a:endParaRPr lang="cs-CZ" b="1" dirty="0" smtClean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9" name="TextovéPole 7"/>
            <p:cNvSpPr txBox="1"/>
            <p:nvPr/>
          </p:nvSpPr>
          <p:spPr>
            <a:xfrm>
              <a:off x="3723906" y="2857517"/>
              <a:ext cx="1918987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00232" y="2428868"/>
            <a:ext cx="50006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UHLÍK</a:t>
            </a:r>
          </a:p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SÍRA</a:t>
            </a:r>
            <a:endParaRPr lang="cs-CZ" sz="6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71435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900" b="1" dirty="0" smtClean="0">
                <a:solidFill>
                  <a:srgbClr val="C00000"/>
                </a:solidFill>
              </a:rPr>
              <a:t>UHLÍK – C</a:t>
            </a:r>
            <a:br>
              <a:rPr lang="cs-CZ" sz="4900" b="1" dirty="0" smtClean="0">
                <a:solidFill>
                  <a:srgbClr val="C00000"/>
                </a:solidFill>
              </a:rPr>
            </a:br>
            <a:r>
              <a:rPr lang="cs-CZ" sz="3100" b="1" dirty="0" smtClean="0">
                <a:solidFill>
                  <a:srgbClr val="C00000"/>
                </a:solidFill>
              </a:rPr>
              <a:t>CARBONEUM </a:t>
            </a:r>
            <a:endParaRPr lang="cs-CZ" sz="31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00298" y="1857364"/>
            <a:ext cx="40005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IV.A skupina, 2. perioda</a:t>
            </a:r>
          </a:p>
          <a:p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85786" y="2357430"/>
            <a:ext cx="12858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Výskyt: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14348" y="3000372"/>
            <a:ext cx="792961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lphaLcParenR"/>
            </a:pPr>
            <a:r>
              <a:rPr lang="cs-CZ" sz="2800" dirty="0" smtClean="0">
                <a:solidFill>
                  <a:srgbClr val="0070C0"/>
                </a:solidFill>
              </a:rPr>
              <a:t>volný</a:t>
            </a:r>
            <a:r>
              <a:rPr lang="cs-CZ" sz="2800" dirty="0" smtClean="0"/>
              <a:t> </a:t>
            </a:r>
          </a:p>
          <a:p>
            <a:pPr marL="514350" indent="-514350"/>
            <a:r>
              <a:rPr lang="cs-CZ" sz="2800" dirty="0" smtClean="0"/>
              <a:t>		- grafit (tuha)</a:t>
            </a:r>
          </a:p>
          <a:p>
            <a:pPr marL="514350" indent="-514350"/>
            <a:r>
              <a:rPr lang="cs-CZ" sz="2800" dirty="0" smtClean="0"/>
              <a:t>		- diamant</a:t>
            </a:r>
          </a:p>
          <a:p>
            <a:pPr marL="514350" indent="-514350"/>
            <a:r>
              <a:rPr lang="cs-CZ" sz="2800" dirty="0" smtClean="0"/>
              <a:t>		- saze</a:t>
            </a:r>
          </a:p>
          <a:p>
            <a:pPr marL="514350" indent="-514350">
              <a:buAutoNum type="alphaLcParenR"/>
            </a:pPr>
            <a:r>
              <a:rPr lang="cs-CZ" sz="2800" dirty="0" smtClean="0">
                <a:solidFill>
                  <a:srgbClr val="0070C0"/>
                </a:solidFill>
              </a:rPr>
              <a:t>vázaný </a:t>
            </a:r>
            <a:r>
              <a:rPr lang="cs-CZ" sz="2800" dirty="0" smtClean="0"/>
              <a:t> </a:t>
            </a:r>
          </a:p>
          <a:p>
            <a:pPr marL="514350" indent="-514350"/>
            <a:r>
              <a:rPr lang="cs-CZ" sz="2800" dirty="0" smtClean="0"/>
              <a:t>		- organické sloučeniny, uhlí, ropa, zemní plyn </a:t>
            </a:r>
          </a:p>
          <a:p>
            <a:pPr marL="514350" indent="-514350"/>
            <a:r>
              <a:rPr lang="cs-CZ" sz="2800" dirty="0" smtClean="0"/>
              <a:t>		- CO, CO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, uhličitany	      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714356"/>
            <a:ext cx="8229600" cy="857256"/>
          </a:xfrm>
        </p:spPr>
        <p:txBody>
          <a:bodyPr>
            <a:normAutofit fontScale="90000"/>
          </a:bodyPr>
          <a:lstStyle/>
          <a:p>
            <a:r>
              <a:rPr lang="cs-CZ" sz="4900" b="1" dirty="0" smtClean="0">
                <a:solidFill>
                  <a:srgbClr val="C00000"/>
                </a:solidFill>
              </a:rPr>
              <a:t>UHLÍK – C</a:t>
            </a:r>
            <a:br>
              <a:rPr lang="cs-CZ" sz="4900" b="1" dirty="0" smtClean="0">
                <a:solidFill>
                  <a:srgbClr val="C00000"/>
                </a:solidFill>
              </a:rPr>
            </a:br>
            <a:endParaRPr lang="cs-CZ" sz="31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42910" y="1571612"/>
            <a:ext cx="2571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Vlastnosti, užití: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14348" y="2285992"/>
            <a:ext cx="8143932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/>
            <a:r>
              <a:rPr lang="cs-CZ" sz="2800" dirty="0" smtClean="0"/>
              <a:t>- pevný</a:t>
            </a:r>
          </a:p>
          <a:p>
            <a:pPr marL="514350" indent="-514350"/>
            <a:r>
              <a:rPr lang="cs-CZ" sz="2800" dirty="0" smtClean="0"/>
              <a:t>- málo reaktivní – reaktivnější až za vyšší teploty</a:t>
            </a:r>
          </a:p>
          <a:p>
            <a:pPr marL="514350" indent="-514350"/>
            <a:endParaRPr lang="cs-CZ" sz="2800" dirty="0" smtClean="0"/>
          </a:p>
          <a:p>
            <a:pPr marL="514350" indent="-514350"/>
            <a:r>
              <a:rPr lang="cs-CZ" sz="2800" b="1" dirty="0" smtClean="0"/>
              <a:t>Grafit (tuha)</a:t>
            </a:r>
          </a:p>
          <a:p>
            <a:pPr marL="971550" lvl="1" indent="-514350"/>
            <a:r>
              <a:rPr lang="cs-CZ" sz="2800" dirty="0" smtClean="0"/>
              <a:t>- černý</a:t>
            </a:r>
          </a:p>
          <a:p>
            <a:pPr marL="971550" lvl="1" indent="-514350"/>
            <a:r>
              <a:rPr lang="cs-CZ" sz="2800" dirty="0" smtClean="0"/>
              <a:t>- měkký</a:t>
            </a:r>
          </a:p>
          <a:p>
            <a:pPr marL="971550" lvl="1" indent="-514350"/>
            <a:r>
              <a:rPr lang="cs-CZ" sz="2800" dirty="0" smtClean="0"/>
              <a:t>- vede elektrický proud – výroba elektrod</a:t>
            </a:r>
          </a:p>
          <a:p>
            <a:pPr marL="971550" lvl="1" indent="-514350"/>
            <a:r>
              <a:rPr lang="cs-CZ" sz="2800" dirty="0" smtClean="0"/>
              <a:t>- výroba tužek</a:t>
            </a:r>
          </a:p>
          <a:p>
            <a:pPr marL="971550" lvl="1" indent="-514350"/>
            <a:r>
              <a:rPr lang="cs-CZ" sz="2800" dirty="0" smtClean="0"/>
              <a:t>- mazadlo ložisek </a:t>
            </a:r>
          </a:p>
          <a:p>
            <a:pPr marL="514350" indent="-514350"/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714356"/>
            <a:ext cx="8229600" cy="857256"/>
          </a:xfrm>
        </p:spPr>
        <p:txBody>
          <a:bodyPr>
            <a:normAutofit fontScale="90000"/>
          </a:bodyPr>
          <a:lstStyle/>
          <a:p>
            <a:r>
              <a:rPr lang="cs-CZ" sz="4900" b="1" dirty="0" smtClean="0">
                <a:solidFill>
                  <a:srgbClr val="C00000"/>
                </a:solidFill>
              </a:rPr>
              <a:t>UHLÍK – C</a:t>
            </a:r>
            <a:br>
              <a:rPr lang="cs-CZ" sz="4900" b="1" dirty="0" smtClean="0">
                <a:solidFill>
                  <a:srgbClr val="C00000"/>
                </a:solidFill>
              </a:rPr>
            </a:br>
            <a:endParaRPr lang="cs-CZ" sz="31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42910" y="1571612"/>
            <a:ext cx="2571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Vlastnosti, užití: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14348" y="2571744"/>
            <a:ext cx="8143932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/>
            <a:r>
              <a:rPr lang="cs-CZ" sz="2800" b="1" dirty="0" smtClean="0"/>
              <a:t>Diamant</a:t>
            </a:r>
            <a:r>
              <a:rPr lang="cs-CZ" sz="2800" dirty="0" smtClean="0"/>
              <a:t> </a:t>
            </a:r>
          </a:p>
          <a:p>
            <a:pPr marL="514350" indent="-514350"/>
            <a:r>
              <a:rPr lang="cs-CZ" sz="2800" dirty="0" smtClean="0"/>
              <a:t>	- nejtvrdší přírodní látka </a:t>
            </a:r>
          </a:p>
          <a:p>
            <a:pPr marL="514350" indent="-514350"/>
            <a:r>
              <a:rPr lang="cs-CZ" sz="2800" dirty="0" smtClean="0"/>
              <a:t>	- nevede el. proud</a:t>
            </a:r>
          </a:p>
          <a:p>
            <a:pPr marL="514350" indent="-514350"/>
            <a:r>
              <a:rPr lang="cs-CZ" sz="2800" dirty="0" smtClean="0"/>
              <a:t>	- těžené – šperkařství (5%) – brilianty</a:t>
            </a:r>
          </a:p>
          <a:p>
            <a:pPr marL="514350" indent="-514350"/>
            <a:r>
              <a:rPr lang="cs-CZ" sz="2800" dirty="0" smtClean="0"/>
              <a:t>	- syntetické – vrtání, broušení</a:t>
            </a:r>
          </a:p>
          <a:p>
            <a:pPr marL="514350" indent="-514350"/>
            <a:endParaRPr lang="cs-CZ" sz="2800" b="1" dirty="0" smtClean="0"/>
          </a:p>
          <a:p>
            <a:pPr marL="514350" indent="-514350"/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714356"/>
            <a:ext cx="8229600" cy="857256"/>
          </a:xfrm>
        </p:spPr>
        <p:txBody>
          <a:bodyPr>
            <a:normAutofit fontScale="90000"/>
          </a:bodyPr>
          <a:lstStyle/>
          <a:p>
            <a:r>
              <a:rPr lang="cs-CZ" sz="4900" b="1" dirty="0" smtClean="0">
                <a:solidFill>
                  <a:srgbClr val="C00000"/>
                </a:solidFill>
              </a:rPr>
              <a:t>UHLÍK – C</a:t>
            </a:r>
            <a:br>
              <a:rPr lang="cs-CZ" sz="4900" b="1" dirty="0" smtClean="0">
                <a:solidFill>
                  <a:srgbClr val="C00000"/>
                </a:solidFill>
              </a:rPr>
            </a:br>
            <a:endParaRPr lang="cs-CZ" sz="31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42910" y="1571612"/>
            <a:ext cx="2571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Vlastnosti, užití: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14348" y="2571744"/>
            <a:ext cx="814393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/>
            <a:r>
              <a:rPr lang="cs-CZ" sz="2800" b="1" dirty="0" smtClean="0"/>
              <a:t>Aktivní uhlí</a:t>
            </a:r>
            <a:r>
              <a:rPr lang="cs-CZ" sz="2800" dirty="0" smtClean="0"/>
              <a:t> </a:t>
            </a:r>
          </a:p>
          <a:p>
            <a:pPr marL="514350" indent="-514350"/>
            <a:r>
              <a:rPr lang="cs-CZ" sz="2800" dirty="0" smtClean="0"/>
              <a:t>	- adsorbuje (zachycuje) jedovaté plyny a páry</a:t>
            </a:r>
          </a:p>
          <a:p>
            <a:pPr marL="514350" indent="-514350"/>
            <a:r>
              <a:rPr lang="cs-CZ" sz="2800" dirty="0" smtClean="0"/>
              <a:t>	- filtry ochranných masek </a:t>
            </a:r>
          </a:p>
          <a:p>
            <a:pPr marL="514350" indent="-514350"/>
            <a:r>
              <a:rPr lang="cs-CZ" sz="2800" dirty="0" smtClean="0"/>
              <a:t>	- lékařství - „živočišné uhlí“</a:t>
            </a:r>
          </a:p>
          <a:p>
            <a:pPr marL="514350" indent="-514350"/>
            <a:r>
              <a:rPr lang="cs-CZ" sz="2800" dirty="0" smtClean="0"/>
              <a:t>	- čištění cukerné šťávy</a:t>
            </a:r>
          </a:p>
          <a:p>
            <a:pPr marL="514350" indent="-514350"/>
            <a:r>
              <a:rPr lang="cs-CZ" sz="2800" dirty="0" smtClean="0"/>
              <a:t>	</a:t>
            </a:r>
          </a:p>
          <a:p>
            <a:pPr marL="514350" indent="-514350"/>
            <a:endParaRPr lang="cs-CZ" sz="2800" b="1" dirty="0" smtClean="0"/>
          </a:p>
          <a:p>
            <a:pPr marL="514350" indent="-514350"/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714356"/>
            <a:ext cx="8229600" cy="857256"/>
          </a:xfrm>
        </p:spPr>
        <p:txBody>
          <a:bodyPr>
            <a:normAutofit fontScale="90000"/>
          </a:bodyPr>
          <a:lstStyle/>
          <a:p>
            <a:r>
              <a:rPr lang="cs-CZ" sz="4900" b="1" dirty="0" smtClean="0">
                <a:solidFill>
                  <a:srgbClr val="C00000"/>
                </a:solidFill>
              </a:rPr>
              <a:t>UHLÍK – C</a:t>
            </a:r>
            <a:br>
              <a:rPr lang="cs-CZ" sz="4900" b="1" dirty="0" smtClean="0">
                <a:solidFill>
                  <a:srgbClr val="C00000"/>
                </a:solidFill>
              </a:rPr>
            </a:br>
            <a:endParaRPr lang="cs-CZ" sz="31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42910" y="1571612"/>
            <a:ext cx="2571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Vlastnosti, užití: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14348" y="2571745"/>
            <a:ext cx="8143932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/>
            <a:r>
              <a:rPr lang="cs-CZ" sz="2800" dirty="0" smtClean="0"/>
              <a:t> </a:t>
            </a:r>
            <a:r>
              <a:rPr lang="cs-CZ" sz="2800" b="1" dirty="0" smtClean="0"/>
              <a:t>Koks, uhlí</a:t>
            </a:r>
            <a:endParaRPr lang="cs-CZ" sz="2800" dirty="0" smtClean="0"/>
          </a:p>
          <a:p>
            <a:pPr marL="514350" indent="-514350"/>
            <a:r>
              <a:rPr lang="cs-CZ" sz="2800" dirty="0" smtClean="0"/>
              <a:t>	- palivo</a:t>
            </a:r>
          </a:p>
          <a:p>
            <a:pPr marL="514350" indent="-514350"/>
            <a:r>
              <a:rPr lang="cs-CZ" sz="2800" dirty="0" smtClean="0"/>
              <a:t>	- výroba železa</a:t>
            </a:r>
          </a:p>
          <a:p>
            <a:pPr marL="514350" indent="-514350"/>
            <a:endParaRPr lang="cs-CZ" sz="2800" dirty="0" smtClean="0"/>
          </a:p>
          <a:p>
            <a:pPr marL="514350" indent="-514350"/>
            <a:r>
              <a:rPr lang="cs-CZ" sz="2800" b="1" dirty="0" smtClean="0"/>
              <a:t>Saze</a:t>
            </a:r>
            <a:r>
              <a:rPr lang="cs-CZ" sz="2800" dirty="0" smtClean="0"/>
              <a:t> </a:t>
            </a:r>
          </a:p>
          <a:p>
            <a:pPr marL="514350" indent="-514350"/>
            <a:r>
              <a:rPr lang="cs-CZ" sz="2800" dirty="0" smtClean="0"/>
              <a:t>	- výroba pneumatik</a:t>
            </a:r>
          </a:p>
          <a:p>
            <a:pPr marL="514350" indent="-514350"/>
            <a:r>
              <a:rPr lang="cs-CZ" sz="2800" dirty="0" smtClean="0"/>
              <a:t>	- výroba plastů</a:t>
            </a:r>
          </a:p>
          <a:p>
            <a:pPr marL="514350" indent="-514350"/>
            <a:r>
              <a:rPr lang="cs-CZ" sz="2800" dirty="0" smtClean="0"/>
              <a:t>	</a:t>
            </a:r>
          </a:p>
          <a:p>
            <a:pPr marL="514350" indent="-514350"/>
            <a:endParaRPr lang="cs-CZ" sz="2800" b="1" dirty="0" smtClean="0"/>
          </a:p>
          <a:p>
            <a:pPr marL="514350" indent="-514350"/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642918"/>
            <a:ext cx="8229600" cy="1143000"/>
          </a:xfrm>
        </p:spPr>
        <p:txBody>
          <a:bodyPr>
            <a:normAutofit/>
          </a:bodyPr>
          <a:lstStyle/>
          <a:p>
            <a:r>
              <a:rPr lang="cs-CZ" sz="4900" b="1" dirty="0" smtClean="0">
                <a:solidFill>
                  <a:srgbClr val="C00000"/>
                </a:solidFill>
              </a:rPr>
              <a:t>SÍRA – S</a:t>
            </a:r>
            <a:endParaRPr lang="cs-CZ" sz="31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14348" y="1928802"/>
            <a:ext cx="1428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Výskyt: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42976" y="2571744"/>
            <a:ext cx="757242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/>
            <a:r>
              <a:rPr lang="cs-CZ" sz="2800" dirty="0" smtClean="0">
                <a:solidFill>
                  <a:srgbClr val="0070C0"/>
                </a:solidFill>
              </a:rPr>
              <a:t>a) volná </a:t>
            </a:r>
            <a:r>
              <a:rPr lang="cs-CZ" sz="2800" dirty="0" smtClean="0"/>
              <a:t>-</a:t>
            </a:r>
            <a:r>
              <a:rPr lang="cs-CZ" sz="2800" dirty="0" smtClean="0">
                <a:solidFill>
                  <a:srgbClr val="0070C0"/>
                </a:solidFill>
              </a:rPr>
              <a:t> </a:t>
            </a:r>
            <a:r>
              <a:rPr lang="cs-CZ" sz="2800" dirty="0" smtClean="0"/>
              <a:t>poměrně velká ložiska</a:t>
            </a:r>
          </a:p>
          <a:p>
            <a:pPr marL="514350" indent="-514350"/>
            <a:r>
              <a:rPr lang="cs-CZ" sz="2800" dirty="0" smtClean="0">
                <a:solidFill>
                  <a:srgbClr val="0070C0"/>
                </a:solidFill>
              </a:rPr>
              <a:t>b) vázaná</a:t>
            </a:r>
            <a:r>
              <a:rPr lang="cs-CZ" sz="2800" dirty="0" smtClean="0"/>
              <a:t>	</a:t>
            </a:r>
          </a:p>
          <a:p>
            <a:pPr marL="514350" indent="-514350"/>
            <a:r>
              <a:rPr lang="cs-CZ" sz="2800" dirty="0" smtClean="0"/>
              <a:t>		- sopečné plyny</a:t>
            </a:r>
          </a:p>
          <a:p>
            <a:pPr marL="514350" indent="-514350"/>
            <a:r>
              <a:rPr lang="cs-CZ" sz="2800" dirty="0" smtClean="0"/>
              <a:t>		- zemní plyn</a:t>
            </a:r>
          </a:p>
          <a:p>
            <a:pPr marL="514350" indent="-514350"/>
            <a:r>
              <a:rPr lang="cs-CZ" sz="2800" dirty="0" smtClean="0"/>
              <a:t>		- uhlí</a:t>
            </a:r>
          </a:p>
          <a:p>
            <a:pPr marL="514350" indent="-514350"/>
            <a:r>
              <a:rPr lang="cs-CZ" sz="2800" dirty="0" smtClean="0"/>
              <a:t>		- kyselina sírová, sírany, sulfidy aj.</a:t>
            </a:r>
          </a:p>
          <a:p>
            <a:pPr marL="514350" indent="-514350"/>
            <a:r>
              <a:rPr lang="cs-CZ" sz="2800" dirty="0" smtClean="0"/>
              <a:t>		- bílkoviny  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6444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900" b="1" dirty="0" smtClean="0">
                <a:solidFill>
                  <a:srgbClr val="C00000"/>
                </a:solidFill>
              </a:rPr>
              <a:t>SÍRA – S</a:t>
            </a:r>
            <a:br>
              <a:rPr lang="cs-CZ" sz="4900" b="1" dirty="0" smtClean="0">
                <a:solidFill>
                  <a:srgbClr val="C00000"/>
                </a:solidFill>
              </a:rPr>
            </a:br>
            <a:endParaRPr lang="cs-CZ" sz="31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14348" y="1928802"/>
            <a:ext cx="2000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Vlastnosti: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42976" y="2571744"/>
            <a:ext cx="757242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/>
            <a:r>
              <a:rPr lang="cs-CZ" sz="2800" dirty="0" smtClean="0"/>
              <a:t>-</a:t>
            </a:r>
            <a:r>
              <a:rPr lang="cs-CZ" sz="2800" dirty="0" smtClean="0">
                <a:solidFill>
                  <a:srgbClr val="0070C0"/>
                </a:solidFill>
              </a:rPr>
              <a:t> </a:t>
            </a:r>
            <a:r>
              <a:rPr lang="cs-CZ" sz="2800" dirty="0" smtClean="0"/>
              <a:t>žlutá	</a:t>
            </a:r>
          </a:p>
          <a:p>
            <a:pPr marL="514350" indent="-514350"/>
            <a:r>
              <a:rPr lang="cs-CZ" sz="2800" dirty="0" smtClean="0"/>
              <a:t>- křehká</a:t>
            </a:r>
          </a:p>
          <a:p>
            <a:pPr marL="514350" indent="-514350"/>
            <a:r>
              <a:rPr lang="cs-CZ" sz="2800" dirty="0" smtClean="0"/>
              <a:t>- krystalická</a:t>
            </a:r>
          </a:p>
          <a:p>
            <a:pPr marL="514350" indent="-514350"/>
            <a:r>
              <a:rPr lang="cs-CZ" sz="2800" dirty="0" smtClean="0"/>
              <a:t>- rychlé ochlazení roztavené síry – síra plastická</a:t>
            </a:r>
          </a:p>
          <a:p>
            <a:pPr marL="514350" indent="-514350"/>
            <a:r>
              <a:rPr lang="cs-CZ" sz="2800" dirty="0" smtClean="0"/>
              <a:t>- nerozpustná ve vodě</a:t>
            </a:r>
            <a:endParaRPr lang="cs-CZ" sz="2800" baseline="30000" dirty="0" smtClean="0">
              <a:ea typeface="Cambria Math"/>
            </a:endParaRPr>
          </a:p>
          <a:p>
            <a:pPr marL="514350" indent="-514350"/>
            <a:r>
              <a:rPr lang="cs-CZ" sz="2800" dirty="0" smtClean="0">
                <a:ea typeface="Cambria Math"/>
              </a:rPr>
              <a:t>- za běžné teploty stálá</a:t>
            </a:r>
          </a:p>
          <a:p>
            <a:pPr marL="514350" indent="-514350"/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642918"/>
            <a:ext cx="8229600" cy="1143000"/>
          </a:xfrm>
        </p:spPr>
        <p:txBody>
          <a:bodyPr>
            <a:normAutofit/>
          </a:bodyPr>
          <a:lstStyle/>
          <a:p>
            <a:r>
              <a:rPr lang="cs-CZ" sz="4900" b="1" dirty="0" smtClean="0">
                <a:solidFill>
                  <a:srgbClr val="C00000"/>
                </a:solidFill>
              </a:rPr>
              <a:t>SÍRA – S</a:t>
            </a:r>
            <a:endParaRPr lang="cs-CZ" sz="31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14348" y="1928802"/>
            <a:ext cx="1428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Užití: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42976" y="2571744"/>
            <a:ext cx="757242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/>
            <a:r>
              <a:rPr lang="cs-CZ" sz="2800" dirty="0" smtClean="0"/>
              <a:t>- chemická surovina</a:t>
            </a:r>
          </a:p>
          <a:p>
            <a:pPr marL="514350" indent="-514350"/>
            <a:r>
              <a:rPr lang="cs-CZ" sz="2800" dirty="0" smtClean="0"/>
              <a:t>- výroba pryže</a:t>
            </a:r>
          </a:p>
          <a:p>
            <a:pPr marL="514350" indent="-514350"/>
            <a:r>
              <a:rPr lang="cs-CZ" sz="2800" dirty="0" smtClean="0"/>
              <a:t>- výroba zápalek</a:t>
            </a:r>
          </a:p>
          <a:p>
            <a:pPr marL="514350" indent="-514350"/>
            <a:r>
              <a:rPr lang="cs-CZ" sz="2800" dirty="0" smtClean="0"/>
              <a:t>- výroba pesticidů</a:t>
            </a:r>
          </a:p>
          <a:p>
            <a:pPr marL="514350" indent="-514350"/>
            <a:r>
              <a:rPr lang="cs-CZ" sz="2800" dirty="0" smtClean="0"/>
              <a:t>- výroba kyseliny sírové, sirouhlíku aj.</a:t>
            </a:r>
          </a:p>
          <a:p>
            <a:pPr marL="514350" indent="-514350"/>
            <a:r>
              <a:rPr lang="cs-CZ" sz="2800" dirty="0" smtClean="0"/>
              <a:t>		  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39718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Použitá literatura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857232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600" dirty="0" smtClean="0"/>
              <a:t>VACÍK, Jiří, </a:t>
            </a:r>
            <a:r>
              <a:rPr lang="cs-CZ" sz="1600" dirty="0" err="1" smtClean="0"/>
              <a:t>et</a:t>
            </a:r>
            <a:r>
              <a:rPr lang="cs-CZ" sz="1600" dirty="0" smtClean="0"/>
              <a:t> </a:t>
            </a:r>
            <a:r>
              <a:rPr lang="cs-CZ" sz="1600" dirty="0" err="1" smtClean="0"/>
              <a:t>al</a:t>
            </a:r>
            <a:r>
              <a:rPr lang="cs-CZ" sz="1600" dirty="0" smtClean="0"/>
              <a:t>. </a:t>
            </a:r>
            <a:r>
              <a:rPr lang="cs-CZ" sz="1600" i="1" dirty="0" smtClean="0"/>
              <a:t>Přehled středoškolské chemie</a:t>
            </a:r>
            <a:r>
              <a:rPr lang="cs-CZ" sz="1600" dirty="0" smtClean="0"/>
              <a:t>. 2. vydání. Praha : SPN, 1993. 365 s. ISBN 80-04-26388-7.</a:t>
            </a:r>
          </a:p>
          <a:p>
            <a:pPr>
              <a:buNone/>
            </a:pPr>
            <a:r>
              <a:rPr lang="cs-CZ" sz="1600" dirty="0" smtClean="0"/>
              <a:t>FLEMR, Vratislav; DUŠEK, Bohuslav. </a:t>
            </a:r>
            <a:r>
              <a:rPr lang="cs-CZ" sz="1600" i="1" dirty="0" smtClean="0"/>
              <a:t>Chemie (obecná a anorganická)</a:t>
            </a:r>
            <a:r>
              <a:rPr lang="cs-CZ" sz="1600" dirty="0" smtClean="0"/>
              <a:t>. První vydání. Praha : SPN, 2001. 120 s. ISBN 80-7235-147-8.</a:t>
            </a:r>
          </a:p>
          <a:p>
            <a:pPr>
              <a:buNone/>
            </a:pPr>
            <a:r>
              <a:rPr lang="cs-CZ" sz="1600" dirty="0" smtClean="0"/>
              <a:t>BENEŠOVÁ, Marika; SATRAPOVÁ, Hana. </a:t>
            </a:r>
            <a:r>
              <a:rPr lang="cs-CZ" sz="1600" i="1" dirty="0" smtClean="0"/>
              <a:t>Odmaturuj z chemie</a:t>
            </a:r>
            <a:r>
              <a:rPr lang="cs-CZ" sz="1600" dirty="0" smtClean="0"/>
              <a:t>. vydání první - dotisk. Brno : DIDAKTIS, 2002. 208 s. ISBN 80-86285-56-1.</a:t>
            </a:r>
          </a:p>
          <a:p>
            <a:pPr>
              <a:buNone/>
            </a:pPr>
            <a:r>
              <a:rPr lang="cs-CZ" sz="1600" dirty="0" smtClean="0"/>
              <a:t>BENEŠ, Pavel; PUMPR, Václav; SVOBODOVÁ, Miloslava. </a:t>
            </a:r>
            <a:r>
              <a:rPr lang="cs-CZ" sz="1600" i="1" dirty="0" smtClean="0"/>
              <a:t>Chemie v sešitě</a:t>
            </a:r>
            <a:r>
              <a:rPr lang="cs-CZ" sz="1600" dirty="0" smtClean="0"/>
              <a:t>. Třetí vydání. Praha : FORTUNA, 1992. 77 s. ISBN 80-85298-54-6. </a:t>
            </a:r>
            <a:endParaRPr lang="cs-CZ" sz="1600" dirty="0"/>
          </a:p>
          <a:p>
            <a:pPr>
              <a:buNone/>
            </a:pPr>
            <a:r>
              <a:rPr lang="cs-CZ" sz="1600" dirty="0" smtClean="0"/>
              <a:t>ČTRNÁCTOVÁ, Hana; ZEMÁNEK, František; SVOBODOVÁ, Miloslava. </a:t>
            </a:r>
            <a:r>
              <a:rPr lang="cs-CZ" sz="1600" i="1" dirty="0" smtClean="0"/>
              <a:t>Poznáváme chemii 1. sešit</a:t>
            </a:r>
            <a:r>
              <a:rPr lang="cs-CZ" sz="1600" dirty="0" smtClean="0"/>
              <a:t>. 1. vydání. Praha : SPN, 1994. 62 s. ISBN 80-04-26349-6.  </a:t>
            </a:r>
          </a:p>
          <a:p>
            <a:pPr>
              <a:buNone/>
            </a:pPr>
            <a:endParaRPr lang="cs-CZ" sz="16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445</TotalTime>
  <Words>218</Words>
  <Application>Microsoft Office PowerPoint</Application>
  <PresentationFormat>Předvádění na obrazovce (4:3)</PresentationFormat>
  <Paragraphs>87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Snímek 2</vt:lpstr>
      <vt:lpstr>UHLÍK – C CARBONEUM </vt:lpstr>
      <vt:lpstr>UHLÍK – C </vt:lpstr>
      <vt:lpstr>UHLÍK – C </vt:lpstr>
      <vt:lpstr>UHLÍK – C </vt:lpstr>
      <vt:lpstr>UHLÍK – C </vt:lpstr>
      <vt:lpstr>SÍRA – S</vt:lpstr>
      <vt:lpstr>SÍRA – S </vt:lpstr>
      <vt:lpstr>SÍRA – S</vt:lpstr>
      <vt:lpstr>Použitá literatura</vt:lpstr>
    </vt:vector>
  </TitlesOfParts>
  <Company>Les Řáholec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VY_52_INOVACE_TŘÍDĚNÍ SMĚSÍ</dc:title>
  <dc:creator>Zdeňka Botková</dc:creator>
  <cp:lastModifiedBy>Rumcajs</cp:lastModifiedBy>
  <cp:revision>49</cp:revision>
  <dcterms:created xsi:type="dcterms:W3CDTF">2011-10-16T16:09:56Z</dcterms:created>
  <dcterms:modified xsi:type="dcterms:W3CDTF">2012-01-04T20:03:38Z</dcterms:modified>
</cp:coreProperties>
</file>