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8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99FF"/>
    <a:srgbClr val="AC46C8"/>
    <a:srgbClr val="FFFF99"/>
    <a:srgbClr val="BC5AA0"/>
    <a:srgbClr val="9E409A"/>
    <a:srgbClr val="00CCFF"/>
    <a:srgbClr val="4DC9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6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8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4B24E20-9FE1-4882-B380-8F82C4191A1E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98EEB56-A74B-4D4A-ADA9-7EF900509B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68" y="2708920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26.11. 2012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VY_32_INOVACE_02_PŘÍRODOPIS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Vejcorodí 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2627784" y="836712"/>
            <a:ext cx="3672408" cy="1728192"/>
          </a:xfrm>
          <a:prstGeom prst="cloudCallout">
            <a:avLst/>
          </a:prstGeom>
          <a:solidFill>
            <a:srgbClr val="FFFF66"/>
          </a:solidFill>
          <a:ln>
            <a:solidFill>
              <a:srgbClr val="AC46C8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9E409A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1679847"/>
          </a:xfrm>
        </p:spPr>
        <p:txBody>
          <a:bodyPr/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Vejcorodí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5517232"/>
            <a:ext cx="6560234" cy="1059904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FF66"/>
                </a:solidFill>
              </a:rPr>
              <a:t>pouze jeden řád 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002060"/>
                </a:solidFill>
              </a:rPr>
              <a:t>ptakořitní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Soubor:Echidna ST 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780928"/>
            <a:ext cx="2269634" cy="23042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 descr="http://ptakopysk.wz.cz/foto/big/p_f_0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068960"/>
            <a:ext cx="2952328" cy="1547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Charakteristické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znaky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nejprimitivnější savci</a:t>
            </a:r>
          </a:p>
          <a:p>
            <a:endParaRPr lang="cs-CZ" sz="2400" dirty="0" smtClean="0"/>
          </a:p>
          <a:p>
            <a:r>
              <a:rPr lang="cs-CZ" sz="2400" dirty="0" smtClean="0"/>
              <a:t>kladou vejce ( nerodí živá mláďata)</a:t>
            </a:r>
          </a:p>
          <a:p>
            <a:endParaRPr lang="cs-CZ" sz="2400" dirty="0" smtClean="0"/>
          </a:p>
          <a:p>
            <a:r>
              <a:rPr lang="cs-CZ" sz="2400" dirty="0" smtClean="0"/>
              <a:t>mají kloaku (společný vývod vylučovací,</a:t>
            </a:r>
          </a:p>
          <a:p>
            <a:pPr>
              <a:buNone/>
            </a:pPr>
            <a:r>
              <a:rPr lang="cs-CZ" sz="2400" dirty="0" smtClean="0"/>
              <a:t>                        trávicí a rozmnožovací</a:t>
            </a:r>
          </a:p>
          <a:p>
            <a:pPr>
              <a:buNone/>
            </a:pPr>
            <a:r>
              <a:rPr lang="cs-CZ" sz="2400" dirty="0" smtClean="0"/>
              <a:t>                        soustavy)</a:t>
            </a:r>
          </a:p>
          <a:p>
            <a:pPr>
              <a:buNone/>
            </a:pPr>
            <a:r>
              <a:rPr lang="cs-CZ" sz="2400" dirty="0" smtClean="0"/>
              <a:t>   </a:t>
            </a:r>
          </a:p>
          <a:p>
            <a:pPr>
              <a:buNone/>
            </a:pPr>
            <a:r>
              <a:rPr lang="cs-CZ" sz="2400" dirty="0" smtClean="0"/>
              <a:t>    samice – nemají mléčné bradavky</a:t>
            </a:r>
          </a:p>
          <a:p>
            <a:pPr>
              <a:buNone/>
            </a:pPr>
            <a:r>
              <a:rPr lang="cs-CZ" sz="2400" dirty="0" smtClean="0"/>
              <a:t>                -  mají mléčné žlázy</a:t>
            </a:r>
          </a:p>
          <a:p>
            <a:pPr>
              <a:buNone/>
            </a:pPr>
            <a:r>
              <a:rPr lang="cs-CZ" sz="2400" dirty="0" smtClean="0"/>
              <a:t>                   vylučující mléko na kůži na břiše </a:t>
            </a:r>
            <a:endParaRPr lang="cs-CZ" sz="2400" dirty="0"/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Výskyt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</a:t>
            </a:r>
          </a:p>
          <a:p>
            <a:pPr>
              <a:buNone/>
            </a:pPr>
            <a:r>
              <a:rPr lang="cs-CZ" sz="2400" dirty="0" smtClean="0"/>
              <a:t>                             Austrálie a Nová Guinea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sz="2000" i="1" dirty="0" smtClean="0"/>
          </a:p>
          <a:p>
            <a:pPr>
              <a:buNone/>
            </a:pPr>
            <a:r>
              <a:rPr lang="cs-CZ" sz="2000" i="1" dirty="0" smtClean="0"/>
              <a:t>                  Úkol 1:Vyhledej na mapě, kde leží Nová Guinea.</a:t>
            </a:r>
          </a:p>
          <a:p>
            <a:pPr>
              <a:buNone/>
            </a:pPr>
            <a:r>
              <a:rPr lang="cs-CZ" sz="2000" i="1" dirty="0" smtClean="0"/>
              <a:t>              </a:t>
            </a:r>
            <a:endParaRPr lang="cs-CZ" sz="2000" i="1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Zástupci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400" dirty="0" smtClean="0"/>
              <a:t>Pouze 3 druhy:  </a:t>
            </a:r>
          </a:p>
          <a:p>
            <a:pPr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</a:t>
            </a:r>
          </a:p>
          <a:p>
            <a:pPr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Ptakopysk podivný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solidFill>
                  <a:srgbClr val="FF99FF"/>
                </a:solidFill>
              </a:rPr>
              <a:t>                             Ježura australská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solidFill>
                  <a:srgbClr val="92D050"/>
                </a:solidFill>
              </a:rPr>
              <a:t>                              </a:t>
            </a:r>
            <a:r>
              <a:rPr lang="cs-CZ" sz="2400" dirty="0" err="1" smtClean="0">
                <a:solidFill>
                  <a:srgbClr val="92D050"/>
                </a:solidFill>
              </a:rPr>
              <a:t>Paježura</a:t>
            </a:r>
            <a:endParaRPr lang="cs-CZ" sz="2400" dirty="0" smtClean="0">
              <a:solidFill>
                <a:srgbClr val="92D050"/>
              </a:solidFill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ptakopysk.wz.cz/foto/big/p_f_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53906"/>
            <a:ext cx="3744416" cy="1962074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                                                                                          kachní zobák</a:t>
            </a:r>
          </a:p>
          <a:p>
            <a:r>
              <a:rPr lang="cs-CZ" sz="1600" dirty="0" smtClean="0"/>
              <a:t>                                                                                    s hmatovými buňkami</a:t>
            </a:r>
          </a:p>
          <a:p>
            <a:r>
              <a:rPr lang="cs-CZ" sz="1600" dirty="0" smtClean="0"/>
              <a:t>               </a:t>
            </a:r>
            <a:r>
              <a:rPr lang="cs-CZ" sz="1600" dirty="0" err="1" smtClean="0"/>
              <a:t>nesmáčitelná</a:t>
            </a:r>
            <a:endParaRPr lang="cs-CZ" sz="1600" dirty="0" smtClean="0"/>
          </a:p>
          <a:p>
            <a:r>
              <a:rPr lang="cs-CZ" sz="1600" dirty="0" smtClean="0"/>
              <a:t>                      srst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                                                 plovací</a:t>
            </a:r>
          </a:p>
          <a:p>
            <a:r>
              <a:rPr lang="cs-CZ" sz="1600" dirty="0" smtClean="0"/>
              <a:t>                                                                                                   blány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   obr. 1</a:t>
            </a:r>
          </a:p>
          <a:p>
            <a:r>
              <a:rPr lang="cs-CZ" sz="1600" dirty="0" smtClean="0"/>
              <a:t>     Jedová ostruha</a:t>
            </a:r>
          </a:p>
          <a:p>
            <a:r>
              <a:rPr lang="cs-CZ" sz="1600" dirty="0" smtClean="0"/>
              <a:t>      (pouze samci)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cxnSp>
        <p:nvCxnSpPr>
          <p:cNvPr id="8" name="Přímá spojovací šipka 7"/>
          <p:cNvCxnSpPr/>
          <p:nvPr/>
        </p:nvCxnSpPr>
        <p:spPr>
          <a:xfrm flipH="1">
            <a:off x="5724128" y="2204864"/>
            <a:ext cx="792088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Ptakopysk podivný </a:t>
            </a:r>
            <a:endParaRPr lang="cs-CZ" sz="3200" dirty="0">
              <a:solidFill>
                <a:srgbClr val="92D050"/>
              </a:solidFill>
            </a:endParaRPr>
          </a:p>
        </p:txBody>
      </p:sp>
      <p:cxnSp>
        <p:nvCxnSpPr>
          <p:cNvPr id="16" name="Přímá spojovací šipka 15"/>
          <p:cNvCxnSpPr/>
          <p:nvPr/>
        </p:nvCxnSpPr>
        <p:spPr>
          <a:xfrm flipV="1">
            <a:off x="2195736" y="4365104"/>
            <a:ext cx="72008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 flipV="1">
            <a:off x="5148064" y="3861048"/>
            <a:ext cx="1224136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2267744" y="2708920"/>
            <a:ext cx="1152128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Jedová žláza a jedová ostruha </a:t>
            </a:r>
            <a:br>
              <a:rPr lang="cs-CZ" sz="3200" dirty="0" smtClean="0">
                <a:solidFill>
                  <a:srgbClr val="92D050"/>
                </a:solidFill>
              </a:rPr>
            </a:br>
            <a:r>
              <a:rPr lang="cs-CZ" sz="3200" dirty="0" smtClean="0">
                <a:solidFill>
                  <a:srgbClr val="92D050"/>
                </a:solidFill>
              </a:rPr>
              <a:t>na zadní noze samce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023123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</a:t>
            </a:r>
            <a:r>
              <a:rPr lang="cs-CZ" sz="1600" dirty="0" smtClean="0"/>
              <a:t>obr. 2</a:t>
            </a:r>
            <a:endParaRPr lang="cs-CZ" dirty="0"/>
          </a:p>
        </p:txBody>
      </p:sp>
      <p:pic>
        <p:nvPicPr>
          <p:cNvPr id="7" name="Picture 10" descr="http://nd03.jxs.cz/168/702/d1c5df9979_62647219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00808"/>
            <a:ext cx="4876293" cy="3960440"/>
          </a:xfrm>
          <a:prstGeom prst="rect">
            <a:avLst/>
          </a:prstGeom>
          <a:noFill/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Výskyt ptakopyska podivného</a:t>
            </a:r>
            <a:br>
              <a:rPr lang="cs-CZ" sz="3200" dirty="0" smtClean="0">
                <a:solidFill>
                  <a:srgbClr val="92D050"/>
                </a:solidFill>
              </a:rPr>
            </a:b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995936" y="1052736"/>
            <a:ext cx="648072" cy="288032"/>
          </a:xfrm>
          <a:prstGeom prst="roundRect">
            <a:avLst/>
          </a:prstGeom>
          <a:solidFill>
            <a:srgbClr val="AC46C8"/>
          </a:solidFill>
          <a:ln>
            <a:solidFill>
              <a:srgbClr val="AC46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7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400" dirty="0" smtClean="0"/>
              <a:t>                                       </a:t>
            </a:r>
            <a:r>
              <a:rPr lang="cs-CZ" sz="1600" dirty="0" smtClean="0"/>
              <a:t>obr. 3</a:t>
            </a:r>
            <a:endParaRPr lang="cs-CZ" sz="2400" dirty="0" smtClean="0"/>
          </a:p>
          <a:p>
            <a:r>
              <a:rPr lang="cs-CZ" sz="2400" dirty="0" smtClean="0"/>
              <a:t>na březích řek a jezer</a:t>
            </a:r>
            <a:endParaRPr lang="cs-CZ" sz="2400" dirty="0"/>
          </a:p>
        </p:txBody>
      </p:sp>
      <p:pic>
        <p:nvPicPr>
          <p:cNvPr id="8" name="Picture 8" descr="Soubor:Platypus Distributi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94419"/>
            <a:ext cx="4136460" cy="3722813"/>
          </a:xfrm>
          <a:prstGeom prst="rect">
            <a:avLst/>
          </a:prstGeom>
          <a:noFill/>
        </p:spPr>
      </p:pic>
      <p:sp>
        <p:nvSpPr>
          <p:cNvPr id="10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Kostra ptakopyska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7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</a:t>
            </a:r>
            <a:r>
              <a:rPr lang="cs-CZ" sz="1600" dirty="0" smtClean="0"/>
              <a:t>obr. 4</a:t>
            </a:r>
            <a:endParaRPr lang="cs-CZ" dirty="0"/>
          </a:p>
        </p:txBody>
      </p:sp>
      <p:pic>
        <p:nvPicPr>
          <p:cNvPr id="7" name="Picture 4" descr="Soubor:Platypus skeleton Pen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20888"/>
            <a:ext cx="7360816" cy="3312368"/>
          </a:xfrm>
          <a:prstGeom prst="rect">
            <a:avLst/>
          </a:prstGeom>
          <a:noFill/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Ze života ptakopyska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vede samotářský život (kromě doby páření)</a:t>
            </a:r>
          </a:p>
          <a:p>
            <a:endParaRPr lang="cs-CZ" sz="2400" dirty="0" smtClean="0"/>
          </a:p>
          <a:p>
            <a:r>
              <a:rPr lang="cs-CZ" sz="2400" dirty="0" smtClean="0"/>
              <a:t>jeho tělo je až 70 cm dlouhé</a:t>
            </a:r>
          </a:p>
          <a:p>
            <a:endParaRPr lang="cs-CZ" sz="2400" dirty="0" smtClean="0"/>
          </a:p>
          <a:p>
            <a:r>
              <a:rPr lang="cs-CZ" sz="2400" dirty="0" smtClean="0"/>
              <a:t>samice snáší do nory 2-3 lepkavá vejce s měkkou skořápkou</a:t>
            </a:r>
          </a:p>
          <a:p>
            <a:endParaRPr lang="cs-CZ" sz="2400" dirty="0" smtClean="0"/>
          </a:p>
          <a:p>
            <a:r>
              <a:rPr lang="cs-CZ" sz="2400" dirty="0" smtClean="0"/>
              <a:t>živí se drobným hmyzem a jeho larvami</a:t>
            </a:r>
          </a:p>
          <a:p>
            <a:endParaRPr lang="cs-CZ" sz="2400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Ježura australská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                    ostny 6 cm dlouhé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</a:t>
            </a:r>
          </a:p>
          <a:p>
            <a:r>
              <a:rPr lang="cs-CZ" sz="1600" dirty="0" smtClean="0"/>
              <a:t>                                                                                            hustá srst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                                           dlouhý lepkavý jazyk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                  obr. 5</a:t>
            </a:r>
          </a:p>
          <a:p>
            <a:r>
              <a:rPr lang="cs-CZ" sz="1600" dirty="0" smtClean="0"/>
              <a:t>                                                                            mohutné drápy</a:t>
            </a:r>
          </a:p>
          <a:p>
            <a:endParaRPr lang="cs-CZ" sz="1600" dirty="0" smtClean="0"/>
          </a:p>
          <a:p>
            <a:r>
              <a:rPr lang="cs-CZ" sz="1600" dirty="0" smtClean="0"/>
              <a:t>                                     na břiše vak</a:t>
            </a:r>
            <a:endParaRPr lang="cs-CZ" sz="1600" dirty="0"/>
          </a:p>
        </p:txBody>
      </p:sp>
      <p:pic>
        <p:nvPicPr>
          <p:cNvPr id="4" name="Picture 2" descr="Soubor:Echidna ST 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924944"/>
            <a:ext cx="2269634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8" name="Přímá spojovací šipka 7"/>
          <p:cNvCxnSpPr/>
          <p:nvPr/>
        </p:nvCxnSpPr>
        <p:spPr>
          <a:xfrm>
            <a:off x="2771800" y="1988840"/>
            <a:ext cx="864096" cy="122413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Tvar 13"/>
          <p:cNvCxnSpPr>
            <a:endCxn id="4" idx="0"/>
          </p:cNvCxnSpPr>
          <p:nvPr/>
        </p:nvCxnSpPr>
        <p:spPr>
          <a:xfrm rot="10800000">
            <a:off x="4410674" y="2924944"/>
            <a:ext cx="1529479" cy="144016"/>
          </a:xfrm>
          <a:prstGeom prst="bentConnector4">
            <a:avLst>
              <a:gd name="adj1" fmla="val 12902"/>
              <a:gd name="adj2" fmla="val 25873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>
            <a:off x="5436096" y="4437112"/>
            <a:ext cx="1512168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H="1" flipV="1">
            <a:off x="4499992" y="5085184"/>
            <a:ext cx="1296144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V="1">
            <a:off x="3563888" y="4725144"/>
            <a:ext cx="576064" cy="10801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92D050"/>
                </a:solidFill>
              </a:rPr>
              <a:t>Ze života ježury</a:t>
            </a:r>
            <a:endParaRPr lang="cs-CZ" sz="32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má asi 45 cm dlouhé tělo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živí se mravenci a termity, které nachytává na dlouhý lepkavý jazyk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nemá zuby a potravu drtí o rohovité destičky na patře</a:t>
            </a: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FFFF66"/>
                </a:solidFill>
              </a:rPr>
              <a:t>Prověř si svoji paměť</a:t>
            </a:r>
            <a:br>
              <a:rPr lang="cs-CZ" sz="3600" dirty="0" smtClean="0">
                <a:solidFill>
                  <a:srgbClr val="FFFF66"/>
                </a:solidFill>
              </a:rPr>
            </a:br>
            <a:r>
              <a:rPr lang="cs-CZ" sz="2000" i="1" dirty="0" smtClean="0">
                <a:solidFill>
                  <a:schemeClr val="tx1"/>
                </a:solidFill>
              </a:rPr>
              <a:t>Doplň chybějící slova v následujících větách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  <a:endParaRPr lang="cs-CZ" sz="3600" dirty="0">
              <a:solidFill>
                <a:srgbClr val="FF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800" dirty="0" smtClean="0"/>
              <a:t>1. Společné vyústění trávicí, vylučovací </a:t>
            </a:r>
          </a:p>
          <a:p>
            <a:r>
              <a:rPr lang="cs-CZ" sz="2800" dirty="0" smtClean="0"/>
              <a:t>    a ______ soustavy se nazývá ______.</a:t>
            </a:r>
          </a:p>
          <a:p>
            <a:r>
              <a:rPr lang="cs-CZ" sz="1800" dirty="0" smtClean="0"/>
              <a:t>    </a:t>
            </a:r>
          </a:p>
          <a:p>
            <a:endParaRPr lang="cs-CZ" sz="1800" dirty="0" smtClean="0"/>
          </a:p>
          <a:p>
            <a:r>
              <a:rPr lang="cs-CZ" sz="2800" dirty="0" smtClean="0"/>
              <a:t>    </a:t>
            </a:r>
          </a:p>
          <a:p>
            <a:r>
              <a:rPr lang="cs-CZ" sz="2800" dirty="0" smtClean="0"/>
              <a:t>    Společné vyústění trávicí, vylučovací </a:t>
            </a:r>
          </a:p>
          <a:p>
            <a:r>
              <a:rPr lang="cs-CZ" sz="2800" dirty="0" smtClean="0"/>
              <a:t>    a </a:t>
            </a:r>
            <a:r>
              <a:rPr lang="cs-CZ" sz="2800" dirty="0" smtClean="0">
                <a:solidFill>
                  <a:srgbClr val="00CCFF"/>
                </a:solidFill>
              </a:rPr>
              <a:t> rozmnožovací </a:t>
            </a:r>
            <a:r>
              <a:rPr lang="cs-CZ" sz="2800" dirty="0" smtClean="0"/>
              <a:t>soustavy se nazývá </a:t>
            </a:r>
            <a:r>
              <a:rPr lang="cs-CZ" sz="2800" dirty="0" smtClean="0">
                <a:solidFill>
                  <a:srgbClr val="00CCFF"/>
                </a:solidFill>
              </a:rPr>
              <a:t>kloaka</a:t>
            </a:r>
            <a:r>
              <a:rPr lang="cs-CZ" sz="2800" dirty="0" smtClean="0"/>
              <a:t>.</a:t>
            </a:r>
            <a:endParaRPr lang="cs-CZ" sz="1800" dirty="0">
              <a:solidFill>
                <a:srgbClr val="00CCFF"/>
              </a:solidFill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2. </a:t>
            </a:r>
            <a:r>
              <a:rPr lang="cs-CZ" sz="2800" dirty="0" smtClean="0"/>
              <a:t>Samice vejcorodých nemají mléčné</a:t>
            </a:r>
          </a:p>
          <a:p>
            <a:r>
              <a:rPr lang="cs-CZ" sz="2800" dirty="0" smtClean="0"/>
              <a:t>    ______. Mléko se vylučuje z mléčných</a:t>
            </a:r>
          </a:p>
          <a:p>
            <a:r>
              <a:rPr lang="cs-CZ" sz="2800" dirty="0" smtClean="0"/>
              <a:t>    žláz přímo na ______ </a:t>
            </a:r>
            <a:r>
              <a:rPr lang="cs-CZ" sz="2800" dirty="0" err="1" smtClean="0"/>
              <a:t>na</a:t>
            </a:r>
            <a:r>
              <a:rPr lang="cs-CZ" sz="2800" dirty="0" smtClean="0"/>
              <a:t> břiše.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Samice vejcorodých nemají mléčné</a:t>
            </a:r>
          </a:p>
          <a:p>
            <a:r>
              <a:rPr lang="cs-CZ" sz="2800" dirty="0" smtClean="0"/>
              <a:t>   </a:t>
            </a:r>
            <a:r>
              <a:rPr lang="cs-CZ" sz="2800" dirty="0" smtClean="0">
                <a:solidFill>
                  <a:srgbClr val="00CCFF"/>
                </a:solidFill>
              </a:rPr>
              <a:t>bradavky</a:t>
            </a:r>
            <a:r>
              <a:rPr lang="cs-CZ" sz="2800" dirty="0" smtClean="0"/>
              <a:t>. Mléko se vylučuje z mléčných</a:t>
            </a:r>
          </a:p>
          <a:p>
            <a:r>
              <a:rPr lang="cs-CZ" sz="2800" dirty="0" smtClean="0"/>
              <a:t>   žláz přímo na </a:t>
            </a:r>
            <a:r>
              <a:rPr lang="cs-CZ" sz="2800" dirty="0" smtClean="0">
                <a:solidFill>
                  <a:srgbClr val="00CCFF"/>
                </a:solidFill>
              </a:rPr>
              <a:t>kůži</a:t>
            </a:r>
            <a:r>
              <a:rPr lang="cs-CZ" sz="2800" dirty="0" smtClean="0"/>
              <a:t> na břiše.</a:t>
            </a: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r>
              <a:rPr lang="cs-CZ" sz="2800" dirty="0" smtClean="0"/>
              <a:t>Ptakopysk podivný je až ____ cm</a:t>
            </a:r>
          </a:p>
          <a:p>
            <a:r>
              <a:rPr lang="cs-CZ" sz="2800" dirty="0" smtClean="0"/>
              <a:t>    dlouhý.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 Ptakopysk podivný je až </a:t>
            </a:r>
            <a:r>
              <a:rPr lang="cs-CZ" sz="2800" dirty="0" smtClean="0">
                <a:solidFill>
                  <a:srgbClr val="00CCFF"/>
                </a:solidFill>
              </a:rPr>
              <a:t>70</a:t>
            </a:r>
            <a:r>
              <a:rPr lang="cs-CZ" sz="2800" dirty="0" smtClean="0"/>
              <a:t> cm</a:t>
            </a:r>
          </a:p>
          <a:p>
            <a:r>
              <a:rPr lang="cs-CZ" sz="2800" dirty="0" smtClean="0"/>
              <a:t>     dlouhý.</a:t>
            </a:r>
          </a:p>
          <a:p>
            <a:endParaRPr lang="cs-CZ" sz="2800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4. </a:t>
            </a:r>
            <a:r>
              <a:rPr lang="cs-CZ" sz="2800" dirty="0" smtClean="0"/>
              <a:t>Ptakopysk má kachní zobák </a:t>
            </a:r>
          </a:p>
          <a:p>
            <a:r>
              <a:rPr lang="cs-CZ" sz="2800" dirty="0" smtClean="0"/>
              <a:t>    s ______ buňkami.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 Ptakopysk má kachní zobák </a:t>
            </a:r>
          </a:p>
          <a:p>
            <a:r>
              <a:rPr lang="cs-CZ" sz="2800" dirty="0" smtClean="0"/>
              <a:t>     s </a:t>
            </a:r>
            <a:r>
              <a:rPr lang="cs-CZ" sz="2800" dirty="0" smtClean="0">
                <a:solidFill>
                  <a:srgbClr val="00CCFF"/>
                </a:solidFill>
              </a:rPr>
              <a:t>hmatovými</a:t>
            </a:r>
            <a:r>
              <a:rPr lang="cs-CZ" sz="2800" dirty="0" smtClean="0"/>
              <a:t> buňkami.</a:t>
            </a: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r>
              <a:rPr lang="cs-CZ" sz="2800" dirty="0" smtClean="0"/>
              <a:t>Samice ptakopyska klade _____(počet) </a:t>
            </a:r>
          </a:p>
          <a:p>
            <a:r>
              <a:rPr lang="cs-CZ" sz="2800" dirty="0" smtClean="0"/>
              <a:t>     vajíčka do ______ 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 Samice ptakopyska klade </a:t>
            </a:r>
            <a:r>
              <a:rPr lang="cs-CZ" sz="2800" dirty="0" smtClean="0">
                <a:solidFill>
                  <a:srgbClr val="00CCFF"/>
                </a:solidFill>
              </a:rPr>
              <a:t>2-3 </a:t>
            </a:r>
            <a:r>
              <a:rPr lang="cs-CZ" sz="2800" dirty="0" smtClean="0"/>
              <a:t>(počet) </a:t>
            </a:r>
          </a:p>
          <a:p>
            <a:r>
              <a:rPr lang="cs-CZ" sz="2800" dirty="0" smtClean="0"/>
              <a:t>     vajíčka do </a:t>
            </a:r>
            <a:r>
              <a:rPr lang="cs-CZ" sz="2800" dirty="0" smtClean="0">
                <a:solidFill>
                  <a:srgbClr val="00CCFF"/>
                </a:solidFill>
              </a:rPr>
              <a:t>nory</a:t>
            </a:r>
            <a:r>
              <a:rPr lang="cs-CZ" sz="2800" dirty="0" smtClean="0"/>
              <a:t> .</a:t>
            </a:r>
          </a:p>
          <a:p>
            <a:endParaRPr lang="cs-CZ" sz="2800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((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r>
              <a:rPr lang="cs-CZ" sz="2800" dirty="0" smtClean="0"/>
              <a:t>Ježura se živí _____, které chytá </a:t>
            </a:r>
          </a:p>
          <a:p>
            <a:r>
              <a:rPr lang="cs-CZ" sz="2800" dirty="0" smtClean="0"/>
              <a:t>    na ______ jazyk a v dutině ústní je </a:t>
            </a:r>
          </a:p>
          <a:p>
            <a:r>
              <a:rPr lang="cs-CZ" sz="2800" dirty="0" smtClean="0"/>
              <a:t>    drtí ______ ______ na patře.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Ježura se živí </a:t>
            </a:r>
            <a:r>
              <a:rPr lang="cs-CZ" sz="2800" dirty="0" smtClean="0">
                <a:solidFill>
                  <a:srgbClr val="00CCFF"/>
                </a:solidFill>
              </a:rPr>
              <a:t>mravenci (termity)</a:t>
            </a:r>
            <a:r>
              <a:rPr lang="cs-CZ" sz="2800" dirty="0" smtClean="0"/>
              <a:t>, které chytá </a:t>
            </a:r>
          </a:p>
          <a:p>
            <a:r>
              <a:rPr lang="cs-CZ" sz="2800" dirty="0" smtClean="0"/>
              <a:t>    na </a:t>
            </a:r>
            <a:r>
              <a:rPr lang="cs-CZ" sz="2800" dirty="0" smtClean="0">
                <a:solidFill>
                  <a:srgbClr val="00CCFF"/>
                </a:solidFill>
              </a:rPr>
              <a:t>lepkavý (dlouhý)</a:t>
            </a:r>
            <a:r>
              <a:rPr lang="cs-CZ" sz="2800" dirty="0" smtClean="0"/>
              <a:t> jazyk a v dutině ústní je </a:t>
            </a:r>
          </a:p>
          <a:p>
            <a:r>
              <a:rPr lang="cs-CZ" sz="2800" dirty="0" smtClean="0"/>
              <a:t>    drtí </a:t>
            </a:r>
            <a:r>
              <a:rPr lang="cs-CZ" sz="2800" dirty="0" smtClean="0">
                <a:solidFill>
                  <a:srgbClr val="00CCFF"/>
                </a:solidFill>
              </a:rPr>
              <a:t>rohovitými destičkami </a:t>
            </a:r>
            <a:r>
              <a:rPr lang="cs-CZ" sz="2800" dirty="0" smtClean="0"/>
              <a:t>na patře.</a:t>
            </a:r>
          </a:p>
          <a:p>
            <a:endParaRPr lang="cs-CZ" sz="2800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222539" y="628758"/>
            <a:ext cx="1657350" cy="676275"/>
          </a:xfrm>
          <a:prstGeom prst="octagon">
            <a:avLst>
              <a:gd name="adj" fmla="val 29287"/>
            </a:avLst>
          </a:prstGeom>
          <a:solidFill>
            <a:srgbClr val="FFFF99"/>
          </a:solidFill>
          <a:ln w="38100">
            <a:solidFill>
              <a:srgbClr val="BC5AA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BC5AA0"/>
                </a:solidFill>
                <a:effectLst/>
                <a:latin typeface="Calibri" pitchFamily="34" charset="0"/>
                <a:cs typeface="Arial" pitchFamily="34" charset="0"/>
              </a:rPr>
              <a:t>Vejcorodí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rgbClr val="BC5A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  Zdroje a 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dirty="0" smtClean="0"/>
              <a:t>Vlastní tvorba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Obrázky</a:t>
            </a:r>
          </a:p>
          <a:p>
            <a:r>
              <a:rPr lang="cs-CZ" sz="1600" b="1" dirty="0" smtClean="0"/>
              <a:t>Obr. 1: AUTOR NEUVEDEN. </a:t>
            </a:r>
            <a:r>
              <a:rPr lang="cs-CZ" sz="1600" b="1" i="1" dirty="0" err="1" smtClean="0"/>
              <a:t>Navrcholu.cz</a:t>
            </a:r>
            <a:r>
              <a:rPr lang="cs-CZ" sz="1600" b="1" dirty="0" smtClean="0"/>
              <a:t> [online]. [cit. 26.11.2012]. Dostupný na WWW: http://ptakopysk.</a:t>
            </a:r>
            <a:r>
              <a:rPr lang="cs-CZ" sz="1600" b="1" dirty="0" err="1" smtClean="0"/>
              <a:t>wz.cz</a:t>
            </a:r>
            <a:r>
              <a:rPr lang="cs-CZ" sz="1600" b="1" dirty="0" smtClean="0"/>
              <a:t>/foto/</a:t>
            </a:r>
            <a:r>
              <a:rPr lang="cs-CZ" sz="1600" b="1" dirty="0" err="1" smtClean="0"/>
              <a:t>big</a:t>
            </a:r>
            <a:r>
              <a:rPr lang="cs-CZ" sz="1600" b="1" dirty="0" smtClean="0"/>
              <a:t>/p_f_0006.jpg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Obr. 2: AUTOR NEUVEDEN. </a:t>
            </a:r>
            <a:r>
              <a:rPr lang="cs-CZ" sz="1600" b="1" i="1" dirty="0" err="1" smtClean="0"/>
              <a:t>Helloallspace.cz</a:t>
            </a:r>
            <a:r>
              <a:rPr lang="cs-CZ" sz="1600" b="1" dirty="0" smtClean="0"/>
              <a:t> [online]. [cit. 26.11.2012]. Dostupný na WWW: http://helloallspace.blog.cz/1003/ptakopysk</a:t>
            </a:r>
          </a:p>
          <a:p>
            <a:endParaRPr lang="cs-CZ" sz="1600" dirty="0" smtClean="0"/>
          </a:p>
          <a:p>
            <a:r>
              <a:rPr lang="cs-CZ" sz="1600" b="1" dirty="0" smtClean="0"/>
              <a:t>Obr. 3: NIL. </a:t>
            </a:r>
            <a:r>
              <a:rPr lang="cs-CZ" sz="1600" b="1" i="1" dirty="0" err="1" smtClean="0"/>
              <a:t>Wikipedia.cz</a:t>
            </a:r>
            <a:r>
              <a:rPr lang="cs-CZ" sz="1600" b="1" dirty="0" smtClean="0"/>
              <a:t> [online]. [cit. 26.11.2012]. Dostupný na WWW: http://cs.wikipedia.org/wiki/Soubor:Platypus_Distribution.png</a:t>
            </a:r>
          </a:p>
          <a:p>
            <a:endParaRPr lang="cs-CZ" sz="1600" dirty="0" smtClean="0"/>
          </a:p>
          <a:p>
            <a:r>
              <a:rPr lang="cs-CZ" sz="1600" b="1" dirty="0" smtClean="0"/>
              <a:t>Obr. 4: AUTOR NEUVEDEN. </a:t>
            </a:r>
            <a:r>
              <a:rPr lang="cs-CZ" sz="1600" b="1" i="1" dirty="0" err="1" smtClean="0"/>
              <a:t>Wikipedia.cz</a:t>
            </a:r>
            <a:r>
              <a:rPr lang="cs-CZ" sz="1600" b="1" dirty="0" smtClean="0"/>
              <a:t> [online]. [cit. 26.11.2012]. Dostupný na WWW: http://cs.wikipedia.org/wiki/Soubor:Platypus_skeleton_Pengo.jpg</a:t>
            </a:r>
          </a:p>
          <a:p>
            <a:endParaRPr lang="cs-CZ" sz="1600" dirty="0" smtClean="0"/>
          </a:p>
          <a:p>
            <a:r>
              <a:rPr lang="cs-CZ" sz="1600" b="1" dirty="0" smtClean="0"/>
              <a:t>Obr. 5: INBAR, Ester. </a:t>
            </a:r>
            <a:r>
              <a:rPr lang="cs-CZ" sz="1600" b="1" i="1" dirty="0" err="1" smtClean="0"/>
              <a:t>Wikipedia.cz</a:t>
            </a:r>
            <a:r>
              <a:rPr lang="cs-CZ" sz="1600" b="1" dirty="0" smtClean="0"/>
              <a:t> [online]. [cit. 26.11.2012]. Dostupný na WWW: http://cs.wikipedia.org/wiki/Soubor:Echidna_ST_03.jpg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   </a:t>
            </a:r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Materiál je určen žákům 8.ročníku ZŠ.</a:t>
            </a:r>
          </a:p>
          <a:p>
            <a:r>
              <a:rPr lang="cs-CZ" sz="2000" dirty="0" smtClean="0"/>
              <a:t>Slouží k jejich seznámení se s obecnou charakteristikou a blíže </a:t>
            </a:r>
          </a:p>
          <a:p>
            <a:r>
              <a:rPr lang="cs-CZ" sz="2000" dirty="0" smtClean="0"/>
              <a:t>s některými druhy vejcorodých.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418</TotalTime>
  <Words>529</Words>
  <Application>Microsoft Office PowerPoint</Application>
  <PresentationFormat>Předvádění na obrazovce (4:3)</PresentationFormat>
  <Paragraphs>202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Lití písma</vt:lpstr>
      <vt:lpstr>Snímek 1</vt:lpstr>
      <vt:lpstr>Vejcorodí</vt:lpstr>
      <vt:lpstr>Charakteristické znaky</vt:lpstr>
      <vt:lpstr>Výskyt</vt:lpstr>
      <vt:lpstr>Zástupci</vt:lpstr>
      <vt:lpstr>Ptakopysk podivný </vt:lpstr>
      <vt:lpstr>Jedová žláza a jedová ostruha  na zadní noze samce</vt:lpstr>
      <vt:lpstr>Výskyt ptakopyska podivného </vt:lpstr>
      <vt:lpstr>Kostra ptakopyska</vt:lpstr>
      <vt:lpstr>Ze života ptakopyska</vt:lpstr>
      <vt:lpstr>Ježura australská</vt:lpstr>
      <vt:lpstr>Ze života ježury</vt:lpstr>
      <vt:lpstr>Prověř si svoji paměť Doplň chybějící slova v následujících větách.</vt:lpstr>
      <vt:lpstr>Snímek 14</vt:lpstr>
      <vt:lpstr>Snímek 15</vt:lpstr>
      <vt:lpstr>Snímek 16</vt:lpstr>
      <vt:lpstr>Snímek 17</vt:lpstr>
      <vt:lpstr> ((</vt:lpstr>
      <vt:lpstr>  Zdroje a citace</vt:lpstr>
      <vt:lpstr>   Anotace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vejcorodiiiiiiiiiiiiiiiiiiiiiiiiiiiiiiiiiii</dc:title>
  <dc:creator>OEM</dc:creator>
  <cp:lastModifiedBy>OEM</cp:lastModifiedBy>
  <cp:revision>54</cp:revision>
  <dcterms:created xsi:type="dcterms:W3CDTF">2012-11-26T17:13:38Z</dcterms:created>
  <dcterms:modified xsi:type="dcterms:W3CDTF">2012-12-10T08:39:19Z</dcterms:modified>
</cp:coreProperties>
</file>