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56" r:id="rId3"/>
    <p:sldId id="259" r:id="rId4"/>
    <p:sldId id="260" r:id="rId5"/>
    <p:sldId id="261" r:id="rId6"/>
    <p:sldId id="263" r:id="rId7"/>
    <p:sldId id="262" r:id="rId8"/>
    <p:sldId id="264" r:id="rId9"/>
    <p:sldId id="265" r:id="rId10"/>
    <p:sldId id="266" r:id="rId11"/>
    <p:sldId id="270" r:id="rId12"/>
    <p:sldId id="271" r:id="rId13"/>
    <p:sldId id="269" r:id="rId14"/>
    <p:sldId id="267" r:id="rId15"/>
    <p:sldId id="273" r:id="rId16"/>
    <p:sldId id="27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99CC"/>
    <a:srgbClr val="FF0066"/>
    <a:srgbClr val="36931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11D71D6-4ED4-4B75-BC5B-FE92092442BE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463B330-6D47-4F88-83EE-C0C50EE314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1D71D6-4ED4-4B75-BC5B-FE92092442BE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463B330-6D47-4F88-83EE-C0C50EE314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11D71D6-4ED4-4B75-BC5B-FE92092442BE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463B330-6D47-4F88-83EE-C0C50EE314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1D71D6-4ED4-4B75-BC5B-FE92092442BE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463B330-6D47-4F88-83EE-C0C50EE314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1D71D6-4ED4-4B75-BC5B-FE92092442BE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463B330-6D47-4F88-83EE-C0C50EE314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1D71D6-4ED4-4B75-BC5B-FE92092442BE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463B330-6D47-4F88-83EE-C0C50EE314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1D71D6-4ED4-4B75-BC5B-FE92092442BE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463B330-6D47-4F88-83EE-C0C50EE314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11D71D6-4ED4-4B75-BC5B-FE92092442BE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463B330-6D47-4F88-83EE-C0C50EE314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11D71D6-4ED4-4B75-BC5B-FE92092442BE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463B330-6D47-4F88-83EE-C0C50EE314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1D71D6-4ED4-4B75-BC5B-FE92092442BE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463B330-6D47-4F88-83EE-C0C50EE314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1D71D6-4ED4-4B75-BC5B-FE92092442BE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463B330-6D47-4F88-83EE-C0C50EE314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311D71D6-4ED4-4B75-BC5B-FE92092442BE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D463B330-6D47-4F88-83EE-C0C50EE314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83568" y="2708920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27.11.2012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VY_32_INOVACE_03_PŘÍRODOPIS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Vačnatci 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8.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láček 12"/>
          <p:cNvSpPr/>
          <p:nvPr/>
        </p:nvSpPr>
        <p:spPr>
          <a:xfrm>
            <a:off x="2411760" y="836712"/>
            <a:ext cx="4032448" cy="144016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4" name="Picture 6" descr="Klokan rudokrký (Macropus rufogrisens, Wallabia rufogrisea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2708920"/>
            <a:ext cx="2950107" cy="2232248"/>
          </a:xfrm>
          <a:prstGeom prst="rect">
            <a:avLst/>
          </a:prstGeom>
          <a:noFill/>
        </p:spPr>
      </p:pic>
      <p:pic>
        <p:nvPicPr>
          <p:cNvPr id="2050" name="Picture 2" descr="Soubor:Kangaroo and joey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39" y="476672"/>
            <a:ext cx="1968219" cy="2952328"/>
          </a:xfrm>
          <a:prstGeom prst="rect">
            <a:avLst/>
          </a:prstGeom>
          <a:noFill/>
        </p:spPr>
      </p:pic>
      <p:pic>
        <p:nvPicPr>
          <p:cNvPr id="23563" name="Picture 11" descr="File:Rabipela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052736"/>
            <a:ext cx="1944216" cy="2592288"/>
          </a:xfrm>
          <a:prstGeom prst="rect">
            <a:avLst/>
          </a:prstGeom>
          <a:noFill/>
        </p:spPr>
      </p:pic>
      <p:pic>
        <p:nvPicPr>
          <p:cNvPr id="23557" name="Picture 5" descr="Soubor:Koala climbing tre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4509120"/>
            <a:ext cx="2049828" cy="2016224"/>
          </a:xfrm>
          <a:prstGeom prst="rect">
            <a:avLst/>
          </a:prstGeom>
          <a:noFill/>
        </p:spPr>
      </p:pic>
      <p:pic>
        <p:nvPicPr>
          <p:cNvPr id="23555" name="Picture 3" descr="Soubor:Red kangaroo - melbourne zoo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4365104"/>
            <a:ext cx="3020560" cy="201622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404664"/>
            <a:ext cx="8229600" cy="151216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Vačnatci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635896" y="5445224"/>
            <a:ext cx="2304256" cy="648072"/>
          </a:xfrm>
        </p:spPr>
        <p:txBody>
          <a:bodyPr/>
          <a:lstStyle/>
          <a:p>
            <a:r>
              <a:rPr lang="cs-CZ" dirty="0" smtClean="0"/>
              <a:t>250 druhů</a:t>
            </a:r>
            <a:endParaRPr lang="cs-CZ" dirty="0"/>
          </a:p>
        </p:txBody>
      </p:sp>
      <p:sp>
        <p:nvSpPr>
          <p:cNvPr id="23553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AUTOR NEUVEDEN. </a:t>
            </a:r>
            <a:r>
              <a:rPr kumimoji="0" lang="cs-CZ" sz="900" b="0" i="1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Wikipedia.cz</a:t>
            </a: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rgbClr val="333333"/>
                </a:solidFill>
                <a:effectLst/>
                <a:latin typeface="Arial" pitchFamily="34" charset="0"/>
                <a:cs typeface="Arial" pitchFamily="34" charset="0"/>
              </a:rPr>
              <a:t> [online]. [cit. 26.11.2012]. Dostupný na WWW: http://cs.wikipedia.org/wiki/Soubor:Red_kangaroo_-_melbourne_zoo.jpg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Charakteristické znaky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 samičky </a:t>
            </a:r>
            <a:r>
              <a:rPr lang="cs-CZ" sz="2400" dirty="0" smtClean="0">
                <a:solidFill>
                  <a:srgbClr val="FFFF66"/>
                </a:solidFill>
              </a:rPr>
              <a:t>nemají</a:t>
            </a:r>
            <a:r>
              <a:rPr lang="cs-CZ" sz="2400" dirty="0" smtClean="0">
                <a:solidFill>
                  <a:srgbClr val="92D050"/>
                </a:solidFill>
              </a:rPr>
              <a:t> </a:t>
            </a:r>
            <a:r>
              <a:rPr lang="cs-CZ" sz="2400" dirty="0" smtClean="0">
                <a:solidFill>
                  <a:srgbClr val="FFFF66"/>
                </a:solidFill>
              </a:rPr>
              <a:t>placentu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92D050"/>
                </a:solidFill>
              </a:rPr>
              <a:t> mláďata se rodí nedovyvinutá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92D050"/>
                </a:solidFill>
              </a:rPr>
              <a:t> vývoj je dokončen ve vaku </a:t>
            </a:r>
            <a:r>
              <a:rPr lang="cs-CZ" sz="2400" dirty="0" smtClean="0"/>
              <a:t>na břiše</a:t>
            </a:r>
          </a:p>
          <a:p>
            <a:r>
              <a:rPr lang="cs-CZ" sz="2400" dirty="0" smtClean="0"/>
              <a:t>   samičky</a:t>
            </a:r>
          </a:p>
          <a:p>
            <a:endParaRPr lang="cs-CZ" sz="2400" dirty="0" smtClean="0"/>
          </a:p>
          <a:p>
            <a:r>
              <a:rPr lang="cs-CZ" sz="2400" dirty="0" smtClean="0"/>
              <a:t> do vaku ústí mléčné bradavky</a:t>
            </a:r>
          </a:p>
          <a:p>
            <a:r>
              <a:rPr lang="cs-CZ" sz="2400" dirty="0" smtClean="0"/>
              <a:t>   a mládě se </a:t>
            </a:r>
            <a:r>
              <a:rPr lang="cs-CZ" sz="2400" dirty="0" smtClean="0">
                <a:solidFill>
                  <a:srgbClr val="FFFF66"/>
                </a:solidFill>
              </a:rPr>
              <a:t>ve vaku živí mateřským </a:t>
            </a:r>
          </a:p>
          <a:p>
            <a:r>
              <a:rPr lang="cs-CZ" sz="2400" dirty="0" smtClean="0">
                <a:solidFill>
                  <a:srgbClr val="FFFF66"/>
                </a:solidFill>
              </a:rPr>
              <a:t>   mlékem</a:t>
            </a:r>
            <a:endParaRPr lang="cs-CZ" sz="2400" dirty="0">
              <a:solidFill>
                <a:srgbClr val="FFFF66"/>
              </a:solidFill>
            </a:endParaRPr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noFill/>
          <a:ln w="38100">
            <a:solidFill>
              <a:srgbClr val="FFFF66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Vačnatci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Výskyt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rgbClr val="FFFF66"/>
                </a:solidFill>
              </a:rPr>
              <a:t>Austrálie</a:t>
            </a:r>
            <a:r>
              <a:rPr lang="cs-CZ" sz="2400" dirty="0" smtClean="0"/>
              <a:t>                          </a:t>
            </a:r>
            <a:r>
              <a:rPr lang="cs-CZ" sz="2400" dirty="0" smtClean="0">
                <a:solidFill>
                  <a:srgbClr val="FF99CC"/>
                </a:solidFill>
              </a:rPr>
              <a:t>Jižní Amerika </a:t>
            </a:r>
          </a:p>
          <a:p>
            <a:r>
              <a:rPr lang="cs-CZ" sz="2400" dirty="0" smtClean="0">
                <a:solidFill>
                  <a:srgbClr val="FFFF66"/>
                </a:solidFill>
              </a:rPr>
              <a:t>Tasmánie</a:t>
            </a:r>
            <a:r>
              <a:rPr lang="cs-CZ" sz="2400" dirty="0" smtClean="0"/>
              <a:t>                         </a:t>
            </a:r>
            <a:r>
              <a:rPr lang="cs-CZ" sz="2400" dirty="0" smtClean="0">
                <a:solidFill>
                  <a:srgbClr val="FF99CC"/>
                </a:solidFill>
              </a:rPr>
              <a:t>Střední Amerika</a:t>
            </a:r>
          </a:p>
          <a:p>
            <a:pPr>
              <a:buNone/>
            </a:pPr>
            <a:r>
              <a:rPr lang="cs-CZ" sz="2400" dirty="0" smtClean="0"/>
              <a:t>    </a:t>
            </a:r>
            <a:r>
              <a:rPr lang="cs-CZ" sz="2400" dirty="0" smtClean="0">
                <a:solidFill>
                  <a:srgbClr val="FFFF66"/>
                </a:solidFill>
              </a:rPr>
              <a:t>Nová Guinea</a:t>
            </a:r>
            <a:r>
              <a:rPr lang="cs-CZ" sz="2400" dirty="0" smtClean="0"/>
              <a:t>                  </a:t>
            </a:r>
            <a:r>
              <a:rPr lang="cs-CZ" sz="2400" dirty="0" smtClean="0">
                <a:solidFill>
                  <a:srgbClr val="92D050"/>
                </a:solidFill>
              </a:rPr>
              <a:t> </a:t>
            </a:r>
            <a:r>
              <a:rPr lang="cs-CZ" sz="2400" dirty="0" smtClean="0"/>
              <a:t>jih</a:t>
            </a:r>
            <a:r>
              <a:rPr lang="cs-CZ" sz="2400" dirty="0" smtClean="0">
                <a:solidFill>
                  <a:srgbClr val="92D050"/>
                </a:solidFill>
              </a:rPr>
              <a:t> </a:t>
            </a:r>
            <a:r>
              <a:rPr lang="cs-CZ" sz="2400" dirty="0" smtClean="0">
                <a:solidFill>
                  <a:srgbClr val="FF99CC"/>
                </a:solidFill>
              </a:rPr>
              <a:t>Severní Ameriky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i="1" dirty="0" smtClean="0"/>
              <a:t>Úkol 1.: Ukaž na mapě uvedené oblasti.</a:t>
            </a:r>
            <a:endParaRPr lang="cs-CZ" sz="2000" i="1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noFill/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Vačnatci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Zástupci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klokani</a:t>
            </a:r>
          </a:p>
          <a:p>
            <a:endParaRPr lang="cs-CZ" sz="2400" dirty="0" smtClean="0"/>
          </a:p>
          <a:p>
            <a:r>
              <a:rPr lang="cs-CZ" sz="2400" dirty="0" smtClean="0"/>
              <a:t>koala medvídkovitý</a:t>
            </a:r>
          </a:p>
          <a:p>
            <a:endParaRPr lang="cs-CZ" sz="2400" dirty="0" smtClean="0"/>
          </a:p>
          <a:p>
            <a:r>
              <a:rPr lang="cs-CZ" sz="2400" dirty="0" smtClean="0"/>
              <a:t>vačice </a:t>
            </a:r>
            <a:r>
              <a:rPr lang="cs-CZ" sz="2400" dirty="0" err="1" smtClean="0"/>
              <a:t>opossum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ďábel medvědovitý</a:t>
            </a:r>
          </a:p>
          <a:p>
            <a:endParaRPr lang="cs-CZ" sz="2400" dirty="0" smtClean="0"/>
          </a:p>
          <a:p>
            <a:r>
              <a:rPr lang="cs-CZ" sz="2400" dirty="0" err="1" smtClean="0"/>
              <a:t>vakokrt</a:t>
            </a:r>
            <a:r>
              <a:rPr lang="cs-CZ" sz="2400" dirty="0" smtClean="0"/>
              <a:t> písečný, </a:t>
            </a:r>
            <a:r>
              <a:rPr lang="cs-CZ" sz="2400" dirty="0" err="1" smtClean="0"/>
              <a:t>mravencojed</a:t>
            </a:r>
            <a:r>
              <a:rPr lang="cs-CZ" sz="2400" dirty="0" smtClean="0"/>
              <a:t> žíhaný, vakoveverka páskovaná</a:t>
            </a:r>
          </a:p>
          <a:p>
            <a:endParaRPr lang="cs-CZ" sz="2400" dirty="0" smtClean="0"/>
          </a:p>
          <a:p>
            <a:pPr>
              <a:buNone/>
            </a:pPr>
            <a:r>
              <a:rPr lang="cs-CZ" sz="2000" i="1" dirty="0" smtClean="0"/>
              <a:t>Úkol 2.: Zjisti, jak vypadají </a:t>
            </a:r>
            <a:r>
              <a:rPr lang="cs-CZ" sz="2000" i="1" dirty="0" err="1" smtClean="0"/>
              <a:t>vakokrt</a:t>
            </a:r>
            <a:r>
              <a:rPr lang="cs-CZ" sz="2000" i="1" dirty="0" smtClean="0"/>
              <a:t>, </a:t>
            </a:r>
            <a:r>
              <a:rPr lang="cs-CZ" sz="2000" i="1" dirty="0" err="1" smtClean="0"/>
              <a:t>mravencojed</a:t>
            </a:r>
            <a:r>
              <a:rPr lang="cs-CZ" sz="2000" i="1" dirty="0" smtClean="0"/>
              <a:t>, vakoveverka.</a:t>
            </a:r>
          </a:p>
          <a:p>
            <a:pPr>
              <a:buNone/>
            </a:pPr>
            <a:r>
              <a:rPr lang="cs-CZ" sz="2000" i="1" dirty="0" smtClean="0"/>
              <a:t>Úkol 3.: Vyhledej další zástupce vačnatců.</a:t>
            </a:r>
            <a:r>
              <a:rPr lang="cs-CZ" sz="2400" dirty="0" smtClean="0"/>
              <a:t> </a:t>
            </a:r>
          </a:p>
          <a:p>
            <a:pPr>
              <a:buNone/>
            </a:pPr>
            <a:endParaRPr lang="cs-CZ" sz="2400" i="1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noFill/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Vačnatci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rgbClr val="92D050"/>
                </a:solidFill>
              </a:rPr>
              <a:t>Klokani</a:t>
            </a:r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400" dirty="0" smtClean="0"/>
              <a:t>žijí v tlupách</a:t>
            </a:r>
          </a:p>
          <a:p>
            <a:endParaRPr lang="cs-CZ" sz="2400" dirty="0" smtClean="0"/>
          </a:p>
          <a:p>
            <a:r>
              <a:rPr lang="cs-CZ" sz="2400" dirty="0" smtClean="0"/>
              <a:t>silný ocas</a:t>
            </a:r>
          </a:p>
          <a:p>
            <a:endParaRPr lang="cs-CZ" sz="2400" dirty="0" smtClean="0"/>
          </a:p>
          <a:p>
            <a:r>
              <a:rPr lang="cs-CZ" sz="2400" dirty="0" smtClean="0"/>
              <a:t>mohutné zadní nohy</a:t>
            </a:r>
          </a:p>
          <a:p>
            <a:endParaRPr lang="cs-CZ" dirty="0" smtClean="0"/>
          </a:p>
          <a:p>
            <a:endParaRPr lang="cs-CZ" sz="2400" i="1" dirty="0" smtClean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noFill/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Vačnatci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92D050"/>
                </a:solidFill>
              </a:rPr>
              <a:t>Klokan obrovský</a:t>
            </a:r>
            <a:endParaRPr lang="cs-CZ" sz="32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                           </a:t>
            </a:r>
          </a:p>
          <a:p>
            <a:r>
              <a:rPr lang="cs-CZ" sz="2400" dirty="0" smtClean="0"/>
              <a:t>                                    největší vačnatec</a:t>
            </a:r>
          </a:p>
          <a:p>
            <a:r>
              <a:rPr lang="cs-CZ" sz="2400" dirty="0" smtClean="0"/>
              <a:t>                                             </a:t>
            </a:r>
            <a:r>
              <a:rPr lang="cs-CZ" sz="2400" i="1" dirty="0" smtClean="0"/>
              <a:t>výška</a:t>
            </a:r>
            <a:r>
              <a:rPr lang="cs-CZ" sz="2400" dirty="0" smtClean="0"/>
              <a:t>:  </a:t>
            </a:r>
            <a:r>
              <a:rPr lang="cs-CZ" sz="2400" dirty="0" smtClean="0">
                <a:solidFill>
                  <a:srgbClr val="FFFF66"/>
                </a:solidFill>
              </a:rPr>
              <a:t>až 3 m </a:t>
            </a:r>
          </a:p>
          <a:p>
            <a:r>
              <a:rPr lang="cs-CZ" sz="2400" dirty="0" smtClean="0"/>
              <a:t>                                             </a:t>
            </a:r>
            <a:r>
              <a:rPr lang="cs-CZ" sz="2400" i="1" dirty="0" smtClean="0"/>
              <a:t>hmotnost</a:t>
            </a:r>
            <a:r>
              <a:rPr lang="cs-CZ" sz="2400" dirty="0" smtClean="0"/>
              <a:t>: </a:t>
            </a:r>
            <a:r>
              <a:rPr lang="cs-CZ" sz="2400" dirty="0" smtClean="0">
                <a:solidFill>
                  <a:srgbClr val="FF99CC"/>
                </a:solidFill>
              </a:rPr>
              <a:t>přes 100 kg</a:t>
            </a:r>
          </a:p>
          <a:p>
            <a:r>
              <a:rPr lang="cs-CZ" sz="2400" dirty="0" smtClean="0"/>
              <a:t>                                             </a:t>
            </a:r>
            <a:r>
              <a:rPr lang="cs-CZ" sz="2400" i="1" dirty="0" smtClean="0"/>
              <a:t>rychlost: </a:t>
            </a:r>
            <a:r>
              <a:rPr lang="cs-CZ" sz="2400" dirty="0" smtClean="0">
                <a:solidFill>
                  <a:srgbClr val="FFFF66"/>
                </a:solidFill>
              </a:rPr>
              <a:t>50km/h</a:t>
            </a:r>
          </a:p>
          <a:p>
            <a:r>
              <a:rPr lang="cs-CZ" sz="2400" i="1" dirty="0" smtClean="0"/>
              <a:t>                                             délka skoku: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99CC"/>
                </a:solidFill>
              </a:rPr>
              <a:t>10 m</a:t>
            </a:r>
          </a:p>
          <a:p>
            <a:r>
              <a:rPr lang="cs-CZ" sz="1600" i="1" dirty="0" smtClean="0"/>
              <a:t>                  obr. 1  </a:t>
            </a:r>
            <a:r>
              <a:rPr lang="cs-CZ" i="1" dirty="0" smtClean="0"/>
              <a:t>  </a:t>
            </a:r>
          </a:p>
          <a:p>
            <a:endParaRPr lang="cs-CZ" sz="1400" i="1" dirty="0" smtClean="0"/>
          </a:p>
          <a:p>
            <a:r>
              <a:rPr lang="cs-CZ" sz="1800" i="1" dirty="0" smtClean="0"/>
              <a:t>         </a:t>
            </a:r>
          </a:p>
          <a:p>
            <a:r>
              <a:rPr lang="cs-CZ" sz="1800" i="1" dirty="0" smtClean="0"/>
              <a:t>                obr</a:t>
            </a:r>
            <a:endParaRPr lang="cs-CZ" sz="1800" i="1" dirty="0"/>
          </a:p>
        </p:txBody>
      </p:sp>
      <p:pic>
        <p:nvPicPr>
          <p:cNvPr id="4" name="Picture 2" descr="Soubor:Kangaroo and joey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916832"/>
            <a:ext cx="2256251" cy="3384376"/>
          </a:xfrm>
          <a:prstGeom prst="rect">
            <a:avLst/>
          </a:prstGeom>
          <a:noFill/>
        </p:spPr>
      </p:pic>
      <p:sp>
        <p:nvSpPr>
          <p:cNvPr id="5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noFill/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Vačnatci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>
              <a:solidFill>
                <a:srgbClr val="92D05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    Klokan rudý                               </a:t>
            </a:r>
            <a:r>
              <a:rPr lang="cs-CZ" sz="1600" dirty="0" smtClean="0"/>
              <a:t>obr. 3</a:t>
            </a:r>
            <a:endParaRPr lang="cs-CZ" dirty="0" smtClean="0"/>
          </a:p>
          <a:p>
            <a:endParaRPr lang="cs-CZ" dirty="0" smtClean="0">
              <a:solidFill>
                <a:srgbClr val="92D050"/>
              </a:solidFill>
            </a:endParaRPr>
          </a:p>
          <a:p>
            <a:endParaRPr lang="cs-CZ" dirty="0" smtClean="0">
              <a:solidFill>
                <a:srgbClr val="92D050"/>
              </a:solidFill>
            </a:endParaRPr>
          </a:p>
          <a:p>
            <a:endParaRPr lang="cs-CZ" dirty="0" smtClean="0">
              <a:solidFill>
                <a:srgbClr val="92D050"/>
              </a:solidFill>
            </a:endParaRPr>
          </a:p>
          <a:p>
            <a:endParaRPr lang="cs-CZ" dirty="0" smtClean="0">
              <a:solidFill>
                <a:srgbClr val="92D050"/>
              </a:solidFill>
            </a:endParaRPr>
          </a:p>
          <a:p>
            <a:endParaRPr lang="cs-CZ" dirty="0" smtClean="0">
              <a:solidFill>
                <a:srgbClr val="92D050"/>
              </a:solidFill>
            </a:endParaRPr>
          </a:p>
          <a:p>
            <a:r>
              <a:rPr lang="cs-CZ" sz="3600" dirty="0" smtClean="0">
                <a:solidFill>
                  <a:srgbClr val="92D050"/>
                </a:solidFill>
              </a:rPr>
              <a:t>          </a:t>
            </a:r>
            <a:r>
              <a:rPr lang="cs-CZ" sz="1600" dirty="0" smtClean="0"/>
              <a:t>obr. 2</a:t>
            </a:r>
            <a:r>
              <a:rPr lang="cs-CZ" sz="4400" dirty="0" smtClean="0"/>
              <a:t>                  </a:t>
            </a:r>
            <a:r>
              <a:rPr lang="cs-CZ" dirty="0" smtClean="0">
                <a:solidFill>
                  <a:srgbClr val="92D050"/>
                </a:solidFill>
              </a:rPr>
              <a:t>Klokan rudokrký</a:t>
            </a:r>
            <a:endParaRPr lang="cs-CZ" dirty="0">
              <a:solidFill>
                <a:srgbClr val="92D050"/>
              </a:solidFill>
            </a:endParaRPr>
          </a:p>
        </p:txBody>
      </p:sp>
      <p:pic>
        <p:nvPicPr>
          <p:cNvPr id="4" name="Picture 3" descr="Soubor:Red kangaroo - melbourne zo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140968"/>
            <a:ext cx="3344191" cy="2232248"/>
          </a:xfrm>
          <a:prstGeom prst="rect">
            <a:avLst/>
          </a:prstGeom>
          <a:noFill/>
        </p:spPr>
      </p:pic>
      <p:pic>
        <p:nvPicPr>
          <p:cNvPr id="5" name="Picture 6" descr="Klokan rudokrký (Macropus rufogrisens, Wallabia rufogrisea)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2780928"/>
            <a:ext cx="2950107" cy="2232248"/>
          </a:xfrm>
          <a:prstGeom prst="rect">
            <a:avLst/>
          </a:prstGeom>
          <a:noFill/>
        </p:spPr>
      </p:pic>
      <p:sp>
        <p:nvSpPr>
          <p:cNvPr id="6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noFill/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Vačnatci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Koala medvídkovitý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5023124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1600" dirty="0" smtClean="0"/>
              <a:t>                                                                 obr. 4</a:t>
            </a:r>
            <a:r>
              <a:rPr lang="cs-CZ" dirty="0" smtClean="0"/>
              <a:t>                      </a:t>
            </a:r>
            <a:endParaRPr lang="cs-CZ" sz="2400" dirty="0" smtClean="0"/>
          </a:p>
        </p:txBody>
      </p:sp>
      <p:pic>
        <p:nvPicPr>
          <p:cNvPr id="5" name="Picture 5" descr="Soubor:Koala climbing tre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556792"/>
            <a:ext cx="4608512" cy="4532962"/>
          </a:xfrm>
          <a:prstGeom prst="rect">
            <a:avLst/>
          </a:prstGeom>
          <a:noFill/>
        </p:spPr>
      </p:pic>
      <p:sp>
        <p:nvSpPr>
          <p:cNvPr id="6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noFill/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Vačnatci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Ze života koaly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žije </a:t>
            </a:r>
            <a:r>
              <a:rPr lang="cs-CZ" sz="2400" dirty="0" smtClean="0">
                <a:solidFill>
                  <a:srgbClr val="FFFF66"/>
                </a:solidFill>
              </a:rPr>
              <a:t>na stromech</a:t>
            </a:r>
          </a:p>
          <a:p>
            <a:endParaRPr lang="cs-CZ" sz="2400" dirty="0" smtClean="0"/>
          </a:p>
          <a:p>
            <a:r>
              <a:rPr lang="cs-CZ" sz="2400" dirty="0" smtClean="0"/>
              <a:t>ve dne spí a v noci se živí </a:t>
            </a:r>
            <a:r>
              <a:rPr lang="cs-CZ" sz="2400" dirty="0" smtClean="0">
                <a:solidFill>
                  <a:srgbClr val="FF99CC"/>
                </a:solidFill>
              </a:rPr>
              <a:t>listy a kůrou blahovičníku</a:t>
            </a:r>
          </a:p>
          <a:p>
            <a:endParaRPr lang="cs-CZ" sz="2400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mláďata</a:t>
            </a:r>
            <a:r>
              <a:rPr lang="cs-CZ" sz="2400" dirty="0" smtClean="0"/>
              <a:t> jsou více než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6 měsíců ve vaku</a:t>
            </a:r>
            <a:r>
              <a:rPr lang="cs-CZ" sz="2400" dirty="0" smtClean="0"/>
              <a:t>, pak jsou nošeny na zádech samičky</a:t>
            </a:r>
          </a:p>
          <a:p>
            <a:endParaRPr lang="cs-CZ" sz="2400" dirty="0" smtClean="0">
              <a:solidFill>
                <a:srgbClr val="FFFF66"/>
              </a:solidFill>
            </a:endParaRPr>
          </a:p>
          <a:p>
            <a:r>
              <a:rPr lang="cs-CZ" sz="2400" dirty="0" smtClean="0">
                <a:solidFill>
                  <a:srgbClr val="FFFF66"/>
                </a:solidFill>
              </a:rPr>
              <a:t>vak</a:t>
            </a:r>
            <a:r>
              <a:rPr lang="cs-CZ" sz="2400" dirty="0" smtClean="0"/>
              <a:t> má koala </a:t>
            </a:r>
            <a:r>
              <a:rPr lang="cs-CZ" sz="2400" dirty="0" smtClean="0">
                <a:solidFill>
                  <a:srgbClr val="FFFF66"/>
                </a:solidFill>
              </a:rPr>
              <a:t>otevřen  dozadu a dolu </a:t>
            </a:r>
            <a:r>
              <a:rPr lang="cs-CZ" sz="2400" dirty="0" smtClean="0"/>
              <a:t>(směrem k zemi)</a:t>
            </a:r>
          </a:p>
          <a:p>
            <a:endParaRPr lang="cs-CZ" sz="2400" dirty="0" smtClean="0"/>
          </a:p>
          <a:p>
            <a:r>
              <a:rPr lang="cs-CZ" sz="2400" dirty="0" smtClean="0"/>
              <a:t>na předních končetinách má </a:t>
            </a:r>
            <a:r>
              <a:rPr lang="cs-CZ" sz="2400" dirty="0" smtClean="0">
                <a:solidFill>
                  <a:srgbClr val="FF99CC"/>
                </a:solidFill>
              </a:rPr>
              <a:t>srostlé prsty </a:t>
            </a:r>
            <a:endParaRPr lang="cs-CZ" sz="2400" dirty="0">
              <a:solidFill>
                <a:srgbClr val="FF99CC"/>
              </a:solidFill>
            </a:endParaRPr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noFill/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Vačnatci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Vačice </a:t>
            </a:r>
            <a:r>
              <a:rPr lang="cs-CZ" dirty="0" err="1" smtClean="0">
                <a:solidFill>
                  <a:srgbClr val="92D050"/>
                </a:solidFill>
              </a:rPr>
              <a:t>opossum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46236"/>
            <a:ext cx="8219256" cy="5023124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sz="1600" dirty="0" smtClean="0"/>
          </a:p>
          <a:p>
            <a:r>
              <a:rPr lang="cs-CZ" sz="1600" dirty="0" smtClean="0"/>
              <a:t>                                                         obr. 5</a:t>
            </a:r>
            <a:endParaRPr lang="cs-CZ" sz="1600" dirty="0"/>
          </a:p>
        </p:txBody>
      </p:sp>
      <p:pic>
        <p:nvPicPr>
          <p:cNvPr id="6" name="Picture 11" descr="File:Rabipela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700808"/>
            <a:ext cx="3384376" cy="4512502"/>
          </a:xfrm>
          <a:prstGeom prst="rect">
            <a:avLst/>
          </a:prstGeom>
          <a:noFill/>
        </p:spPr>
      </p:pic>
      <p:sp>
        <p:nvSpPr>
          <p:cNvPr id="7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noFill/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Vačnatci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Ze života vačice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FF66"/>
                </a:solidFill>
              </a:rPr>
              <a:t>jediný</a:t>
            </a:r>
            <a:r>
              <a:rPr lang="cs-CZ" sz="2400" dirty="0" smtClean="0"/>
              <a:t> vačnatec </a:t>
            </a:r>
            <a:r>
              <a:rPr lang="cs-CZ" sz="2400" dirty="0" smtClean="0">
                <a:solidFill>
                  <a:srgbClr val="FFFF66"/>
                </a:solidFill>
              </a:rPr>
              <a:t>v Severní Americe</a:t>
            </a:r>
          </a:p>
          <a:p>
            <a:endParaRPr lang="cs-CZ" sz="2400" dirty="0" smtClean="0"/>
          </a:p>
          <a:p>
            <a:r>
              <a:rPr lang="cs-CZ" sz="2400" dirty="0" smtClean="0"/>
              <a:t>všežravec</a:t>
            </a:r>
          </a:p>
          <a:p>
            <a:endParaRPr lang="cs-CZ" sz="2400" dirty="0" smtClean="0"/>
          </a:p>
          <a:p>
            <a:r>
              <a:rPr lang="cs-CZ" sz="2400" dirty="0" smtClean="0"/>
              <a:t>samotář</a:t>
            </a:r>
          </a:p>
          <a:p>
            <a:endParaRPr lang="cs-CZ" sz="2400" dirty="0" smtClean="0"/>
          </a:p>
          <a:p>
            <a:r>
              <a:rPr lang="cs-CZ" sz="2400" dirty="0" smtClean="0"/>
              <a:t>ve dne spí v dutinách stromů</a:t>
            </a:r>
          </a:p>
          <a:p>
            <a:endParaRPr lang="cs-CZ" sz="2400" dirty="0" smtClean="0"/>
          </a:p>
          <a:p>
            <a:r>
              <a:rPr lang="cs-CZ" sz="2400" dirty="0" smtClean="0"/>
              <a:t>v noci loví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v nebezpečí předstírá</a:t>
            </a:r>
            <a:r>
              <a:rPr lang="cs-CZ" sz="2400" dirty="0" smtClean="0"/>
              <a:t>, že je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mrtvá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FF99CC"/>
                </a:solidFill>
              </a:rPr>
              <a:t>vylučuje</a:t>
            </a:r>
            <a:r>
              <a:rPr lang="cs-CZ" sz="2400" dirty="0" smtClean="0"/>
              <a:t> nepříjemný </a:t>
            </a:r>
            <a:r>
              <a:rPr lang="cs-CZ" sz="2400" dirty="0" smtClean="0">
                <a:solidFill>
                  <a:srgbClr val="FF99CC"/>
                </a:solidFill>
              </a:rPr>
              <a:t>pach</a:t>
            </a:r>
            <a:endParaRPr lang="cs-CZ" sz="2400" dirty="0">
              <a:solidFill>
                <a:srgbClr val="FF99CC"/>
              </a:solidFill>
            </a:endParaRPr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noFill/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Vačnatci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Ďábel medvědovitý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                                    </a:t>
            </a:r>
            <a:r>
              <a:rPr lang="cs-CZ" sz="2400" dirty="0" smtClean="0"/>
              <a:t>známý jako </a:t>
            </a:r>
          </a:p>
          <a:p>
            <a:r>
              <a:rPr lang="cs-CZ" sz="2400" dirty="0" smtClean="0"/>
              <a:t>                                                   </a:t>
            </a:r>
            <a:r>
              <a:rPr lang="cs-CZ" sz="2400" dirty="0" smtClean="0">
                <a:solidFill>
                  <a:srgbClr val="FFFF66"/>
                </a:solidFill>
              </a:rPr>
              <a:t>tasmánský čert</a:t>
            </a:r>
          </a:p>
          <a:p>
            <a:endParaRPr lang="cs-CZ" sz="2400" dirty="0" smtClean="0">
              <a:solidFill>
                <a:srgbClr val="FFFF66"/>
              </a:solidFill>
            </a:endParaRPr>
          </a:p>
          <a:p>
            <a:r>
              <a:rPr lang="cs-CZ" sz="2400" dirty="0" smtClean="0">
                <a:solidFill>
                  <a:srgbClr val="FFFF66"/>
                </a:solidFill>
              </a:rPr>
              <a:t>                                                </a:t>
            </a:r>
            <a:r>
              <a:rPr lang="cs-CZ" sz="2400" dirty="0" smtClean="0"/>
              <a:t>největší žijící </a:t>
            </a:r>
          </a:p>
          <a:p>
            <a:r>
              <a:rPr lang="cs-CZ" sz="2400" dirty="0" smtClean="0"/>
              <a:t>                                                  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dravý vačnatec</a:t>
            </a:r>
          </a:p>
          <a:p>
            <a:endParaRPr lang="cs-CZ" sz="2400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                                               </a:t>
            </a: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                          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ohrožený druh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           </a:t>
            </a:r>
            <a:r>
              <a:rPr lang="cs-CZ" sz="1600" dirty="0" smtClean="0"/>
              <a:t>obr. 6</a:t>
            </a:r>
            <a:endParaRPr lang="cs-CZ" sz="2400" dirty="0" smtClean="0"/>
          </a:p>
          <a:p>
            <a:r>
              <a:rPr lang="cs-CZ" sz="2000" i="1" dirty="0" smtClean="0"/>
              <a:t>Úkol 5.: Vyhledej další informace o ďáblu medvědovitém.</a:t>
            </a:r>
            <a:endParaRPr lang="cs-CZ" sz="2000" i="1" dirty="0"/>
          </a:p>
        </p:txBody>
      </p:sp>
      <p:pic>
        <p:nvPicPr>
          <p:cNvPr id="1027" name="Picture 3" descr="C:\Users\OEM\Desktop\ďábe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204864"/>
            <a:ext cx="3276600" cy="3111500"/>
          </a:xfrm>
          <a:prstGeom prst="rect">
            <a:avLst/>
          </a:prstGeom>
          <a:noFill/>
        </p:spPr>
      </p:pic>
      <p:cxnSp>
        <p:nvCxnSpPr>
          <p:cNvPr id="11" name="Pravoúhlá spojovací čára 10"/>
          <p:cNvCxnSpPr/>
          <p:nvPr/>
        </p:nvCxnSpPr>
        <p:spPr>
          <a:xfrm rot="16200000" flipH="1">
            <a:off x="4211960" y="4005064"/>
            <a:ext cx="936104" cy="936104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noFill/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Vačnatci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>
                <a:solidFill>
                  <a:srgbClr val="FFFF66"/>
                </a:solidFill>
              </a:rPr>
              <a:t>Otázka</a:t>
            </a:r>
            <a:endParaRPr lang="cs-CZ" sz="3600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400" dirty="0" smtClean="0"/>
              <a:t>K čemu slouží klokanům jejich dlouhý, silný ocas?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Některé druhy klokanů se o svůj ocas opírají při stoji na zadních končetinách, aby získali větší stabilitu.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Klokan pralesní udržuje pomocí ocasu rovnováhu při skocích na větvích stromů.</a:t>
            </a:r>
          </a:p>
          <a:p>
            <a:endParaRPr lang="cs-CZ" sz="2400" dirty="0"/>
          </a:p>
        </p:txBody>
      </p:sp>
      <p:sp>
        <p:nvSpPr>
          <p:cNvPr id="4" name="AutoShape 2"/>
          <p:cNvSpPr>
            <a:spLocks noChangeArrowheads="1"/>
          </p:cNvSpPr>
          <p:nvPr/>
        </p:nvSpPr>
        <p:spPr bwMode="auto">
          <a:xfrm rot="1794209">
            <a:off x="7222539" y="628758"/>
            <a:ext cx="1657350" cy="676275"/>
          </a:xfrm>
          <a:prstGeom prst="octagon">
            <a:avLst>
              <a:gd name="adj" fmla="val 29287"/>
            </a:avLst>
          </a:prstGeom>
          <a:noFill/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Calibri" pitchFamily="34" charset="0"/>
                <a:cs typeface="Arial" pitchFamily="34" charset="0"/>
              </a:rPr>
              <a:t>Vačnatci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  Zdroje a citace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879107"/>
          </a:xfrm>
        </p:spPr>
        <p:txBody>
          <a:bodyPr>
            <a:normAutofit/>
          </a:bodyPr>
          <a:lstStyle/>
          <a:p>
            <a:r>
              <a:rPr lang="cs-CZ" sz="1600" dirty="0" smtClean="0"/>
              <a:t>Vlastní tvorba</a:t>
            </a:r>
          </a:p>
          <a:p>
            <a:r>
              <a:rPr lang="cs-CZ" sz="1600" dirty="0" smtClean="0"/>
              <a:t>Obrázky</a:t>
            </a:r>
          </a:p>
          <a:p>
            <a:r>
              <a:rPr lang="cs-CZ" sz="1600" dirty="0" smtClean="0"/>
              <a:t>Obr 1: AUTOR NEUVEDEN.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26.11.2012]. Dostupný na WWW: http://cs.wikipedia.org/wiki/Soubor:Kangaroo_and_joey03.jpg</a:t>
            </a:r>
          </a:p>
          <a:p>
            <a:endParaRPr lang="cs-CZ" sz="1600" dirty="0" smtClean="0"/>
          </a:p>
          <a:p>
            <a:r>
              <a:rPr lang="cs-CZ" sz="1600" dirty="0" smtClean="0"/>
              <a:t>Obr 2: AUTOR NEUVEDEN.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26.11.2012]. Dostupný na WWW: http://cs.wikipedia.org/wiki/Soubor:Red_kangaroo_-_melbourne_zoo.jpg</a:t>
            </a:r>
          </a:p>
          <a:p>
            <a:endParaRPr lang="cs-CZ" sz="1600" dirty="0" smtClean="0"/>
          </a:p>
          <a:p>
            <a:r>
              <a:rPr lang="cs-CZ" sz="1600" dirty="0" smtClean="0"/>
              <a:t>Obr 3: BOHDAL, Jiří. </a:t>
            </a:r>
            <a:r>
              <a:rPr lang="cs-CZ" sz="1600" i="1" dirty="0" err="1" smtClean="0"/>
              <a:t>Naturfoto.cz</a:t>
            </a:r>
            <a:r>
              <a:rPr lang="cs-CZ" sz="1600" dirty="0" smtClean="0"/>
              <a:t> [online]. [cit. 26.11.2012]. Dostupný na WWW: http://www.</a:t>
            </a:r>
            <a:r>
              <a:rPr lang="cs-CZ" sz="1600" dirty="0" err="1" smtClean="0"/>
              <a:t>naturfoto.cz</a:t>
            </a:r>
            <a:r>
              <a:rPr lang="cs-CZ" sz="1600" dirty="0" smtClean="0"/>
              <a:t>/klokan-</a:t>
            </a:r>
            <a:r>
              <a:rPr lang="cs-CZ" sz="1600" dirty="0" err="1" smtClean="0"/>
              <a:t>rudokrky</a:t>
            </a:r>
            <a:r>
              <a:rPr lang="cs-CZ" sz="1600" dirty="0" smtClean="0"/>
              <a:t>-fotografie-1925.html</a:t>
            </a:r>
          </a:p>
          <a:p>
            <a:endParaRPr lang="cs-CZ" sz="1600" dirty="0" smtClean="0"/>
          </a:p>
          <a:p>
            <a:r>
              <a:rPr lang="cs-CZ" sz="1600" dirty="0" smtClean="0"/>
              <a:t>Obr 4: </a:t>
            </a:r>
            <a:r>
              <a:rPr lang="it-IT" sz="1600" dirty="0" smtClean="0"/>
              <a:t>DILIFF. </a:t>
            </a:r>
            <a:r>
              <a:rPr lang="it-IT" sz="1600" i="1" dirty="0" smtClean="0"/>
              <a:t>Wikipedia.cz</a:t>
            </a:r>
            <a:r>
              <a:rPr lang="it-IT" sz="1600" dirty="0" smtClean="0"/>
              <a:t> [online]. [cit. 26.11.2012]. Dostupný na WWW: http://cs.wikipedia.org/wiki/Soubor:Koala_climbing_tree.jpg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Obr 5: TELLO, Juan.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26.11.2012]. Dostupný na WWW: http://commons.wikimedia.org/wiki/File:Rabipelao.jpg</a:t>
            </a:r>
          </a:p>
          <a:p>
            <a:endParaRPr lang="cs-CZ" sz="1600" dirty="0" smtClean="0"/>
          </a:p>
          <a:p>
            <a:r>
              <a:rPr lang="cs-CZ" sz="1600" dirty="0" smtClean="0"/>
              <a:t>Obr 6: MCLEAN, </a:t>
            </a:r>
            <a:r>
              <a:rPr lang="cs-CZ" sz="1600" dirty="0" err="1" smtClean="0"/>
              <a:t>Wayne</a:t>
            </a:r>
            <a:r>
              <a:rPr lang="cs-CZ" sz="1600" dirty="0" smtClean="0"/>
              <a:t>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26.11.2012]. Dostupný na WWW: http://upload.wikimedia.org/wikipedia/commons/a/ac/Tasdevil_large.jpg</a:t>
            </a:r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Materiál je určen žákům 8.ročníku ZŠ.</a:t>
            </a:r>
          </a:p>
          <a:p>
            <a:r>
              <a:rPr lang="cs-CZ" sz="2000" dirty="0" smtClean="0"/>
              <a:t>Slouží k jejich seznámení se s obecnou charakteristikou a blíže </a:t>
            </a:r>
          </a:p>
          <a:p>
            <a:r>
              <a:rPr lang="cs-CZ" sz="2000" dirty="0" smtClean="0"/>
              <a:t>s některými druhy </a:t>
            </a:r>
            <a:r>
              <a:rPr lang="cs-CZ" sz="2000" smtClean="0"/>
              <a:t>řádu vačnatců. 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472</TotalTime>
  <Words>415</Words>
  <Application>Microsoft Office PowerPoint</Application>
  <PresentationFormat>Předvádění na obrazovce (4:3)</PresentationFormat>
  <Paragraphs>170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Lití písma</vt:lpstr>
      <vt:lpstr>Snímek 1</vt:lpstr>
      <vt:lpstr>Vačnatci </vt:lpstr>
      <vt:lpstr>Charakteristické znaky</vt:lpstr>
      <vt:lpstr>Výskyt</vt:lpstr>
      <vt:lpstr>Zástupci</vt:lpstr>
      <vt:lpstr>Klokani</vt:lpstr>
      <vt:lpstr>Klokan obrovský</vt:lpstr>
      <vt:lpstr>Snímek 8</vt:lpstr>
      <vt:lpstr>Koala medvídkovitý</vt:lpstr>
      <vt:lpstr>Ze života koaly</vt:lpstr>
      <vt:lpstr>Vačice opossum</vt:lpstr>
      <vt:lpstr>Ze života vačice</vt:lpstr>
      <vt:lpstr>Ďábel medvědovitý</vt:lpstr>
      <vt:lpstr>Otázka</vt:lpstr>
      <vt:lpstr>  Zdroje a citace</vt:lpstr>
      <vt:lpstr>Anotace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51</cp:revision>
  <dcterms:created xsi:type="dcterms:W3CDTF">2012-11-26T17:31:28Z</dcterms:created>
  <dcterms:modified xsi:type="dcterms:W3CDTF">2012-12-10T08:40:06Z</dcterms:modified>
</cp:coreProperties>
</file>