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9" r:id="rId12"/>
    <p:sldId id="261" r:id="rId13"/>
    <p:sldId id="267" r:id="rId14"/>
    <p:sldId id="268" r:id="rId15"/>
    <p:sldId id="257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6699"/>
    <a:srgbClr val="6600CC"/>
    <a:srgbClr val="000066"/>
    <a:srgbClr val="E01217"/>
    <a:srgbClr val="FF9933"/>
    <a:srgbClr val="FF66FF"/>
    <a:srgbClr val="FF66CC"/>
    <a:srgbClr val="66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E5FB138-3324-41A1-A184-CCC24CEB78B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698F996-BA1C-4C3C-9C85-C1603B7C44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e/e9/EdmontonZooArmadillo.JPG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e/e9/EdmontonZooArmadillo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2708920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28.11.2012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VY_32_INOVACE_04_PŘÍRODOPIS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Chudozubí 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láček 14"/>
          <p:cNvSpPr/>
          <p:nvPr/>
        </p:nvSpPr>
        <p:spPr>
          <a:xfrm>
            <a:off x="2339752" y="404664"/>
            <a:ext cx="4176464" cy="2232248"/>
          </a:xfrm>
          <a:prstGeom prst="cloudCallou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44" name="Picture 8" descr="Rozkošný opancierovaný „mimozemšťan“  žije v Južnej Amerike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4653136"/>
            <a:ext cx="2833773" cy="1656184"/>
          </a:xfrm>
          <a:prstGeom prst="rect">
            <a:avLst/>
          </a:prstGeom>
          <a:noFill/>
        </p:spPr>
      </p:pic>
      <p:pic>
        <p:nvPicPr>
          <p:cNvPr id="14342" name="Picture 6" descr="Malý pásavec z Floridy: Dajte mi pokoj, chcem spať a rásť!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852936"/>
            <a:ext cx="2016224" cy="11845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463823"/>
          </a:xfrm>
        </p:spPr>
        <p:txBody>
          <a:bodyPr/>
          <a:lstStyle/>
          <a:p>
            <a:pPr algn="ctr"/>
            <a:r>
              <a:rPr lang="cs-CZ" dirty="0" smtClean="0"/>
              <a:t>Chudozubí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 descr="Soubor:Bradyp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933056"/>
            <a:ext cx="1964754" cy="2619672"/>
          </a:xfrm>
          <a:prstGeom prst="rect">
            <a:avLst/>
          </a:prstGeom>
          <a:noFill/>
        </p:spPr>
      </p:pic>
      <p:pic>
        <p:nvPicPr>
          <p:cNvPr id="14340" name="Picture 4" descr="Soubor:Myresluger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4496159"/>
            <a:ext cx="2736304" cy="1850426"/>
          </a:xfrm>
          <a:prstGeom prst="rect">
            <a:avLst/>
          </a:prstGeom>
          <a:noFill/>
        </p:spPr>
      </p:pic>
      <p:pic>
        <p:nvPicPr>
          <p:cNvPr id="13314" name="Picture 2" descr="Soubor:EdmontonZooArmadillo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2276872"/>
            <a:ext cx="1656184" cy="1242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400" dirty="0" smtClean="0">
                <a:solidFill>
                  <a:srgbClr val="00B0F0"/>
                </a:solidFill>
              </a:rPr>
              <a:t>     Charakteristické znaky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špatná kvalita zubů: </a:t>
            </a:r>
          </a:p>
          <a:p>
            <a:r>
              <a:rPr lang="cs-CZ" sz="2400" dirty="0" smtClean="0"/>
              <a:t>                                 někdy     chybí kořeny</a:t>
            </a:r>
          </a:p>
          <a:p>
            <a:r>
              <a:rPr lang="cs-CZ" sz="2400" dirty="0" smtClean="0"/>
              <a:t>                                                povrch bez skloviny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chybí řezáky a špičáky</a:t>
            </a:r>
          </a:p>
          <a:p>
            <a:r>
              <a:rPr lang="cs-CZ" sz="2400" dirty="0" smtClean="0"/>
              <a:t>                    </a:t>
            </a:r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716016" y="263691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427984" y="263691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427984" y="2636912"/>
            <a:ext cx="36004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Výskyt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           Střední a Jižní Amerika</a:t>
            </a:r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9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Zástupci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66"/>
                </a:solidFill>
              </a:rPr>
              <a:t>Lenochodi</a:t>
            </a:r>
            <a:r>
              <a:rPr lang="cs-CZ" sz="2400" dirty="0" smtClean="0"/>
              <a:t>: lenochod tříprstý</a:t>
            </a:r>
          </a:p>
          <a:p>
            <a:r>
              <a:rPr lang="cs-CZ" sz="2400" dirty="0" smtClean="0"/>
              <a:t>                   </a:t>
            </a:r>
          </a:p>
          <a:p>
            <a:pPr>
              <a:buNone/>
            </a:pP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66CCFF"/>
                </a:solidFill>
              </a:rPr>
              <a:t>Mravenečníci</a:t>
            </a:r>
            <a:r>
              <a:rPr lang="cs-CZ" sz="2400" dirty="0" smtClean="0"/>
              <a:t>: mravenečník velký</a:t>
            </a:r>
          </a:p>
          <a:p>
            <a:r>
              <a:rPr lang="cs-CZ" sz="2400" dirty="0" smtClean="0"/>
              <a:t>                        mravenečník mexický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</a:t>
            </a:r>
            <a:r>
              <a:rPr lang="cs-CZ" sz="2400" dirty="0" smtClean="0">
                <a:solidFill>
                  <a:schemeClr val="accent6"/>
                </a:solidFill>
              </a:rPr>
              <a:t>Pásovci</a:t>
            </a:r>
            <a:r>
              <a:rPr lang="cs-CZ" sz="2400" dirty="0" smtClean="0"/>
              <a:t>: pásovec velký</a:t>
            </a:r>
          </a:p>
          <a:p>
            <a:pPr>
              <a:buNone/>
            </a:pPr>
            <a:r>
              <a:rPr lang="cs-CZ" sz="2400" dirty="0" smtClean="0"/>
              <a:t>                   pásovec devítipásý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000" i="1" dirty="0" smtClean="0"/>
              <a:t>Úkol 1.: Vyhledej obrázek a informace o mravenečníku mexickém.</a:t>
            </a:r>
          </a:p>
          <a:p>
            <a:r>
              <a:rPr lang="cs-CZ" sz="2000" i="1" dirty="0" smtClean="0"/>
              <a:t>Úkol 2.: Uveď příklady některých dalších druhů lenochodů, </a:t>
            </a:r>
          </a:p>
          <a:p>
            <a:r>
              <a:rPr lang="cs-CZ" sz="2000" i="1" dirty="0" smtClean="0"/>
              <a:t>              mravenečníků a pásovců. (vyhledej v encyklopedii )</a:t>
            </a:r>
            <a:endParaRPr lang="cs-CZ" sz="2000" i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92D050"/>
                </a:solidFill>
              </a:rPr>
              <a:t>Lenochod tříprstý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obr. 1</a:t>
            </a:r>
            <a:endParaRPr lang="cs-CZ" sz="1600" dirty="0"/>
          </a:p>
        </p:txBody>
      </p:sp>
      <p:pic>
        <p:nvPicPr>
          <p:cNvPr id="4" name="Picture 2" descr="Soubor:Bradyp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628800"/>
            <a:ext cx="3420380" cy="4560507"/>
          </a:xfrm>
          <a:prstGeom prst="rect">
            <a:avLst/>
          </a:prstGeom>
          <a:noFill/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92D050"/>
                </a:solidFill>
              </a:rPr>
              <a:t>Ze života lenochodů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žijí zavěšeni hlavou dolů v korunách stromů</a:t>
            </a:r>
          </a:p>
          <a:p>
            <a:endParaRPr lang="cs-CZ" sz="2400" dirty="0" smtClean="0"/>
          </a:p>
          <a:p>
            <a:r>
              <a:rPr lang="cs-CZ" sz="2400" dirty="0" smtClean="0"/>
              <a:t>spí až 15 hodin denně</a:t>
            </a:r>
          </a:p>
          <a:p>
            <a:endParaRPr lang="cs-CZ" sz="2400" dirty="0" smtClean="0"/>
          </a:p>
          <a:p>
            <a:r>
              <a:rPr lang="cs-CZ" sz="2400" dirty="0" smtClean="0"/>
              <a:t>pohybují se pomalu</a:t>
            </a:r>
          </a:p>
          <a:p>
            <a:endParaRPr lang="cs-CZ" sz="2400" dirty="0" smtClean="0"/>
          </a:p>
          <a:p>
            <a:r>
              <a:rPr lang="cs-CZ" sz="2400" dirty="0" smtClean="0"/>
              <a:t>pomalé jsou i ostatní životní projevy:</a:t>
            </a:r>
          </a:p>
          <a:p>
            <a:r>
              <a:rPr lang="cs-CZ" sz="2400" dirty="0" smtClean="0"/>
              <a:t>         dýchání</a:t>
            </a:r>
          </a:p>
          <a:p>
            <a:r>
              <a:rPr lang="cs-CZ" sz="2400" dirty="0" smtClean="0"/>
              <a:t>         trávení – potrava ze žaludku do střev: 1 měsíc</a:t>
            </a:r>
          </a:p>
          <a:p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92D050"/>
                </a:solidFill>
              </a:rPr>
              <a:t>Mravenečník velký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obr. 2</a:t>
            </a:r>
            <a:endParaRPr lang="cs-CZ" sz="1600" dirty="0"/>
          </a:p>
        </p:txBody>
      </p:sp>
      <p:pic>
        <p:nvPicPr>
          <p:cNvPr id="4" name="Picture 4" descr="Soubor:Myresluger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7225" y="1916832"/>
            <a:ext cx="5805095" cy="3925697"/>
          </a:xfrm>
          <a:prstGeom prst="rect">
            <a:avLst/>
          </a:prstGeom>
          <a:noFill/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92D050"/>
                </a:solidFill>
              </a:rPr>
              <a:t>       Ze života mravenečníků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živí se hlavně mravenci a termity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silné drápy používají - k vyhrabávání potravy</a:t>
            </a:r>
          </a:p>
          <a:p>
            <a:r>
              <a:rPr lang="cs-CZ" sz="2400" dirty="0" smtClean="0"/>
              <a:t>                                   - při soubojích</a:t>
            </a:r>
          </a:p>
          <a:p>
            <a:endParaRPr lang="cs-CZ" sz="2400" dirty="0" smtClean="0"/>
          </a:p>
          <a:p>
            <a:r>
              <a:rPr lang="cs-CZ" sz="2400" dirty="0" smtClean="0"/>
              <a:t>mláďata mravenečníka velkého se až 1 rok vozí na matčině hřbetě</a:t>
            </a:r>
          </a:p>
          <a:p>
            <a:endParaRPr lang="cs-CZ" sz="2400" dirty="0" smtClean="0"/>
          </a:p>
          <a:p>
            <a:r>
              <a:rPr lang="cs-CZ" sz="2400" dirty="0" smtClean="0"/>
              <a:t>za den spořádá mravenečník velký až 30 000 mravenců</a:t>
            </a:r>
          </a:p>
          <a:p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92D050"/>
                </a:solidFill>
              </a:rPr>
              <a:t>Pásovec tříprstý - mládě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/>
          <a:lstStyle/>
          <a:p>
            <a:r>
              <a:rPr lang="cs-CZ" sz="1600" dirty="0" smtClean="0"/>
              <a:t>                                                           obr. 5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r>
              <a:rPr lang="cs-CZ" sz="2400" dirty="0" smtClean="0"/>
              <a:t>              v ohrožení se pásovci stočí do klubíčka</a:t>
            </a:r>
          </a:p>
        </p:txBody>
      </p:sp>
      <p:pic>
        <p:nvPicPr>
          <p:cNvPr id="4" name="Picture 6" descr="Malý pásavec z Floridy: Dajte mi pokoj, chcem spať a rásť!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060848"/>
            <a:ext cx="5883204" cy="3456384"/>
          </a:xfrm>
          <a:prstGeom prst="rect">
            <a:avLst/>
          </a:prstGeom>
          <a:noFill/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92D050"/>
                </a:solidFill>
              </a:rPr>
              <a:t>Pásovec tříprstý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21176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obr. 3</a:t>
            </a:r>
            <a:endParaRPr lang="cs-CZ" sz="1600" dirty="0"/>
          </a:p>
        </p:txBody>
      </p:sp>
      <p:pic>
        <p:nvPicPr>
          <p:cNvPr id="4" name="Picture 2" descr="Soubor:EdmontonZooArmadill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628800"/>
            <a:ext cx="6072675" cy="4554506"/>
          </a:xfrm>
          <a:prstGeom prst="rect">
            <a:avLst/>
          </a:prstGeom>
          <a:noFill/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92D050"/>
                </a:solidFill>
              </a:rPr>
              <a:t>    Pásovec devítipásý - mládě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430304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600" dirty="0" smtClean="0"/>
              <a:t>                                                           obr. 4</a:t>
            </a:r>
            <a:endParaRPr lang="cs-CZ" sz="1600" dirty="0"/>
          </a:p>
        </p:txBody>
      </p:sp>
      <p:pic>
        <p:nvPicPr>
          <p:cNvPr id="4" name="Picture 8" descr="Rozkošný opancierovaný „mimozemšťan“  žije v Južnej Amerike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916832"/>
            <a:ext cx="6037169" cy="3528392"/>
          </a:xfrm>
          <a:prstGeom prst="rect">
            <a:avLst/>
          </a:prstGeom>
          <a:noFill/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92D050"/>
                </a:solidFill>
              </a:rPr>
              <a:t>Ze života pásovců</a:t>
            </a:r>
            <a:endParaRPr lang="cs-CZ" sz="4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existuje na </a:t>
            </a:r>
            <a:r>
              <a:rPr lang="cs-CZ" sz="2400" dirty="0" smtClean="0">
                <a:solidFill>
                  <a:srgbClr val="FFFF66"/>
                </a:solidFill>
              </a:rPr>
              <a:t>20 druhů </a:t>
            </a:r>
          </a:p>
          <a:p>
            <a:endParaRPr lang="cs-CZ" sz="2400" dirty="0" smtClean="0"/>
          </a:p>
          <a:p>
            <a:r>
              <a:rPr lang="cs-CZ" sz="2400" dirty="0" smtClean="0"/>
              <a:t>tělo kryté drobnými tvrdými šupinami, které vytváří pásy </a:t>
            </a:r>
          </a:p>
          <a:p>
            <a:endParaRPr lang="cs-CZ" sz="2400" dirty="0" smtClean="0"/>
          </a:p>
          <a:p>
            <a:r>
              <a:rPr lang="cs-CZ" sz="2400" dirty="0" smtClean="0"/>
              <a:t>v ústech </a:t>
            </a:r>
            <a:r>
              <a:rPr lang="cs-CZ" sz="2400" dirty="0" smtClean="0">
                <a:solidFill>
                  <a:srgbClr val="FFFF66"/>
                </a:solidFill>
              </a:rPr>
              <a:t>až 100 zubů</a:t>
            </a:r>
          </a:p>
          <a:p>
            <a:endParaRPr lang="cs-CZ" sz="2400" dirty="0" smtClean="0"/>
          </a:p>
          <a:p>
            <a:r>
              <a:rPr lang="cs-CZ" sz="2400" dirty="0" smtClean="0"/>
              <a:t>pásovec velký váží až 60 kg</a:t>
            </a:r>
          </a:p>
          <a:p>
            <a:endParaRPr lang="cs-CZ" sz="2400" dirty="0" smtClean="0"/>
          </a:p>
          <a:p>
            <a:r>
              <a:rPr lang="cs-CZ" sz="2400" dirty="0" smtClean="0"/>
              <a:t>pásovec devítipásý rodí vždy identická čtyřčata</a:t>
            </a:r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FFFF66"/>
                </a:solidFill>
              </a:rPr>
              <a:t>  Připrav si odpovědi na otázky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1. Od čeho je odvozený název </a:t>
            </a:r>
            <a:r>
              <a:rPr lang="cs-CZ" sz="2400" b="1" i="1" dirty="0" smtClean="0"/>
              <a:t>chudozubí ?</a:t>
            </a:r>
          </a:p>
          <a:p>
            <a:r>
              <a:rPr lang="cs-CZ" sz="2400" dirty="0" smtClean="0"/>
              <a:t>2. Ve kterých světadílech se chudozubí vyskytují?</a:t>
            </a:r>
          </a:p>
          <a:p>
            <a:r>
              <a:rPr lang="cs-CZ" sz="2400" dirty="0" smtClean="0"/>
              <a:t>3. </a:t>
            </a:r>
            <a:r>
              <a:rPr lang="cs-CZ" sz="2400" smtClean="0"/>
              <a:t>Od </a:t>
            </a:r>
            <a:r>
              <a:rPr lang="cs-CZ" sz="2400" dirty="0" smtClean="0"/>
              <a:t>jakého charakteristického znaku lenochodů je </a:t>
            </a:r>
          </a:p>
          <a:p>
            <a:r>
              <a:rPr lang="cs-CZ" sz="2400" dirty="0" smtClean="0"/>
              <a:t>    odvozený jejich název?</a:t>
            </a:r>
          </a:p>
          <a:p>
            <a:r>
              <a:rPr lang="cs-CZ" sz="2400" dirty="0" smtClean="0"/>
              <a:t>4. Která z následujících skupin má bezzubá ústa?</a:t>
            </a:r>
          </a:p>
          <a:p>
            <a:r>
              <a:rPr lang="cs-CZ" sz="2400" dirty="0" smtClean="0"/>
              <a:t>    (lenochodi, mravenečníci, pásovci)</a:t>
            </a:r>
          </a:p>
          <a:p>
            <a:r>
              <a:rPr lang="cs-CZ" sz="2400" dirty="0" smtClean="0"/>
              <a:t>5. K čemu slouží mravenečníkům drápy?</a:t>
            </a:r>
          </a:p>
          <a:p>
            <a:r>
              <a:rPr lang="cs-CZ" sz="2400" dirty="0" smtClean="0"/>
              <a:t>6.  Čím je kryté tělo pásovců?</a:t>
            </a:r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ln>
            <a:solidFill>
              <a:schemeClr val="tx2">
                <a:lumMod val="10000"/>
              </a:schemeClr>
            </a:solidFill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rgbClr val="FF6699"/>
                </a:solidFill>
                <a:effectLst/>
                <a:latin typeface="Calibri" pitchFamily="34" charset="0"/>
                <a:cs typeface="Arial" pitchFamily="34" charset="0"/>
              </a:rPr>
              <a:t>Chudozubí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rgbClr val="FF6699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   Zdroje a citace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2117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Vlastní tvorba</a:t>
            </a:r>
          </a:p>
          <a:p>
            <a:endParaRPr lang="cs-CZ" sz="1800" dirty="0" smtClean="0"/>
          </a:p>
          <a:p>
            <a:r>
              <a:rPr lang="cs-CZ" sz="1800" dirty="0" smtClean="0"/>
              <a:t>Obrázky</a:t>
            </a:r>
          </a:p>
          <a:p>
            <a:r>
              <a:rPr lang="cs-CZ" sz="1800" dirty="0" smtClean="0"/>
              <a:t>Obr 1:  LAUBE, Stefan.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27.11.2012]. Dostupný na WWW: http://cs.wikipedia.org/wiki/Soubor:Bradypus.jpg </a:t>
            </a:r>
          </a:p>
          <a:p>
            <a:endParaRPr lang="cs-CZ" sz="1800" dirty="0" smtClean="0"/>
          </a:p>
          <a:p>
            <a:r>
              <a:rPr lang="cs-CZ" sz="1800" dirty="0" smtClean="0"/>
              <a:t>Obr 2: THYSSEN, </a:t>
            </a:r>
            <a:r>
              <a:rPr lang="cs-CZ" sz="1800" dirty="0" err="1" smtClean="0"/>
              <a:t>Malene</a:t>
            </a:r>
            <a:r>
              <a:rPr lang="cs-CZ" sz="1800" dirty="0" smtClean="0"/>
              <a:t>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27.11.2012]. Dostupný na WWW: http://cs.wikipedia.org/wiki/Soubor:Myresluger2.jpg</a:t>
            </a:r>
          </a:p>
          <a:p>
            <a:endParaRPr lang="cs-CZ" sz="1800" dirty="0" smtClean="0"/>
          </a:p>
          <a:p>
            <a:r>
              <a:rPr lang="cs-CZ" sz="1800" dirty="0" smtClean="0"/>
              <a:t>Obr 3: STUBBS, </a:t>
            </a:r>
            <a:r>
              <a:rPr lang="cs-CZ" sz="1800" dirty="0" err="1" smtClean="0"/>
              <a:t>Chris</a:t>
            </a:r>
            <a:r>
              <a:rPr lang="cs-CZ" sz="1800" dirty="0" smtClean="0"/>
              <a:t>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27.11.2012]. Dostupný na WWW: http://cs.wikipedia.org/wiki/Soubor:EdmontonZooArmadillo.JPG</a:t>
            </a:r>
          </a:p>
          <a:p>
            <a:endParaRPr lang="cs-CZ" sz="1800" dirty="0" smtClean="0"/>
          </a:p>
          <a:p>
            <a:r>
              <a:rPr lang="cs-CZ" sz="1800" i="1" dirty="0" smtClean="0"/>
              <a:t>Obr 4</a:t>
            </a:r>
            <a:r>
              <a:rPr lang="cs-CZ" sz="1800" dirty="0" smtClean="0"/>
              <a:t>: PROFIMEDIA.SK. </a:t>
            </a:r>
            <a:r>
              <a:rPr lang="cs-CZ" sz="1800" i="1" dirty="0" smtClean="0"/>
              <a:t>Čas.</a:t>
            </a:r>
            <a:r>
              <a:rPr lang="cs-CZ" sz="1800" i="1" dirty="0" err="1" smtClean="0"/>
              <a:t>sk</a:t>
            </a:r>
            <a:r>
              <a:rPr lang="cs-CZ" sz="1800" dirty="0" smtClean="0"/>
              <a:t> [online]. [cit. 27.11.2012]. Dostupný na WWW: http://www.</a:t>
            </a:r>
            <a:r>
              <a:rPr lang="cs-CZ" sz="1800" dirty="0" err="1" smtClean="0"/>
              <a:t>cas.sk</a:t>
            </a:r>
            <a:r>
              <a:rPr lang="cs-CZ" sz="1800" dirty="0" smtClean="0"/>
              <a:t>/</a:t>
            </a:r>
            <a:r>
              <a:rPr lang="cs-CZ" sz="1800" dirty="0" err="1" smtClean="0"/>
              <a:t>galeria</a:t>
            </a:r>
            <a:r>
              <a:rPr lang="cs-CZ" sz="1800" dirty="0" smtClean="0"/>
              <a:t>/298884/?foto=1</a:t>
            </a:r>
          </a:p>
          <a:p>
            <a:endParaRPr lang="cs-CZ" sz="1800" dirty="0" smtClean="0"/>
          </a:p>
          <a:p>
            <a:r>
              <a:rPr lang="cs-CZ" sz="1800" dirty="0" smtClean="0"/>
              <a:t>Obr 5: PROFIMEDIA.SK. </a:t>
            </a:r>
            <a:r>
              <a:rPr lang="cs-CZ" sz="1800" i="1" dirty="0" smtClean="0"/>
              <a:t>Čas.</a:t>
            </a:r>
            <a:r>
              <a:rPr lang="cs-CZ" sz="1800" i="1" dirty="0" err="1" smtClean="0"/>
              <a:t>sk</a:t>
            </a:r>
            <a:r>
              <a:rPr lang="cs-CZ" sz="1800" dirty="0" smtClean="0"/>
              <a:t> [online]. [cit. 27.11.2012]. Dostupný na WWW: http://www.</a:t>
            </a:r>
            <a:r>
              <a:rPr lang="cs-CZ" sz="1800" dirty="0" err="1" smtClean="0"/>
              <a:t>cas.sk</a:t>
            </a:r>
            <a:r>
              <a:rPr lang="cs-CZ" sz="1800" dirty="0" smtClean="0"/>
              <a:t>/</a:t>
            </a:r>
            <a:r>
              <a:rPr lang="cs-CZ" sz="1800" dirty="0" err="1" smtClean="0"/>
              <a:t>galeria</a:t>
            </a:r>
            <a:r>
              <a:rPr lang="cs-CZ" sz="1800" dirty="0" smtClean="0"/>
              <a:t>/298884/?foto=0</a:t>
            </a:r>
          </a:p>
          <a:p>
            <a:endParaRPr lang="cs-CZ" sz="1800" dirty="0" smtClean="0"/>
          </a:p>
          <a:p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Anotace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řádu ‘chudozubí‘.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188</TotalTime>
  <Words>400</Words>
  <Application>Microsoft Office PowerPoint</Application>
  <PresentationFormat>Předvádění na obrazovce (4:3)</PresentationFormat>
  <Paragraphs>158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Lití písma</vt:lpstr>
      <vt:lpstr>Snímek 1</vt:lpstr>
      <vt:lpstr>Chudozubí</vt:lpstr>
      <vt:lpstr>     Charakteristické znaky</vt:lpstr>
      <vt:lpstr>Výskyt</vt:lpstr>
      <vt:lpstr>Zástupci</vt:lpstr>
      <vt:lpstr>Lenochod tříprstý</vt:lpstr>
      <vt:lpstr>Ze života lenochodů</vt:lpstr>
      <vt:lpstr>Mravenečník velký</vt:lpstr>
      <vt:lpstr>       Ze života mravenečníků</vt:lpstr>
      <vt:lpstr>Pásovec tříprstý - mládě</vt:lpstr>
      <vt:lpstr>Pásovec tříprstý</vt:lpstr>
      <vt:lpstr>    Pásovec devítipásý - mládě</vt:lpstr>
      <vt:lpstr>Ze života pásovců</vt:lpstr>
      <vt:lpstr>  Připrav si odpovědi na otázky</vt:lpstr>
      <vt:lpstr>   Zdroje a citace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Chudocubí</dc:title>
  <dc:creator>OEM</dc:creator>
  <cp:lastModifiedBy>OEM</cp:lastModifiedBy>
  <cp:revision>27</cp:revision>
  <dcterms:created xsi:type="dcterms:W3CDTF">2012-11-27T18:40:48Z</dcterms:created>
  <dcterms:modified xsi:type="dcterms:W3CDTF">2012-12-10T08:41:38Z</dcterms:modified>
</cp:coreProperties>
</file>