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4" r:id="rId3"/>
    <p:sldId id="259" r:id="rId4"/>
    <p:sldId id="286" r:id="rId5"/>
    <p:sldId id="287" r:id="rId6"/>
    <p:sldId id="288" r:id="rId7"/>
    <p:sldId id="289" r:id="rId8"/>
    <p:sldId id="292" r:id="rId9"/>
    <p:sldId id="290" r:id="rId10"/>
    <p:sldId id="291" r:id="rId11"/>
    <p:sldId id="29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815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2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785786" y="4286256"/>
            <a:ext cx="75724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určena k výkladu učiva chemické látky, chemické prvky zlato a železo v 8. ročníku a opakování učiva v 9. ročníku.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Období: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září – prosinec 2011 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428596" y="500042"/>
            <a:ext cx="7786774" cy="2757564"/>
            <a:chOff x="285721" y="500063"/>
            <a:chExt cx="8715436" cy="2757564"/>
          </a:xfrm>
        </p:grpSpPr>
        <p:sp>
          <p:nvSpPr>
            <p:cNvPr id="8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1754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Škola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Základní škola Varnsdorf, Edisonova 2821, okres Děčín,</a:t>
              </a:r>
            </a:p>
            <a:p>
              <a:r>
                <a:rPr lang="cs-CZ" dirty="0" smtClean="0">
                  <a:latin typeface="Arial" pitchFamily="34" charset="0"/>
                  <a:cs typeface="Arial" pitchFamily="34" charset="0"/>
                </a:rPr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Člověk a příroda, chemie, chemické látky - zlato, železo  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Autor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Ing. Zdeňka Botková</a:t>
              </a:r>
            </a:p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Název pomůcky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VY_52_INOVACE_05/III. SADA</a:t>
              </a:r>
            </a:p>
            <a:p>
              <a:endParaRPr lang="cs-CZ" b="1" dirty="0" smtClean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" name="TextovéPole 7"/>
            <p:cNvSpPr txBox="1"/>
            <p:nvPr/>
          </p:nvSpPr>
          <p:spPr>
            <a:xfrm>
              <a:off x="3723906" y="2857517"/>
              <a:ext cx="20789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71670" y="2214554"/>
            <a:ext cx="47149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ZLATO</a:t>
            </a:r>
          </a:p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ŽELEZO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ZLATO – Au</a:t>
            </a:r>
            <a:br>
              <a:rPr lang="cs-CZ" sz="4900" b="1" dirty="0" smtClean="0">
                <a:solidFill>
                  <a:srgbClr val="C00000"/>
                </a:solidFill>
              </a:rPr>
            </a:br>
            <a:r>
              <a:rPr lang="cs-CZ" sz="3100" b="1" dirty="0" err="1" smtClean="0">
                <a:solidFill>
                  <a:srgbClr val="C00000"/>
                </a:solidFill>
              </a:rPr>
              <a:t>Aurum</a:t>
            </a:r>
            <a:r>
              <a:rPr lang="cs-CZ" sz="3100" b="1" dirty="0" smtClean="0">
                <a:solidFill>
                  <a:srgbClr val="C00000"/>
                </a:solidFill>
              </a:rPr>
              <a:t> </a:t>
            </a: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0298" y="1857364"/>
            <a:ext cx="4000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I.B skupina, 6. perioda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57224" y="2357430"/>
            <a:ext cx="792961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Vlastnosti:</a:t>
            </a:r>
          </a:p>
          <a:p>
            <a:pPr>
              <a:buFontTx/>
              <a:buChar char="-"/>
            </a:pPr>
            <a:r>
              <a:rPr lang="cs-CZ" sz="2800" b="1" dirty="0" smtClean="0"/>
              <a:t> žlutý kov</a:t>
            </a:r>
          </a:p>
          <a:p>
            <a:pPr>
              <a:buFontTx/>
              <a:buChar char="-"/>
            </a:pPr>
            <a:r>
              <a:rPr lang="cs-CZ" sz="2800" b="1" dirty="0" smtClean="0"/>
              <a:t> na vzduchu stálý, tzv. ušlechtilý kov</a:t>
            </a:r>
          </a:p>
          <a:p>
            <a:pPr>
              <a:buFontTx/>
              <a:buChar char="-"/>
            </a:pPr>
            <a:r>
              <a:rPr lang="cs-CZ" sz="2800" b="1" dirty="0" smtClean="0"/>
              <a:t> nereaktivní</a:t>
            </a:r>
          </a:p>
          <a:p>
            <a:pPr>
              <a:buFontTx/>
              <a:buChar char="-"/>
            </a:pPr>
            <a:r>
              <a:rPr lang="cs-CZ" sz="2800" b="1" dirty="0" smtClean="0"/>
              <a:t> rozpustný jen v „lučavce královské“  </a:t>
            </a:r>
          </a:p>
          <a:p>
            <a:pPr>
              <a:buFontTx/>
              <a:buChar char="-"/>
            </a:pPr>
            <a:r>
              <a:rPr lang="cs-CZ" sz="2800" b="1" dirty="0" smtClean="0"/>
              <a:t> kujný – fólie tloušťky  menší než 0,001 mm</a:t>
            </a:r>
          </a:p>
          <a:p>
            <a:pPr>
              <a:buFontTx/>
              <a:buChar char="-"/>
            </a:pPr>
            <a:r>
              <a:rPr lang="cs-CZ" sz="2800" b="1" dirty="0" smtClean="0"/>
              <a:t> velká hustota </a:t>
            </a:r>
            <a:r>
              <a:rPr lang="el-GR" sz="2800" b="1" dirty="0" smtClean="0">
                <a:ea typeface="Cambria Math"/>
              </a:rPr>
              <a:t>ρ</a:t>
            </a:r>
            <a:r>
              <a:rPr lang="cs-CZ" sz="2800" b="1" dirty="0" smtClean="0">
                <a:ea typeface="Cambria Math"/>
              </a:rPr>
              <a:t> = 19,3 g/cm</a:t>
            </a:r>
            <a:r>
              <a:rPr lang="cs-CZ" sz="2800" b="1" baseline="30000" dirty="0" smtClean="0">
                <a:ea typeface="Cambria Math"/>
              </a:rPr>
              <a:t>3</a:t>
            </a:r>
            <a:endParaRPr lang="cs-CZ" sz="2800" b="1" dirty="0" smtClean="0">
              <a:ea typeface="Cambria Math"/>
            </a:endParaRPr>
          </a:p>
          <a:p>
            <a:pPr>
              <a:buFontTx/>
              <a:buChar char="-"/>
            </a:pPr>
            <a:r>
              <a:rPr lang="cs-CZ" sz="2800" b="1" dirty="0" smtClean="0">
                <a:ea typeface="Cambria Math"/>
              </a:rPr>
              <a:t> </a:t>
            </a:r>
            <a:r>
              <a:rPr lang="cs-CZ" sz="2800" b="1" dirty="0" smtClean="0"/>
              <a:t>měkký </a:t>
            </a:r>
          </a:p>
          <a:p>
            <a:pPr>
              <a:buFontTx/>
              <a:buChar char="-"/>
            </a:pPr>
            <a:r>
              <a:rPr lang="cs-CZ" sz="2800" b="1" dirty="0" smtClean="0"/>
              <a:t> zvýšení pevnosti slitiny s mědí, stříbrem aj.</a:t>
            </a:r>
          </a:p>
          <a:p>
            <a:pPr>
              <a:buFontTx/>
              <a:buChar char="-"/>
            </a:pP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3000372"/>
            <a:ext cx="7929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	    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ZLATO – Au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2000240"/>
            <a:ext cx="79296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Užití:</a:t>
            </a:r>
          </a:p>
          <a:p>
            <a:pPr>
              <a:buFontTx/>
              <a:buChar char="-"/>
            </a:pPr>
            <a:r>
              <a:rPr lang="cs-CZ" sz="2800" b="1" dirty="0" smtClean="0"/>
              <a:t> krytí hodnoty bankovek (zlaté cihly a pruty)</a:t>
            </a:r>
          </a:p>
          <a:p>
            <a:pPr>
              <a:buFontTx/>
              <a:buChar char="-"/>
            </a:pPr>
            <a:r>
              <a:rPr lang="cs-CZ" sz="2800" b="1" dirty="0" smtClean="0"/>
              <a:t> pamětní mince, medaile</a:t>
            </a:r>
          </a:p>
          <a:p>
            <a:pPr>
              <a:buFontTx/>
              <a:buChar char="-"/>
            </a:pPr>
            <a:r>
              <a:rPr lang="cs-CZ" sz="2800" b="1" dirty="0" smtClean="0"/>
              <a:t> šperky</a:t>
            </a:r>
          </a:p>
          <a:p>
            <a:pPr>
              <a:buFontTx/>
              <a:buChar char="-"/>
            </a:pPr>
            <a:r>
              <a:rPr lang="cs-CZ" sz="2800" b="1" dirty="0" smtClean="0"/>
              <a:t> zdobení skla a porcelánu  </a:t>
            </a:r>
          </a:p>
          <a:p>
            <a:pPr>
              <a:buFontTx/>
              <a:buChar char="-"/>
            </a:pPr>
            <a:r>
              <a:rPr lang="cs-CZ" sz="2800" b="1" dirty="0" smtClean="0"/>
              <a:t> zubní náhrady</a:t>
            </a:r>
          </a:p>
          <a:p>
            <a:pPr>
              <a:buFontTx/>
              <a:buChar char="-"/>
            </a:pPr>
            <a:r>
              <a:rPr lang="cs-CZ" sz="2800" b="1" dirty="0" smtClean="0"/>
              <a:t> elektrotechnika</a:t>
            </a:r>
            <a:endParaRPr lang="cs-CZ" sz="2800" b="1" dirty="0" smtClean="0">
              <a:ea typeface="Cambria Math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3000372"/>
            <a:ext cx="7929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	     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5143512"/>
            <a:ext cx="76438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Karát 	</a:t>
            </a:r>
            <a:r>
              <a:rPr lang="cs-CZ" sz="2800" b="1" dirty="0" smtClean="0"/>
              <a:t>-</a:t>
            </a:r>
            <a:r>
              <a:rPr lang="cs-CZ" sz="2800" dirty="0" smtClean="0"/>
              <a:t> označení obsahu zlata ve slitině – ryzost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	</a:t>
            </a:r>
            <a:r>
              <a:rPr lang="cs-CZ" sz="2800" dirty="0" smtClean="0"/>
              <a:t>-</a:t>
            </a:r>
            <a:r>
              <a:rPr lang="cs-CZ" sz="2800" dirty="0" smtClean="0">
                <a:solidFill>
                  <a:srgbClr val="0070C0"/>
                </a:solidFill>
              </a:rPr>
              <a:t> </a:t>
            </a:r>
            <a:r>
              <a:rPr lang="cs-CZ" sz="2800" dirty="0" smtClean="0"/>
              <a:t>1 karát je 1/24 celku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C00000"/>
                </a:solidFill>
              </a:rPr>
              <a:t>ŽELEZO</a:t>
            </a:r>
            <a:r>
              <a:rPr lang="cs-CZ" sz="4800" b="1" dirty="0" smtClean="0">
                <a:solidFill>
                  <a:srgbClr val="C00000"/>
                </a:solidFill>
              </a:rPr>
              <a:t> – </a:t>
            </a:r>
            <a:r>
              <a:rPr lang="cs-CZ" sz="4800" b="1" dirty="0" err="1" smtClean="0">
                <a:solidFill>
                  <a:srgbClr val="C00000"/>
                </a:solidFill>
              </a:rPr>
              <a:t>Fe</a:t>
            </a:r>
            <a:r>
              <a:rPr lang="cs-CZ" sz="4800" b="1" dirty="0" smtClean="0">
                <a:solidFill>
                  <a:srgbClr val="C00000"/>
                </a:solidFill>
              </a:rPr>
              <a:t/>
            </a:r>
            <a:br>
              <a:rPr lang="cs-CZ" sz="4800" b="1" dirty="0" smtClean="0">
                <a:solidFill>
                  <a:srgbClr val="C00000"/>
                </a:solidFill>
              </a:rPr>
            </a:br>
            <a:r>
              <a:rPr lang="cs-CZ" sz="3100" b="1" dirty="0" err="1" smtClean="0">
                <a:solidFill>
                  <a:srgbClr val="C00000"/>
                </a:solidFill>
              </a:rPr>
              <a:t>Ferrum</a:t>
            </a:r>
            <a:endParaRPr lang="cs-CZ" sz="31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3000372"/>
            <a:ext cx="7929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	     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71604" y="1857365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VIII.B skupina, 4. perioda, triáda železa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57224" y="2357430"/>
            <a:ext cx="792961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Vlastnosti:</a:t>
            </a:r>
          </a:p>
          <a:p>
            <a:pPr>
              <a:buFontTx/>
              <a:buChar char="-"/>
            </a:pPr>
            <a:r>
              <a:rPr lang="cs-CZ" sz="2800" b="1" dirty="0" smtClean="0"/>
              <a:t> stříbřitě lesklý kov</a:t>
            </a:r>
          </a:p>
          <a:p>
            <a:pPr>
              <a:buFontTx/>
              <a:buChar char="-"/>
            </a:pPr>
            <a:r>
              <a:rPr lang="cs-CZ" sz="2800" b="1" dirty="0" smtClean="0"/>
              <a:t> kujný, tažný</a:t>
            </a:r>
          </a:p>
          <a:p>
            <a:pPr>
              <a:buFontTx/>
              <a:buChar char="-"/>
            </a:pPr>
            <a:r>
              <a:rPr lang="cs-CZ" sz="2800" b="1" dirty="0" smtClean="0"/>
              <a:t> málo odolný korozi</a:t>
            </a:r>
          </a:p>
          <a:p>
            <a:pPr>
              <a:buFontTx/>
              <a:buChar char="-"/>
            </a:pPr>
            <a:r>
              <a:rPr lang="cs-CZ" sz="2800" b="1" dirty="0" smtClean="0"/>
              <a:t> vodič elektrického proudu a tepla</a:t>
            </a:r>
          </a:p>
          <a:p>
            <a:pPr>
              <a:buFontTx/>
              <a:buChar char="-"/>
            </a:pPr>
            <a:r>
              <a:rPr lang="cs-CZ" sz="2800" b="1" dirty="0" smtClean="0"/>
              <a:t> hustota </a:t>
            </a:r>
            <a:r>
              <a:rPr lang="el-GR" sz="2800" b="1" dirty="0" smtClean="0">
                <a:ea typeface="Cambria Math"/>
              </a:rPr>
              <a:t>ρ</a:t>
            </a:r>
            <a:r>
              <a:rPr lang="cs-CZ" sz="2800" b="1" dirty="0" smtClean="0">
                <a:ea typeface="Cambria Math"/>
              </a:rPr>
              <a:t> = 7,2 – 8,1 g/cm</a:t>
            </a:r>
            <a:r>
              <a:rPr lang="cs-CZ" sz="2800" b="1" baseline="30000" dirty="0" smtClean="0">
                <a:ea typeface="Cambria Math"/>
              </a:rPr>
              <a:t>3</a:t>
            </a:r>
          </a:p>
          <a:p>
            <a:pPr>
              <a:buFontTx/>
              <a:buChar char="-"/>
            </a:pPr>
            <a:r>
              <a:rPr lang="cs-CZ" sz="2800" b="1" baseline="30000" dirty="0" smtClean="0">
                <a:ea typeface="Cambria Math"/>
              </a:rPr>
              <a:t> </a:t>
            </a:r>
            <a:r>
              <a:rPr lang="cs-CZ" sz="2800" b="1" dirty="0" smtClean="0">
                <a:ea typeface="Cambria Math"/>
              </a:rPr>
              <a:t>teplota tání </a:t>
            </a:r>
            <a:r>
              <a:rPr lang="cs-CZ" sz="2800" b="1" dirty="0" err="1" smtClean="0">
                <a:ea typeface="Cambria Math"/>
              </a:rPr>
              <a:t>t</a:t>
            </a:r>
            <a:r>
              <a:rPr lang="cs-CZ" sz="2800" b="1" baseline="-25000" dirty="0" err="1" smtClean="0">
                <a:ea typeface="Cambria Math"/>
              </a:rPr>
              <a:t>t</a:t>
            </a:r>
            <a:r>
              <a:rPr lang="cs-CZ" sz="2800" b="1" dirty="0" smtClean="0">
                <a:ea typeface="Cambria Math"/>
              </a:rPr>
              <a:t> = 1 150 °C – 1 500 °C</a:t>
            </a:r>
          </a:p>
          <a:p>
            <a:pPr>
              <a:buFontTx/>
              <a:buChar char="-"/>
            </a:pPr>
            <a:r>
              <a:rPr lang="cs-CZ" sz="2800" b="1" dirty="0" smtClean="0"/>
              <a:t> technicky významné slitiny</a:t>
            </a:r>
          </a:p>
          <a:p>
            <a:pPr>
              <a:buFontTx/>
              <a:buChar char="-"/>
            </a:pP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ŽELEZO – </a:t>
            </a:r>
            <a:r>
              <a:rPr lang="cs-CZ" sz="4800" b="1" dirty="0" err="1" smtClean="0">
                <a:solidFill>
                  <a:srgbClr val="C00000"/>
                </a:solidFill>
              </a:rPr>
              <a:t>Fe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3000372"/>
            <a:ext cx="7929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	     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1928802"/>
            <a:ext cx="792961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Výskyt:</a:t>
            </a:r>
          </a:p>
          <a:p>
            <a:pPr>
              <a:buFontTx/>
              <a:buChar char="-"/>
            </a:pPr>
            <a:r>
              <a:rPr lang="cs-CZ" sz="2800" b="1" dirty="0" smtClean="0"/>
              <a:t>v krevním barvivu hemoglobinu</a:t>
            </a:r>
          </a:p>
          <a:p>
            <a:pPr>
              <a:buFontTx/>
              <a:buChar char="-"/>
            </a:pPr>
            <a:r>
              <a:rPr lang="cs-CZ" sz="2800" b="1" dirty="0" smtClean="0"/>
              <a:t> pravděpodobně tvoří s niklem zemské jádro</a:t>
            </a:r>
            <a:endParaRPr lang="cs-CZ" sz="2800" b="1" dirty="0"/>
          </a:p>
          <a:p>
            <a:pPr>
              <a:buFontTx/>
              <a:buChar char="-"/>
            </a:pPr>
            <a:r>
              <a:rPr lang="cs-CZ" sz="2800" b="1" dirty="0" smtClean="0"/>
              <a:t> v přírodě ve sloučeninách</a:t>
            </a:r>
          </a:p>
          <a:p>
            <a:pPr lvl="1">
              <a:buFontTx/>
              <a:buChar char="-"/>
            </a:pPr>
            <a:r>
              <a:rPr lang="cs-CZ" sz="2800" b="1" dirty="0" smtClean="0"/>
              <a:t> magnetit (magnetovec) Fe</a:t>
            </a:r>
            <a:r>
              <a:rPr lang="cs-CZ" sz="2800" b="1" baseline="-25000" dirty="0" smtClean="0"/>
              <a:t>3</a:t>
            </a:r>
            <a:r>
              <a:rPr lang="cs-CZ" sz="2800" b="1" dirty="0" smtClean="0"/>
              <a:t>O</a:t>
            </a:r>
            <a:r>
              <a:rPr lang="cs-CZ" sz="2800" b="1" baseline="-25000" dirty="0" smtClean="0"/>
              <a:t>4</a:t>
            </a:r>
          </a:p>
          <a:p>
            <a:pPr lvl="1">
              <a:buFontTx/>
              <a:buChar char="-"/>
            </a:pPr>
            <a:r>
              <a:rPr lang="cs-CZ" sz="2800" b="1" dirty="0" smtClean="0"/>
              <a:t> hematit (krevel) Fe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O</a:t>
            </a:r>
            <a:r>
              <a:rPr lang="cs-CZ" sz="2800" b="1" baseline="-25000" dirty="0" smtClean="0"/>
              <a:t>3</a:t>
            </a:r>
          </a:p>
          <a:p>
            <a:pPr lvl="1">
              <a:buFontTx/>
              <a:buChar char="-"/>
            </a:pPr>
            <a:r>
              <a:rPr lang="cs-CZ" sz="2800" b="1" dirty="0" smtClean="0"/>
              <a:t> limonit Fe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O</a:t>
            </a:r>
            <a:r>
              <a:rPr lang="cs-CZ" sz="2800" b="1" baseline="-25000" dirty="0" smtClean="0"/>
              <a:t>3 </a:t>
            </a:r>
            <a:r>
              <a:rPr lang="cs-CZ" sz="2800" b="1" dirty="0" smtClean="0"/>
              <a:t>. n H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O</a:t>
            </a:r>
          </a:p>
          <a:p>
            <a:pPr lvl="1">
              <a:buFontTx/>
              <a:buChar char="-"/>
            </a:pPr>
            <a:r>
              <a:rPr lang="cs-CZ" sz="2800" b="1" dirty="0" smtClean="0"/>
              <a:t> siderit (ocelek) FeCO</a:t>
            </a:r>
            <a:r>
              <a:rPr lang="cs-CZ" sz="2800" b="1" baseline="-25000" dirty="0" smtClean="0"/>
              <a:t>3</a:t>
            </a:r>
          </a:p>
          <a:p>
            <a:pPr lvl="1">
              <a:buFontTx/>
              <a:buChar char="-"/>
            </a:pPr>
            <a:r>
              <a:rPr lang="cs-CZ" sz="2800" b="1" dirty="0" smtClean="0"/>
              <a:t> pyrit FeS</a:t>
            </a:r>
            <a:r>
              <a:rPr lang="cs-CZ" sz="2800" b="1" baseline="-25000" dirty="0" smtClean="0"/>
              <a:t>2</a:t>
            </a:r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ŽELEZO – </a:t>
            </a:r>
            <a:r>
              <a:rPr lang="cs-CZ" sz="4800" b="1" dirty="0" err="1" smtClean="0">
                <a:solidFill>
                  <a:srgbClr val="C00000"/>
                </a:solidFill>
              </a:rPr>
              <a:t>Fe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3000372"/>
            <a:ext cx="7929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	     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1928802"/>
            <a:ext cx="792961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Výroba:</a:t>
            </a:r>
          </a:p>
          <a:p>
            <a:pPr>
              <a:buFontTx/>
              <a:buChar char="-"/>
            </a:pPr>
            <a:r>
              <a:rPr lang="cs-CZ" sz="2800" b="1" dirty="0" smtClean="0"/>
              <a:t> vysoká pec (40 – 60m)</a:t>
            </a:r>
          </a:p>
          <a:p>
            <a:pPr>
              <a:buFontTx/>
              <a:buChar char="-"/>
            </a:pPr>
            <a:r>
              <a:rPr lang="cs-CZ" sz="2800" b="1" dirty="0" smtClean="0"/>
              <a:t> suroviny železná ruda, koks, struskotvorné přísady       </a:t>
            </a:r>
          </a:p>
          <a:p>
            <a:r>
              <a:rPr lang="cs-CZ" sz="2800" b="1" dirty="0" smtClean="0"/>
              <a:t>   (nejčastěji vápenec) </a:t>
            </a:r>
            <a:endParaRPr lang="cs-CZ" sz="2800" b="1" dirty="0"/>
          </a:p>
          <a:p>
            <a:pPr>
              <a:buFontTx/>
              <a:buChar char="-"/>
            </a:pPr>
            <a:r>
              <a:rPr lang="cs-CZ" sz="2800" b="1" dirty="0" smtClean="0"/>
              <a:t> do spodní části se vhání horký vzduch (800 °C)</a:t>
            </a:r>
          </a:p>
          <a:p>
            <a:pPr>
              <a:buFontTx/>
              <a:buChar char="-"/>
            </a:pPr>
            <a:r>
              <a:rPr lang="cs-CZ" sz="2800" b="1" dirty="0" smtClean="0"/>
              <a:t> z horní části se odvádějí plyny</a:t>
            </a:r>
          </a:p>
          <a:p>
            <a:pPr>
              <a:buFontTx/>
              <a:buChar char="-"/>
            </a:pPr>
            <a:r>
              <a:rPr lang="cs-CZ" sz="2800" b="1" dirty="0" smtClean="0"/>
              <a:t> 1 600 °C – 1 800 °C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Odpich </a:t>
            </a:r>
            <a:r>
              <a:rPr lang="cs-CZ" sz="2800" b="1" dirty="0" smtClean="0"/>
              <a:t>– vypouštění roztaveného surového železa přibližně po 2 hodinách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Struska</a:t>
            </a:r>
            <a:r>
              <a:rPr lang="cs-CZ" sz="2800" b="1" dirty="0" smtClean="0"/>
              <a:t> – na povrchu roztaveného železa</a:t>
            </a:r>
          </a:p>
          <a:p>
            <a:r>
              <a:rPr lang="cs-CZ" sz="2800" b="1" dirty="0" smtClean="0"/>
              <a:t>	- chrání železo před kyslíkem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ŽELEZO – </a:t>
            </a:r>
            <a:r>
              <a:rPr lang="cs-CZ" sz="4800" b="1" dirty="0" err="1" smtClean="0">
                <a:solidFill>
                  <a:srgbClr val="C00000"/>
                </a:solidFill>
              </a:rPr>
              <a:t>Fe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3000372"/>
            <a:ext cx="7929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	     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1928802"/>
            <a:ext cx="792961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Děje ve vysoké peci:</a:t>
            </a:r>
          </a:p>
          <a:p>
            <a:r>
              <a:rPr lang="cs-CZ" sz="2800" b="1" dirty="0" smtClean="0"/>
              <a:t>	</a:t>
            </a:r>
          </a:p>
          <a:p>
            <a:r>
              <a:rPr lang="cs-CZ" sz="2800" b="1" dirty="0" smtClean="0"/>
              <a:t>	Fe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O</a:t>
            </a:r>
            <a:r>
              <a:rPr lang="cs-CZ" sz="2800" b="1" baseline="-25000" dirty="0" smtClean="0"/>
              <a:t>3</a:t>
            </a:r>
            <a:r>
              <a:rPr lang="cs-CZ" sz="2800" b="1" dirty="0" smtClean="0"/>
              <a:t> +  3 C </a:t>
            </a:r>
            <a:r>
              <a:rPr lang="cs-CZ" sz="2800" b="1" dirty="0" smtClean="0">
                <a:latin typeface="Cambria Math"/>
                <a:ea typeface="Cambria Math"/>
              </a:rPr>
              <a:t>→</a:t>
            </a:r>
            <a:r>
              <a:rPr lang="cs-CZ" sz="2800" b="1" dirty="0" smtClean="0">
                <a:ea typeface="Cambria Math"/>
              </a:rPr>
              <a:t> 2 </a:t>
            </a:r>
            <a:r>
              <a:rPr lang="cs-CZ" sz="2800" b="1" dirty="0" err="1" smtClean="0">
                <a:ea typeface="Cambria Math"/>
              </a:rPr>
              <a:t>Fe</a:t>
            </a:r>
            <a:r>
              <a:rPr lang="cs-CZ" sz="2800" b="1" dirty="0" smtClean="0">
                <a:ea typeface="Cambria Math"/>
              </a:rPr>
              <a:t> + 3 CO</a:t>
            </a:r>
          </a:p>
          <a:p>
            <a:r>
              <a:rPr lang="cs-CZ" sz="2800" b="1" dirty="0" smtClean="0">
                <a:ea typeface="Cambria Math"/>
              </a:rPr>
              <a:t>	3 </a:t>
            </a:r>
            <a:r>
              <a:rPr lang="cs-CZ" sz="2800" b="1" dirty="0" smtClean="0"/>
              <a:t>Fe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O</a:t>
            </a:r>
            <a:r>
              <a:rPr lang="cs-CZ" sz="2800" b="1" baseline="-25000" dirty="0" smtClean="0"/>
              <a:t>3</a:t>
            </a:r>
            <a:r>
              <a:rPr lang="cs-CZ" sz="2800" b="1" dirty="0" smtClean="0"/>
              <a:t> + CO </a:t>
            </a:r>
            <a:r>
              <a:rPr lang="cs-CZ" sz="2800" b="1" dirty="0" smtClean="0">
                <a:latin typeface="Cambria Math"/>
                <a:ea typeface="Cambria Math"/>
              </a:rPr>
              <a:t>→ </a:t>
            </a:r>
            <a:r>
              <a:rPr lang="cs-CZ" sz="2800" b="1" dirty="0" smtClean="0">
                <a:ea typeface="Cambria Math"/>
              </a:rPr>
              <a:t>2</a:t>
            </a:r>
            <a:r>
              <a:rPr lang="cs-CZ" sz="2800" b="1" dirty="0" smtClean="0">
                <a:latin typeface="Cambria Math"/>
                <a:ea typeface="Cambria Math"/>
              </a:rPr>
              <a:t> </a:t>
            </a:r>
            <a:r>
              <a:rPr lang="cs-CZ" sz="2800" b="1" dirty="0" smtClean="0"/>
              <a:t>Fe</a:t>
            </a:r>
            <a:r>
              <a:rPr lang="cs-CZ" sz="2800" b="1" baseline="-25000" dirty="0" smtClean="0"/>
              <a:t>3</a:t>
            </a:r>
            <a:r>
              <a:rPr lang="cs-CZ" sz="2800" b="1" dirty="0" smtClean="0"/>
              <a:t>O</a:t>
            </a:r>
            <a:r>
              <a:rPr lang="cs-CZ" sz="2800" b="1" baseline="-25000" dirty="0" smtClean="0"/>
              <a:t>4</a:t>
            </a:r>
            <a:r>
              <a:rPr lang="cs-CZ" sz="2800" b="1" dirty="0" smtClean="0"/>
              <a:t> + CO</a:t>
            </a:r>
            <a:r>
              <a:rPr lang="cs-CZ" sz="2800" b="1" baseline="-25000" dirty="0" smtClean="0"/>
              <a:t>2</a:t>
            </a:r>
          </a:p>
          <a:p>
            <a:r>
              <a:rPr lang="cs-CZ" sz="2800" b="1" dirty="0" smtClean="0"/>
              <a:t>	Fe</a:t>
            </a:r>
            <a:r>
              <a:rPr lang="cs-CZ" sz="2800" b="1" baseline="-25000" dirty="0" smtClean="0"/>
              <a:t>3</a:t>
            </a:r>
            <a:r>
              <a:rPr lang="cs-CZ" sz="2800" b="1" dirty="0" smtClean="0"/>
              <a:t>O</a:t>
            </a:r>
            <a:r>
              <a:rPr lang="cs-CZ" sz="2800" b="1" baseline="-25000" dirty="0" smtClean="0"/>
              <a:t>4</a:t>
            </a:r>
            <a:r>
              <a:rPr lang="cs-CZ" sz="2800" b="1" dirty="0" smtClean="0"/>
              <a:t> + CO</a:t>
            </a:r>
            <a:r>
              <a:rPr lang="cs-CZ" sz="2800" b="1" baseline="-25000" dirty="0" smtClean="0"/>
              <a:t> </a:t>
            </a:r>
            <a:r>
              <a:rPr lang="cs-CZ" sz="2800" b="1" dirty="0" smtClean="0">
                <a:latin typeface="Cambria Math"/>
                <a:ea typeface="Cambria Math"/>
              </a:rPr>
              <a:t>→ </a:t>
            </a:r>
            <a:r>
              <a:rPr lang="cs-CZ" sz="2800" b="1" dirty="0" smtClean="0">
                <a:ea typeface="Cambria Math"/>
              </a:rPr>
              <a:t>3 </a:t>
            </a:r>
            <a:r>
              <a:rPr lang="cs-CZ" sz="2800" b="1" dirty="0" err="1" smtClean="0">
                <a:ea typeface="Cambria Math"/>
              </a:rPr>
              <a:t>FeO</a:t>
            </a:r>
            <a:r>
              <a:rPr lang="cs-CZ" sz="2800" b="1" dirty="0" smtClean="0">
                <a:ea typeface="Cambria Math"/>
              </a:rPr>
              <a:t> + </a:t>
            </a:r>
            <a:r>
              <a:rPr lang="cs-CZ" sz="2800" b="1" dirty="0" smtClean="0"/>
              <a:t>CO</a:t>
            </a:r>
            <a:r>
              <a:rPr lang="cs-CZ" sz="2800" b="1" baseline="-25000" dirty="0" smtClean="0"/>
              <a:t>2</a:t>
            </a:r>
          </a:p>
          <a:p>
            <a:r>
              <a:rPr lang="cs-CZ" sz="2800" b="1" dirty="0" smtClean="0">
                <a:ea typeface="Cambria Math"/>
              </a:rPr>
              <a:t>	</a:t>
            </a:r>
            <a:r>
              <a:rPr lang="cs-CZ" sz="2800" b="1" dirty="0" err="1" smtClean="0">
                <a:ea typeface="Cambria Math"/>
              </a:rPr>
              <a:t>FeO</a:t>
            </a:r>
            <a:r>
              <a:rPr lang="cs-CZ" sz="2800" b="1" dirty="0" smtClean="0">
                <a:ea typeface="Cambria Math"/>
              </a:rPr>
              <a:t> </a:t>
            </a:r>
            <a:r>
              <a:rPr lang="cs-CZ" sz="2800" b="1" dirty="0" smtClean="0"/>
              <a:t>+ CO</a:t>
            </a:r>
            <a:r>
              <a:rPr lang="cs-CZ" sz="2800" b="1" baseline="-25000" dirty="0" smtClean="0"/>
              <a:t> </a:t>
            </a:r>
            <a:r>
              <a:rPr lang="cs-CZ" sz="2800" b="1" dirty="0" smtClean="0">
                <a:latin typeface="Cambria Math"/>
                <a:ea typeface="Cambria Math"/>
              </a:rPr>
              <a:t>→ </a:t>
            </a:r>
            <a:r>
              <a:rPr lang="cs-CZ" sz="2800" b="1" dirty="0" err="1" smtClean="0">
                <a:ea typeface="Cambria Math"/>
              </a:rPr>
              <a:t>Fe</a:t>
            </a:r>
            <a:r>
              <a:rPr lang="cs-CZ" sz="2800" b="1" dirty="0" smtClean="0">
                <a:ea typeface="Cambria Math"/>
              </a:rPr>
              <a:t> + </a:t>
            </a:r>
            <a:r>
              <a:rPr lang="cs-CZ" sz="2800" b="1" dirty="0" smtClean="0"/>
              <a:t>CO</a:t>
            </a:r>
            <a:r>
              <a:rPr lang="cs-CZ" sz="2800" b="1" baseline="-25000" dirty="0" smtClean="0"/>
              <a:t>2</a:t>
            </a:r>
            <a:endParaRPr lang="cs-CZ" sz="2800" b="1" dirty="0" smtClean="0"/>
          </a:p>
          <a:p>
            <a:r>
              <a:rPr lang="cs-CZ" sz="2800" b="1" dirty="0" smtClean="0">
                <a:ea typeface="Cambria Math"/>
              </a:rPr>
              <a:t>  </a:t>
            </a:r>
            <a:r>
              <a:rPr lang="cs-CZ" sz="2800" b="1" dirty="0" smtClean="0"/>
              <a:t> </a:t>
            </a:r>
          </a:p>
          <a:p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ŽELEZO – </a:t>
            </a:r>
            <a:r>
              <a:rPr lang="cs-CZ" sz="4800" b="1" dirty="0" err="1" smtClean="0">
                <a:solidFill>
                  <a:srgbClr val="C00000"/>
                </a:solidFill>
              </a:rPr>
              <a:t>Fe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3000372"/>
            <a:ext cx="7929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	     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1928802"/>
            <a:ext cx="792961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Zpracování surového železa:</a:t>
            </a:r>
          </a:p>
          <a:p>
            <a:endParaRPr lang="cs-CZ" sz="2800" b="1" dirty="0" smtClean="0">
              <a:solidFill>
                <a:srgbClr val="0070C0"/>
              </a:solidFill>
            </a:endParaRPr>
          </a:p>
          <a:p>
            <a:pPr marL="514350" indent="-514350">
              <a:buAutoNum type="alphaUcPeriod"/>
            </a:pPr>
            <a:r>
              <a:rPr lang="cs-CZ" sz="2800" b="1" dirty="0" smtClean="0"/>
              <a:t>Litina 	- pevná, ale křehká</a:t>
            </a:r>
          </a:p>
          <a:p>
            <a:pPr marL="514350" indent="-514350"/>
            <a:r>
              <a:rPr lang="cs-CZ" sz="2800" b="1" dirty="0" smtClean="0"/>
              <a:t>			- až 4 % C</a:t>
            </a:r>
          </a:p>
          <a:p>
            <a:pPr marL="514350" indent="-514350"/>
            <a:r>
              <a:rPr lang="cs-CZ" sz="2800" b="1" dirty="0" smtClean="0"/>
              <a:t>			- odlévání </a:t>
            </a:r>
          </a:p>
          <a:p>
            <a:pPr marL="514350" indent="-514350"/>
            <a:r>
              <a:rPr lang="cs-CZ" sz="2800" b="1" dirty="0" smtClean="0"/>
              <a:t>			- radiátory</a:t>
            </a:r>
          </a:p>
          <a:p>
            <a:pPr marL="514350" indent="-514350"/>
            <a:r>
              <a:rPr lang="cs-CZ" sz="2800" b="1" dirty="0" smtClean="0"/>
              <a:t>			- kotle</a:t>
            </a:r>
          </a:p>
          <a:p>
            <a:pPr marL="514350" indent="-514350"/>
            <a:r>
              <a:rPr lang="cs-CZ" sz="2800" b="1" dirty="0" smtClean="0"/>
              <a:t>			- poklopy na kanály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ŽELEZO – </a:t>
            </a:r>
            <a:r>
              <a:rPr lang="cs-CZ" sz="4800" b="1" dirty="0" err="1" smtClean="0">
                <a:solidFill>
                  <a:srgbClr val="C00000"/>
                </a:solidFill>
              </a:rPr>
              <a:t>Fe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3000372"/>
            <a:ext cx="7929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	     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1785926"/>
            <a:ext cx="792961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Zpracování surového železa:</a:t>
            </a: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pPr marL="514350" indent="-514350"/>
            <a:r>
              <a:rPr lang="cs-CZ" sz="2800" b="1" dirty="0" smtClean="0"/>
              <a:t>B. Ocel – zkujňování</a:t>
            </a:r>
          </a:p>
          <a:p>
            <a:pPr marL="514350" indent="-514350"/>
            <a:r>
              <a:rPr lang="cs-CZ" sz="2800" b="1" dirty="0" smtClean="0"/>
              <a:t>	- snížení obsahu C (2%), </a:t>
            </a:r>
            <a:r>
              <a:rPr lang="cs-CZ" sz="2800" b="1" dirty="0" err="1" smtClean="0"/>
              <a:t>Mn</a:t>
            </a:r>
            <a:r>
              <a:rPr lang="cs-CZ" sz="2800" b="1" dirty="0" smtClean="0"/>
              <a:t>, P, S aj.</a:t>
            </a:r>
          </a:p>
          <a:p>
            <a:pPr marL="514350" indent="-514350"/>
            <a:r>
              <a:rPr lang="cs-CZ" sz="2800" b="1" dirty="0" smtClean="0"/>
              <a:t>	- přísady k získání požadovaných vlastností</a:t>
            </a:r>
          </a:p>
          <a:p>
            <a:pPr marL="514350" indent="-514350"/>
            <a:r>
              <a:rPr lang="cs-CZ" sz="2800" b="1" dirty="0" smtClean="0"/>
              <a:t>		a) konvertory</a:t>
            </a:r>
          </a:p>
          <a:p>
            <a:pPr marL="514350" indent="-514350"/>
            <a:r>
              <a:rPr lang="cs-CZ" sz="2800" b="1" dirty="0" smtClean="0"/>
              <a:t>		b) nístějové pece</a:t>
            </a:r>
          </a:p>
          <a:p>
            <a:pPr marL="514350" indent="-514350"/>
            <a:r>
              <a:rPr lang="cs-CZ" sz="2800" b="1" dirty="0" smtClean="0"/>
              <a:t>		c) elektrické pece</a:t>
            </a:r>
          </a:p>
          <a:p>
            <a:pPr marL="514350" indent="-514350"/>
            <a:r>
              <a:rPr lang="cs-CZ" sz="2800" b="1" dirty="0" smtClean="0"/>
              <a:t>	- dráty, lana, příbory, lékařské nástroje</a:t>
            </a:r>
          </a:p>
          <a:p>
            <a:pPr marL="514350" indent="-514350"/>
            <a:endParaRPr lang="cs-CZ" sz="2800" b="1" dirty="0" smtClean="0"/>
          </a:p>
          <a:p>
            <a:pPr marL="514350" indent="-514350"/>
            <a:r>
              <a:rPr lang="cs-CZ" sz="2800" b="1" dirty="0" smtClean="0"/>
              <a:t>C. Ušlechtilé (legované) oceli - speciální vlastnosti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ŽELEZO – </a:t>
            </a:r>
            <a:r>
              <a:rPr lang="cs-CZ" sz="4800" b="1" dirty="0" err="1" smtClean="0">
                <a:solidFill>
                  <a:srgbClr val="C00000"/>
                </a:solidFill>
              </a:rPr>
              <a:t>Fe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3000372"/>
            <a:ext cx="79296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/>
              <a:t>	     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1785926"/>
            <a:ext cx="7929618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Další zpracování oceli:</a:t>
            </a:r>
          </a:p>
          <a:p>
            <a:endParaRPr lang="cs-CZ" sz="1400" b="1" dirty="0" smtClean="0">
              <a:solidFill>
                <a:srgbClr val="0070C0"/>
              </a:solidFill>
            </a:endParaRPr>
          </a:p>
          <a:p>
            <a:pPr marL="514350" indent="-514350"/>
            <a:r>
              <a:rPr lang="cs-CZ" sz="2800" b="1" dirty="0" smtClean="0"/>
              <a:t>a) Kalení </a:t>
            </a:r>
          </a:p>
          <a:p>
            <a:pPr marL="514350" indent="-514350"/>
            <a:r>
              <a:rPr lang="cs-CZ" sz="2800" b="1" dirty="0" smtClean="0"/>
              <a:t>	- zahřátí do červeného žáru a prudké ochlazení</a:t>
            </a:r>
          </a:p>
          <a:p>
            <a:pPr marL="514350" indent="-514350"/>
            <a:r>
              <a:rPr lang="cs-CZ" sz="2800" b="1" dirty="0" smtClean="0"/>
              <a:t>	- kalená ocel – tvrdá, křehká</a:t>
            </a:r>
          </a:p>
          <a:p>
            <a:pPr marL="514350" indent="-514350"/>
            <a:r>
              <a:rPr lang="cs-CZ" sz="2800" b="1" dirty="0" smtClean="0"/>
              <a:t>	</a:t>
            </a:r>
          </a:p>
          <a:p>
            <a:pPr marL="514350" indent="-514350"/>
            <a:r>
              <a:rPr lang="cs-CZ" sz="2800" b="1" dirty="0" smtClean="0"/>
              <a:t>b) Popouštění</a:t>
            </a:r>
          </a:p>
          <a:p>
            <a:pPr marL="514350" indent="-514350"/>
            <a:r>
              <a:rPr lang="cs-CZ" sz="2800" b="1" dirty="0" smtClean="0"/>
              <a:t>	- pomalé zahřátí, pomalé chladnutí</a:t>
            </a:r>
          </a:p>
          <a:p>
            <a:pPr marL="514350" indent="-514350"/>
            <a:r>
              <a:rPr lang="cs-CZ" sz="2800" b="1" dirty="0" smtClean="0"/>
              <a:t>	- popouštěná ocel – tvrdá, není křehká</a:t>
            </a:r>
          </a:p>
          <a:p>
            <a:pPr marL="514350" indent="-514350"/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Použitá literatura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VACÍK, Jiří, </a:t>
            </a:r>
            <a:r>
              <a:rPr lang="cs-CZ" sz="1600" dirty="0" err="1" smtClean="0"/>
              <a:t>et</a:t>
            </a:r>
            <a:r>
              <a:rPr lang="cs-CZ" sz="1600" dirty="0" smtClean="0"/>
              <a:t> </a:t>
            </a:r>
            <a:r>
              <a:rPr lang="cs-CZ" sz="1600" dirty="0" err="1" smtClean="0"/>
              <a:t>al</a:t>
            </a:r>
            <a:r>
              <a:rPr lang="cs-CZ" sz="1600" dirty="0" smtClean="0"/>
              <a:t>. </a:t>
            </a:r>
            <a:r>
              <a:rPr lang="cs-CZ" sz="1600" i="1" dirty="0" smtClean="0"/>
              <a:t>Přehled středoškolské chemie</a:t>
            </a:r>
            <a:r>
              <a:rPr lang="cs-CZ" sz="1600" dirty="0" smtClean="0"/>
              <a:t>. 2. vydání. Praha : SPN, 1993. 365 s. ISBN 80-04-26388-7.</a:t>
            </a:r>
          </a:p>
          <a:p>
            <a:pPr>
              <a:buNone/>
            </a:pPr>
            <a:r>
              <a:rPr lang="cs-CZ" sz="1600" dirty="0" smtClean="0"/>
              <a:t>FLEMR, Vratislav; DUŠEK, Bohuslav. </a:t>
            </a:r>
            <a:r>
              <a:rPr lang="cs-CZ" sz="1600" i="1" dirty="0" smtClean="0"/>
              <a:t>Chemie (obecná a anorganická)</a:t>
            </a:r>
            <a:r>
              <a:rPr lang="cs-CZ" sz="1600" dirty="0" smtClean="0"/>
              <a:t>. První vydání. Praha : SPN, 2001. 120 s. ISBN 80-7235-147-8.</a:t>
            </a:r>
          </a:p>
          <a:p>
            <a:pPr>
              <a:buNone/>
            </a:pPr>
            <a:r>
              <a:rPr lang="cs-CZ" sz="1600" dirty="0" smtClean="0"/>
              <a:t>BENEŠOVÁ, Marika; SATRAPOVÁ, Hana. </a:t>
            </a:r>
            <a:r>
              <a:rPr lang="cs-CZ" sz="1600" i="1" dirty="0" smtClean="0"/>
              <a:t>Odmaturuj z chemie</a:t>
            </a:r>
            <a:r>
              <a:rPr lang="cs-CZ" sz="1600" dirty="0" smtClean="0"/>
              <a:t>. vydání první - dotisk. Brno : DIDAKTIS, 2002. 208 s. ISBN 80-86285-56-1.</a:t>
            </a:r>
          </a:p>
          <a:p>
            <a:pPr>
              <a:buNone/>
            </a:pPr>
            <a:r>
              <a:rPr lang="cs-CZ" sz="1600" dirty="0" smtClean="0"/>
              <a:t>BENEŠ, Pavel; PUMPR, Václav; SVOBODOVÁ, Miloslava. </a:t>
            </a:r>
            <a:r>
              <a:rPr lang="cs-CZ" sz="1600" i="1" dirty="0" smtClean="0"/>
              <a:t>Chemie v sešitě</a:t>
            </a:r>
            <a:r>
              <a:rPr lang="cs-CZ" sz="1600" dirty="0" smtClean="0"/>
              <a:t>. Třetí vydání. Praha : FORTUNA, 1992. 77 s. ISBN 80-85298-54-6. </a:t>
            </a:r>
            <a:endParaRPr lang="cs-CZ" sz="1600" dirty="0"/>
          </a:p>
          <a:p>
            <a:pPr>
              <a:buNone/>
            </a:pPr>
            <a:r>
              <a:rPr lang="cs-CZ" sz="1600" dirty="0" smtClean="0"/>
              <a:t>ČTRNÁCTOVÁ, Hana; ZEMÁNEK, František; SVOBODOVÁ, Miloslava. </a:t>
            </a:r>
            <a:r>
              <a:rPr lang="cs-CZ" sz="1600" i="1" dirty="0" smtClean="0"/>
              <a:t>Poznáváme chemii 1. sešit</a:t>
            </a:r>
            <a:r>
              <a:rPr lang="cs-CZ" sz="1600" dirty="0" smtClean="0"/>
              <a:t>. 1. vydání. Praha : SPN, 1994. 62 s. ISBN 80-04-26349-6.  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559</TotalTime>
  <Words>403</Words>
  <Application>Microsoft Office PowerPoint</Application>
  <PresentationFormat>Předvádění na obrazovce (4:3)</PresentationFormat>
  <Paragraphs>115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ZLATO – Au Aurum </vt:lpstr>
      <vt:lpstr>ZLATO – Au</vt:lpstr>
      <vt:lpstr>ŽELEZO – Fe Ferrum</vt:lpstr>
      <vt:lpstr>ŽELEZO – Fe</vt:lpstr>
      <vt:lpstr>ŽELEZO – Fe</vt:lpstr>
      <vt:lpstr>ŽELEZO – Fe</vt:lpstr>
      <vt:lpstr>ŽELEZO – Fe</vt:lpstr>
      <vt:lpstr>ŽELEZO – Fe</vt:lpstr>
      <vt:lpstr>ŽELEZO – Fe</vt:lpstr>
      <vt:lpstr>Použitá literatura</vt:lpstr>
    </vt:vector>
  </TitlesOfParts>
  <Company>Les Řáholec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VY_52_INOVACE_TŘÍDĚNÍ SMĚSÍ</dc:title>
  <dc:creator>Zdeňka Botková</dc:creator>
  <cp:lastModifiedBy>Rumcajs</cp:lastModifiedBy>
  <cp:revision>62</cp:revision>
  <dcterms:created xsi:type="dcterms:W3CDTF">2011-10-16T16:09:56Z</dcterms:created>
  <dcterms:modified xsi:type="dcterms:W3CDTF">2012-01-04T20:04:01Z</dcterms:modified>
</cp:coreProperties>
</file>