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9" r:id="rId2"/>
    <p:sldId id="256" r:id="rId3"/>
    <p:sldId id="258" r:id="rId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ACE1C8-39BD-493D-ABA2-615799D5A925}" type="datetimeFigureOut">
              <a:rPr lang="cs-CZ"/>
              <a:pPr>
                <a:defRPr/>
              </a:pPr>
              <a:t>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20CBCA-2359-4354-9EE5-82933D3D76D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1FA6B4-A5E9-4523-9C5B-DBBCE1F0ABAD}" type="datetimeFigureOut">
              <a:rPr lang="cs-CZ"/>
              <a:pPr>
                <a:defRPr/>
              </a:pPr>
              <a:t>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05EECD-5697-4035-AE75-A8970E1C9B9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E5569B-A90C-44E5-B426-FF495CE19C10}" type="datetimeFigureOut">
              <a:rPr lang="cs-CZ"/>
              <a:pPr>
                <a:defRPr/>
              </a:pPr>
              <a:t>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9CF853-ACBB-464E-947F-19F0804890D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57D33D-799A-4FC0-AF05-94B57C5C93B8}" type="datetimeFigureOut">
              <a:rPr lang="cs-CZ"/>
              <a:pPr>
                <a:defRPr/>
              </a:pPr>
              <a:t>2.5.2012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BBC3CD-B0ED-4E4E-B2D3-11BF9EC058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E46016-7F81-46E2-8096-37A7EBF9C101}" type="datetimeFigureOut">
              <a:rPr lang="cs-CZ"/>
              <a:pPr>
                <a:defRPr/>
              </a:pPr>
              <a:t>2.5.2012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11C127-106F-418C-AA35-8870E03068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1406C6-FD7D-485F-989A-13E21DB3185C}" type="datetimeFigureOut">
              <a:rPr lang="cs-CZ"/>
              <a:pPr>
                <a:defRPr/>
              </a:pPr>
              <a:t>2.5.2012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F3D8A2-10C3-42B6-8CF0-C4A3A36036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6D481E-DC09-4070-BEB0-77CE42875B43}" type="datetimeFigureOut">
              <a:rPr lang="cs-CZ"/>
              <a:pPr>
                <a:defRPr/>
              </a:pPr>
              <a:t>2.5.2012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B5990B-E6FA-4E9C-B9D1-83DD9D0758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88D664-0432-4253-AC32-6BED300746D2}" type="datetimeFigureOut">
              <a:rPr lang="cs-CZ"/>
              <a:pPr>
                <a:defRPr/>
              </a:pPr>
              <a:t>2.5.2012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82040C-6239-47D8-9E16-7DC248E0ACB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7F2150-49B6-4502-B90E-7CB3C1427E50}" type="datetimeFigureOut">
              <a:rPr lang="cs-CZ"/>
              <a:pPr>
                <a:defRPr/>
              </a:pPr>
              <a:t>2.5.2012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144E23-1665-4329-9310-C563253AF4A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4509AF-64C6-4242-BC08-E1C21D11302A}" type="datetimeFigureOut">
              <a:rPr lang="cs-CZ"/>
              <a:pPr>
                <a:defRPr/>
              </a:pPr>
              <a:t>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7F4E9D-5ACF-4E2E-9F6D-936B4ABAF47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C1C97E-5806-4E6D-A0FE-D5F43ADE5908}" type="datetimeFigureOut">
              <a:rPr lang="cs-CZ"/>
              <a:pPr>
                <a:defRPr/>
              </a:pPr>
              <a:t>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799B8C-DB9A-4D2A-BDE1-E3BC057062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1572F3ED-306C-4711-9978-88302C56FF7D}" type="datetimeFigureOut">
              <a:rPr lang="cs-CZ"/>
              <a:pPr>
                <a:defRPr/>
              </a:pPr>
              <a:t>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DC6FFBD-A836-4291-9D9F-8DE175FFC0C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5" r:id="rId1"/>
    <p:sldLayoutId id="2147483694" r:id="rId2"/>
    <p:sldLayoutId id="2147483693" r:id="rId3"/>
    <p:sldLayoutId id="2147483692" r:id="rId4"/>
    <p:sldLayoutId id="2147483691" r:id="rId5"/>
    <p:sldLayoutId id="2147483690" r:id="rId6"/>
    <p:sldLayoutId id="2147483689" r:id="rId7"/>
    <p:sldLayoutId id="2147483688" r:id="rId8"/>
    <p:sldLayoutId id="2147483687" r:id="rId9"/>
    <p:sldLayoutId id="2147483686" r:id="rId10"/>
    <p:sldLayoutId id="2147483685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://upload.wikimedia.org/wikipedia/commons/6/64/Kruznice_primka_polohy.svg" TargetMode="Externa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Nadpis 1"/>
          <p:cNvSpPr>
            <a:spLocks noGrp="1"/>
          </p:cNvSpPr>
          <p:nvPr>
            <p:ph type="ctrTitle" idx="4294967295"/>
          </p:nvPr>
        </p:nvSpPr>
        <p:spPr>
          <a:xfrm>
            <a:off x="722313" y="2205038"/>
            <a:ext cx="7772400" cy="1470025"/>
          </a:xfrm>
        </p:spPr>
        <p:txBody>
          <a:bodyPr/>
          <a:lstStyle/>
          <a:p>
            <a:r>
              <a:rPr lang="cs-CZ" sz="3200" b="1" smtClean="0"/>
              <a:t>VY_42_INOVACE_4_Vzájemná poloha přímky a kružnice</a:t>
            </a:r>
          </a:p>
        </p:txBody>
      </p:sp>
      <p:pic>
        <p:nvPicPr>
          <p:cNvPr id="1331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6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/>
              <a:t>Základní škola a Mateřská škola Choustník, okres Tábor</a:t>
            </a:r>
            <a:endParaRPr lang="cs-CZ" sz="2400">
              <a:latin typeface="Calibri" pitchFamily="34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8313" y="476250"/>
            <a:ext cx="8183562" cy="1052513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rgbClr val="00B050"/>
                </a:solidFill>
              </a:rPr>
              <a:t>Vzájemná poloha přímky </a:t>
            </a:r>
            <a:br>
              <a:rPr lang="cs-CZ" dirty="0" smtClean="0">
                <a:solidFill>
                  <a:srgbClr val="00B050"/>
                </a:solidFill>
              </a:rPr>
            </a:br>
            <a:r>
              <a:rPr lang="cs-CZ" dirty="0" smtClean="0">
                <a:solidFill>
                  <a:srgbClr val="00B050"/>
                </a:solidFill>
              </a:rPr>
              <a:t>a kružnice</a:t>
            </a:r>
            <a:endParaRPr lang="cs-CZ" dirty="0"/>
          </a:p>
        </p:txBody>
      </p:sp>
      <p:pic>
        <p:nvPicPr>
          <p:cNvPr id="11266" name="Picture 2" descr="Soubor:Kruznice primka polohy.sv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916238" y="1503363"/>
            <a:ext cx="5354637" cy="535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Obdélník 1"/>
          <p:cNvSpPr>
            <a:spLocks noChangeArrowheads="1"/>
          </p:cNvSpPr>
          <p:nvPr/>
        </p:nvSpPr>
        <p:spPr bwMode="auto">
          <a:xfrm>
            <a:off x="4840288" y="3282950"/>
            <a:ext cx="3206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x</a:t>
            </a:r>
          </a:p>
        </p:txBody>
      </p:sp>
      <p:sp>
        <p:nvSpPr>
          <p:cNvPr id="3" name="Obdélník 2"/>
          <p:cNvSpPr>
            <a:spLocks noChangeArrowheads="1"/>
          </p:cNvSpPr>
          <p:nvPr/>
        </p:nvSpPr>
        <p:spPr bwMode="auto">
          <a:xfrm>
            <a:off x="4840288" y="3649663"/>
            <a:ext cx="341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S</a:t>
            </a:r>
          </a:p>
        </p:txBody>
      </p:sp>
      <p:cxnSp>
        <p:nvCxnSpPr>
          <p:cNvPr id="6" name="Přímá spojovací šipka 10"/>
          <p:cNvCxnSpPr/>
          <p:nvPr/>
        </p:nvCxnSpPr>
        <p:spPr>
          <a:xfrm flipH="1" flipV="1">
            <a:off x="4427538" y="1700213"/>
            <a:ext cx="582612" cy="176847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4705350" y="2214563"/>
            <a:ext cx="28257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r</a:t>
            </a: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4411663" y="3244850"/>
            <a:ext cx="32067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v</a:t>
            </a:r>
          </a:p>
        </p:txBody>
      </p:sp>
      <p:cxnSp>
        <p:nvCxnSpPr>
          <p:cNvPr id="12" name="Přímá spojnice se šipkou 11"/>
          <p:cNvCxnSpPr/>
          <p:nvPr/>
        </p:nvCxnSpPr>
        <p:spPr>
          <a:xfrm flipH="1" flipV="1">
            <a:off x="4840288" y="2997200"/>
            <a:ext cx="147637" cy="471488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2744788" y="3043238"/>
            <a:ext cx="341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A</a:t>
            </a: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6443663" y="2014538"/>
            <a:ext cx="34448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B</a:t>
            </a: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auto">
          <a:xfrm>
            <a:off x="1978025" y="3413125"/>
            <a:ext cx="8477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rgbClr val="FF0000"/>
                </a:solidFill>
                <a:latin typeface="Calibri" pitchFamily="34" charset="0"/>
              </a:rPr>
              <a:t>sečna</a:t>
            </a:r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auto">
          <a:xfrm>
            <a:off x="609600" y="3860800"/>
            <a:ext cx="2667000" cy="922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rgbClr val="FF0000"/>
                </a:solidFill>
                <a:latin typeface="Calibri" pitchFamily="34" charset="0"/>
              </a:rPr>
              <a:t>Tětiva</a:t>
            </a:r>
            <a:r>
              <a:rPr lang="cs-CZ">
                <a:latin typeface="Calibri" pitchFamily="34" charset="0"/>
              </a:rPr>
              <a:t> = úsečka AB ohraničená průsečíky kružnice a její sečny</a:t>
            </a: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2098675" y="5651500"/>
            <a:ext cx="81756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rgbClr val="FF0000"/>
                </a:solidFill>
                <a:latin typeface="Calibri" pitchFamily="34" charset="0"/>
              </a:rPr>
              <a:t>tečna</a:t>
            </a: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336675" y="6165850"/>
            <a:ext cx="175577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rgbClr val="FF0000"/>
                </a:solidFill>
                <a:latin typeface="Calibri" pitchFamily="34" charset="0"/>
              </a:rPr>
              <a:t>vnější přímka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" grpId="0"/>
      <p:bldP spid="3" grpId="0"/>
      <p:bldP spid="8" grpId="0"/>
      <p:bldP spid="9" grpId="0"/>
      <p:bldP spid="14" grpId="0"/>
      <p:bldP spid="15" grpId="0"/>
      <p:bldP spid="16" grpId="0"/>
      <p:bldP spid="17" grpId="0"/>
      <p:bldP spid="18" grpId="0"/>
      <p:bldP spid="19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9900" y="476250"/>
            <a:ext cx="8183563" cy="1052513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rgbClr val="00B050"/>
                </a:solidFill>
              </a:rPr>
              <a:t>Vzájemná poloha přímky </a:t>
            </a:r>
            <a:br>
              <a:rPr lang="cs-CZ" dirty="0" smtClean="0">
                <a:solidFill>
                  <a:srgbClr val="00B050"/>
                </a:solidFill>
              </a:rPr>
            </a:br>
            <a:r>
              <a:rPr lang="cs-CZ" dirty="0" smtClean="0">
                <a:solidFill>
                  <a:srgbClr val="00B050"/>
                </a:solidFill>
              </a:rPr>
              <a:t>a kružnice</a:t>
            </a:r>
            <a:endParaRPr lang="cs-CZ" dirty="0"/>
          </a:p>
        </p:txBody>
      </p:sp>
      <p:graphicFrame>
        <p:nvGraphicFramePr>
          <p:cNvPr id="15386" name="Group 26"/>
          <p:cNvGraphicFramePr>
            <a:graphicFrameLocks noGrp="1"/>
          </p:cNvGraphicFramePr>
          <p:nvPr>
            <p:ph type="pic" idx="4294967295"/>
          </p:nvPr>
        </p:nvGraphicFramePr>
        <p:xfrm>
          <a:off x="1465263" y="1916113"/>
          <a:ext cx="6192837" cy="3052762"/>
        </p:xfrm>
        <a:graphic>
          <a:graphicData uri="http://schemas.openxmlformats.org/drawingml/2006/table">
            <a:tbl>
              <a:tblPr/>
              <a:tblGrid>
                <a:gridCol w="1584325"/>
                <a:gridCol w="1871662"/>
                <a:gridCol w="2736850"/>
              </a:tblGrid>
              <a:tr h="7016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přímky</a:t>
                      </a:r>
                    </a:p>
                  </a:txBody>
                  <a:tcPr marL="60960" marR="6096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Počet společných bodů</a:t>
                      </a:r>
                    </a:p>
                  </a:txBody>
                  <a:tcPr marL="60960" marR="6096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Poměr v a r</a:t>
                      </a:r>
                    </a:p>
                  </a:txBody>
                  <a:tcPr marL="60960" marR="6096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7016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Vnější přímka</a:t>
                      </a:r>
                    </a:p>
                  </a:txBody>
                  <a:tcPr marL="60960" marR="6096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</a:p>
                  </a:txBody>
                  <a:tcPr marL="60960" marR="6096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</a:t>
                      </a:r>
                      <a:r>
                        <a:rPr kumimoji="0" 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&gt;r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60960" marR="6096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7016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Tečna</a:t>
                      </a:r>
                    </a:p>
                  </a:txBody>
                  <a:tcPr marL="60960" marR="6096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1</a:t>
                      </a:r>
                    </a:p>
                  </a:txBody>
                  <a:tcPr marL="60960" marR="6096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v=r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60960" marR="6096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947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Sečna</a:t>
                      </a:r>
                    </a:p>
                  </a:txBody>
                  <a:tcPr marL="60960" marR="6096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2</a:t>
                      </a:r>
                    </a:p>
                  </a:txBody>
                  <a:tcPr marL="60960" marR="6096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v&lt;r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60960" marR="6096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</a:tbl>
          </a:graphicData>
        </a:graphic>
      </p:graphicFrame>
      <p:sp>
        <p:nvSpPr>
          <p:cNvPr id="15384" name="Obdélník 13"/>
          <p:cNvSpPr>
            <a:spLocks noChangeArrowheads="1"/>
          </p:cNvSpPr>
          <p:nvPr/>
        </p:nvSpPr>
        <p:spPr bwMode="auto">
          <a:xfrm>
            <a:off x="539750" y="5229225"/>
            <a:ext cx="40211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V = vzdálenost přímky od středu kružnice</a:t>
            </a: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177</TotalTime>
  <Words>68</Words>
  <Application>Microsoft Office PowerPoint</Application>
  <PresentationFormat>On-screen Show (4:3)</PresentationFormat>
  <Paragraphs>27</Paragraphs>
  <Slides>3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6" baseType="lpstr">
      <vt:lpstr>Calibri</vt:lpstr>
      <vt:lpstr>Arial</vt:lpstr>
      <vt:lpstr>Motiv systému Office</vt:lpstr>
      <vt:lpstr>VY_42_INOVACE_4_Vzájemná poloha přímky a kružnice</vt:lpstr>
      <vt:lpstr>Vzájemná poloha přímky  a kružnice</vt:lpstr>
      <vt:lpstr>Vzájemná poloha přímky  a kružnice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Vzájemná poloha přímky  a kružnice</dc:title>
  <dc:creator>notebook</dc:creator>
  <cp:lastModifiedBy>DUM</cp:lastModifiedBy>
  <cp:revision>14</cp:revision>
  <dcterms:created xsi:type="dcterms:W3CDTF">2010-12-14T20:37:12Z</dcterms:created>
  <dcterms:modified xsi:type="dcterms:W3CDTF">2012-05-02T10:21:37Z</dcterms:modified>
</cp:coreProperties>
</file>