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720" r:id="rId2"/>
  </p:sldMasterIdLst>
  <p:notesMasterIdLst>
    <p:notesMasterId r:id="rId25"/>
  </p:notesMasterIdLst>
  <p:sldIdLst>
    <p:sldId id="279" r:id="rId3"/>
    <p:sldId id="281" r:id="rId4"/>
    <p:sldId id="277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8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18" autoAdjust="0"/>
  </p:normalViewPr>
  <p:slideViewPr>
    <p:cSldViewPr>
      <p:cViewPr>
        <p:scale>
          <a:sx n="77" d="100"/>
          <a:sy n="77" d="100"/>
        </p:scale>
        <p:origin x="-1176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7F5FAA-89E2-4AF8-A269-D607DC0BCF4B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00DBCE-8067-4DE9-9FD1-237F080725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620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advTm="700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F94F45A-67CF-4B1B-AB19-525BDEC86342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8578DD5-F5CB-4EB6-A036-1FE919DCE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4" name="Object 4"/>
          <p:cNvGraphicFramePr>
            <a:graphicFrameLocks noChangeAspect="1"/>
          </p:cNvGraphicFramePr>
          <p:nvPr/>
        </p:nvGraphicFramePr>
        <p:xfrm>
          <a:off x="252413" y="620713"/>
          <a:ext cx="8891587" cy="5757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kument" r:id="rId3" imgW="8891239" imgH="5757109" progId="Word.Document.8">
                  <p:embed/>
                </p:oleObj>
              </mc:Choice>
              <mc:Fallback>
                <p:oleObj name="Dokument" r:id="rId3" imgW="8891239" imgH="5757109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2413" y="620713"/>
                        <a:ext cx="8891587" cy="57578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80304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539552" y="836712"/>
            <a:ext cx="8066409" cy="468052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Číslo a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název klíčové aktivity: III/2 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				      	   prostřednictvím 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ICT</a:t>
            </a:r>
            <a:b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Číslo DUM:		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 VY</a:t>
            </a:r>
            <a:r>
              <a:rPr lang="en-US" sz="2000" dirty="0" smtClean="0">
                <a:effectLst/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32</a:t>
            </a:r>
            <a:r>
              <a:rPr lang="en-US" sz="2000" dirty="0" smtClean="0">
                <a:effectLst/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INOVACE</a:t>
            </a:r>
            <a:r>
              <a:rPr lang="en-US" sz="2000" dirty="0" smtClean="0">
                <a:effectLst/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INF</a:t>
            </a:r>
            <a:r>
              <a:rPr lang="en-US" sz="2000" dirty="0" smtClean="0">
                <a:effectLst/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612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Jméno autora:		 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Mgr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. Marie Kardová</a:t>
            </a:r>
            <a:b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vytvoření 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DUM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:	   30. 10. 2012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Ročník:			  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9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Vzdělávací oblast:	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      	    Informační 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a komunikační technologie</a:t>
            </a:r>
            <a:b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Vzdělávací obor:		  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Informatika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Klíčová slova:                         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 Software, operační systém, textové editory, 			                    tabulkové kalkulátory, databázové systémy, 			                    grafické editory, programovací jazyky, Freeware, 			    Shareware, 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ntivirové programy…  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:                              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     Žáci 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se seznámí s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rozdělením software a procvičí  			    nové vědomosti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Druh učebního materiálu:	  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Prezentace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Očekávaný výstup:	   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Výklad </a:t>
            </a:r>
            <a:r>
              <a:rPr lang="cs-CZ" sz="2000" dirty="0">
                <a:effectLst/>
                <a:latin typeface="Times New Roman" pitchFamily="18" charset="0"/>
                <a:cs typeface="Times New Roman" pitchFamily="18" charset="0"/>
              </a:rPr>
              <a:t>a procvičení nové látky</a:t>
            </a:r>
          </a:p>
        </p:txBody>
      </p:sp>
    </p:spTree>
    <p:extLst>
      <p:ext uri="{BB962C8B-B14F-4D97-AF65-F5344CB8AC3E}">
        <p14:creationId xmlns:p14="http://schemas.microsoft.com/office/powerpoint/2010/main" val="1149369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+mn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n-lt"/>
              </a:rPr>
            </a:br>
            <a:r>
              <a:rPr lang="cs-CZ" b="1" dirty="0" smtClean="0">
                <a:solidFill>
                  <a:schemeClr val="bg1"/>
                </a:solidFill>
                <a:latin typeface="+mn-lt"/>
              </a:rPr>
              <a:t>SOFTWARE</a:t>
            </a:r>
            <a:endParaRPr lang="cs-CZ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2931712"/>
            <a:ext cx="7739137" cy="1649416"/>
          </a:xfrm>
        </p:spPr>
        <p:txBody>
          <a:bodyPr>
            <a:normAutofit fontScale="70000" lnSpcReduction="20000"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Programové vybavení počítače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30. 10. 2012			zpracovala: Mgr. Marie Kardová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/>
              <a:t>Podle určení </a:t>
            </a:r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dirty="0" smtClean="0"/>
              <a:t> k jakému účelu byly vytvořeny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/>
              <a:t>Podle typu šíření </a:t>
            </a:r>
          </a:p>
          <a:p>
            <a:pPr>
              <a:buNone/>
            </a:pPr>
            <a:r>
              <a:rPr lang="cs-CZ" b="1" dirty="0" smtClean="0"/>
              <a:t>   </a:t>
            </a:r>
            <a:r>
              <a:rPr lang="cs-CZ" dirty="0" smtClean="0"/>
              <a:t>volně nebo za peníze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	</a:t>
            </a:r>
            <a:r>
              <a:rPr lang="cs-CZ" sz="900" dirty="0" smtClean="0"/>
              <a:t>obr. 1</a:t>
            </a:r>
            <a:endParaRPr lang="cs-CZ" sz="9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software</a:t>
            </a:r>
            <a:endParaRPr lang="cs-CZ" dirty="0"/>
          </a:p>
        </p:txBody>
      </p:sp>
      <p:pic>
        <p:nvPicPr>
          <p:cNvPr id="3074" name="Picture 2" descr="C:\Program Files (x86)\Microsoft Office\MEDIA\CAGCAT10\j0199805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573016"/>
            <a:ext cx="1789481" cy="1803197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   Operační systém</a:t>
            </a:r>
          </a:p>
          <a:p>
            <a:pPr>
              <a:buNone/>
            </a:pPr>
            <a:r>
              <a:rPr lang="cs-CZ" dirty="0" smtClean="0"/>
              <a:t>   umožňuje práci počítače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Příklady: MS-DOS</a:t>
            </a:r>
          </a:p>
          <a:p>
            <a:pPr>
              <a:buNone/>
            </a:pPr>
            <a:r>
              <a:rPr lang="cs-CZ" dirty="0" smtClean="0"/>
              <a:t>		          MS Windows		       </a:t>
            </a:r>
          </a:p>
          <a:p>
            <a:pPr>
              <a:buNone/>
            </a:pPr>
            <a:r>
              <a:rPr lang="cs-CZ" dirty="0" smtClean="0"/>
              <a:t>		          Linux</a:t>
            </a:r>
          </a:p>
          <a:p>
            <a:pPr>
              <a:buNone/>
            </a:pPr>
            <a:r>
              <a:rPr lang="cs-CZ" dirty="0" smtClean="0"/>
              <a:t>		          Unix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	</a:t>
            </a:r>
            <a:r>
              <a:rPr lang="cs-CZ" sz="900" dirty="0" smtClean="0"/>
              <a:t>obr. 2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určení</a:t>
            </a:r>
            <a:endParaRPr lang="cs-CZ" dirty="0"/>
          </a:p>
        </p:txBody>
      </p:sp>
      <p:pic>
        <p:nvPicPr>
          <p:cNvPr id="1026" name="Picture 2" descr="C:\Program Files (x86)\Microsoft Office\MEDIA\CAGCAT10\j029298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645024"/>
            <a:ext cx="2088232" cy="181965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   Nadstavba operačního systému</a:t>
            </a:r>
          </a:p>
          <a:p>
            <a:pPr>
              <a:buNone/>
            </a:pPr>
            <a:r>
              <a:rPr lang="cs-CZ" dirty="0" smtClean="0"/>
              <a:t>   zjednodušuje běžnou činnost jako je kopírování, mazání, přejmenování…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Příklad: Průzkumník (součást MS Windows)</a:t>
            </a:r>
          </a:p>
          <a:p>
            <a:pPr>
              <a:buNone/>
            </a:pPr>
            <a:r>
              <a:rPr lang="cs-CZ" dirty="0" smtClean="0"/>
              <a:t>		        </a:t>
            </a:r>
            <a:r>
              <a:rPr lang="cs-CZ" dirty="0" err="1" smtClean="0"/>
              <a:t>Norton</a:t>
            </a:r>
            <a:r>
              <a:rPr lang="cs-CZ" dirty="0" smtClean="0"/>
              <a:t> </a:t>
            </a:r>
            <a:r>
              <a:rPr lang="cs-CZ" dirty="0" err="1" smtClean="0"/>
              <a:t>Commander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        Servant </a:t>
            </a:r>
            <a:r>
              <a:rPr lang="cs-CZ" dirty="0" err="1" smtClean="0"/>
              <a:t>Commander</a:t>
            </a: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									</a:t>
            </a:r>
            <a:r>
              <a:rPr lang="cs-CZ" sz="900" dirty="0" smtClean="0"/>
              <a:t>obr. 3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určení</a:t>
            </a:r>
            <a:endParaRPr lang="cs-CZ" dirty="0"/>
          </a:p>
        </p:txBody>
      </p:sp>
      <p:pic>
        <p:nvPicPr>
          <p:cNvPr id="2051" name="Picture 3" descr="C:\Program Files (x86)\Microsoft Office\MEDIA\CAGCAT10\j020558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861048"/>
            <a:ext cx="1776679" cy="16303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   Textové editory</a:t>
            </a:r>
          </a:p>
          <a:p>
            <a:pPr>
              <a:buNone/>
            </a:pPr>
            <a:r>
              <a:rPr lang="cs-CZ" dirty="0" smtClean="0"/>
              <a:t>    slouží k psaní textů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Příklad: MS Word</a:t>
            </a:r>
          </a:p>
          <a:p>
            <a:pPr>
              <a:buNone/>
            </a:pPr>
            <a:r>
              <a:rPr lang="cs-CZ" dirty="0" smtClean="0"/>
              <a:t>		         602 Text</a:t>
            </a:r>
          </a:p>
          <a:p>
            <a:pPr>
              <a:buNone/>
            </a:pPr>
            <a:r>
              <a:rPr lang="cs-CZ" dirty="0" smtClean="0"/>
              <a:t>		         Word Pro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	</a:t>
            </a:r>
            <a:r>
              <a:rPr lang="cs-CZ" sz="900" dirty="0" smtClean="0"/>
              <a:t>obr. 4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určení</a:t>
            </a:r>
            <a:endParaRPr lang="cs-CZ" dirty="0"/>
          </a:p>
        </p:txBody>
      </p:sp>
      <p:pic>
        <p:nvPicPr>
          <p:cNvPr id="4098" name="Picture 2" descr="C:\Program Files (x86)\Microsoft Office\MEDIA\CAGCAT10\j020546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717032"/>
            <a:ext cx="1818742" cy="180959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T</a:t>
            </a:r>
            <a:r>
              <a:rPr lang="cs-CZ" b="1" dirty="0" smtClean="0"/>
              <a:t>abulkové  kalkulátory</a:t>
            </a:r>
          </a:p>
          <a:p>
            <a:pPr>
              <a:buNone/>
            </a:pPr>
            <a:r>
              <a:rPr lang="cs-CZ" dirty="0" smtClean="0"/>
              <a:t>   používají se pro vytváření tabulek, výpočty a         operace  v  těchto  tabulkách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Příklad: MS Excel</a:t>
            </a:r>
          </a:p>
          <a:p>
            <a:pPr>
              <a:buNone/>
            </a:pPr>
            <a:r>
              <a:rPr lang="cs-CZ" dirty="0" smtClean="0"/>
              <a:t>		        602Tab</a:t>
            </a:r>
          </a:p>
          <a:p>
            <a:pPr>
              <a:buNone/>
            </a:pPr>
            <a:r>
              <a:rPr lang="cs-CZ" dirty="0" smtClean="0"/>
              <a:t>		        </a:t>
            </a:r>
            <a:r>
              <a:rPr lang="cs-CZ" dirty="0" err="1" smtClean="0"/>
              <a:t>QuattroPro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	</a:t>
            </a:r>
            <a:r>
              <a:rPr lang="cs-CZ" sz="900" dirty="0" smtClean="0"/>
              <a:t>obr. 5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určení</a:t>
            </a:r>
            <a:endParaRPr lang="cs-CZ" dirty="0"/>
          </a:p>
        </p:txBody>
      </p:sp>
      <p:pic>
        <p:nvPicPr>
          <p:cNvPr id="5123" name="Picture 3" descr="C:\Program Files (x86)\Microsoft Office\MEDIA\CAGCAT10\j028544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573016"/>
            <a:ext cx="1795882" cy="179679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   Databázové systémy</a:t>
            </a:r>
          </a:p>
          <a:p>
            <a:pPr>
              <a:buNone/>
            </a:pPr>
            <a:r>
              <a:rPr lang="cs-CZ" dirty="0" smtClean="0"/>
              <a:t>   slouží pro vytváření databází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Příklad: MS Access</a:t>
            </a:r>
          </a:p>
          <a:p>
            <a:pPr lvl="2">
              <a:buNone/>
            </a:pPr>
            <a:r>
              <a:rPr lang="cs-CZ" dirty="0" smtClean="0"/>
              <a:t>              </a:t>
            </a:r>
            <a:r>
              <a:rPr lang="cs-CZ" sz="2600" dirty="0" err="1" smtClean="0"/>
              <a:t>WinBase</a:t>
            </a:r>
            <a:r>
              <a:rPr lang="cs-CZ" sz="2600" dirty="0" smtClean="0"/>
              <a:t> 602</a:t>
            </a:r>
          </a:p>
          <a:p>
            <a:pPr lvl="4">
              <a:buNone/>
            </a:pPr>
            <a:r>
              <a:rPr lang="cs-CZ" sz="2200" dirty="0" smtClean="0"/>
              <a:t>       </a:t>
            </a:r>
            <a:r>
              <a:rPr lang="cs-CZ" sz="2600" dirty="0" smtClean="0"/>
              <a:t>Paradox </a:t>
            </a:r>
          </a:p>
          <a:p>
            <a:pPr lvl="4">
              <a:buNone/>
            </a:pPr>
            <a:r>
              <a:rPr lang="cs-CZ" sz="2600" dirty="0" smtClean="0"/>
              <a:t>	    </a:t>
            </a:r>
            <a:r>
              <a:rPr lang="cs-CZ" sz="2600" dirty="0" err="1" smtClean="0"/>
              <a:t>Oracle</a:t>
            </a:r>
            <a:endParaRPr lang="cs-CZ" sz="2600" dirty="0" smtClean="0"/>
          </a:p>
          <a:p>
            <a:pPr lvl="4">
              <a:buNone/>
            </a:pPr>
            <a:endParaRPr lang="cs-CZ" sz="2600" dirty="0" smtClean="0"/>
          </a:p>
          <a:p>
            <a:pPr lvl="4">
              <a:buNone/>
            </a:pPr>
            <a:r>
              <a:rPr lang="cs-CZ" sz="2600" dirty="0" smtClean="0"/>
              <a:t>							</a:t>
            </a:r>
            <a:r>
              <a:rPr lang="cs-CZ" sz="900" dirty="0" smtClean="0"/>
              <a:t>obr.6</a:t>
            </a:r>
            <a:endParaRPr lang="cs-CZ" sz="2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určení</a:t>
            </a:r>
            <a:endParaRPr lang="cs-CZ" dirty="0"/>
          </a:p>
        </p:txBody>
      </p:sp>
      <p:pic>
        <p:nvPicPr>
          <p:cNvPr id="6146" name="Picture 2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212976"/>
            <a:ext cx="1100023" cy="180502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/>
              <a:t>Grafické editory</a:t>
            </a:r>
          </a:p>
          <a:p>
            <a:pPr>
              <a:buNone/>
            </a:pPr>
            <a:r>
              <a:rPr lang="cs-CZ" dirty="0" smtClean="0"/>
              <a:t>    pro kreslení a úpravy obrázků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Příklad: </a:t>
            </a:r>
            <a:r>
              <a:rPr lang="cs-CZ" dirty="0" err="1" smtClean="0"/>
              <a:t>Paintbrush</a:t>
            </a:r>
            <a:r>
              <a:rPr lang="cs-CZ" dirty="0" smtClean="0"/>
              <a:t> – Malování (součást Windows)</a:t>
            </a:r>
          </a:p>
          <a:p>
            <a:pPr>
              <a:buNone/>
            </a:pPr>
            <a:r>
              <a:rPr lang="cs-CZ" dirty="0" smtClean="0"/>
              <a:t>		       </a:t>
            </a:r>
            <a:r>
              <a:rPr lang="cs-CZ" dirty="0" err="1" smtClean="0"/>
              <a:t>CorelDraw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       </a:t>
            </a:r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Callisto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	       Adobe </a:t>
            </a:r>
            <a:r>
              <a:rPr lang="cs-CZ" dirty="0" err="1" smtClean="0"/>
              <a:t>Photoshop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	</a:t>
            </a:r>
            <a:r>
              <a:rPr lang="cs-CZ" sz="900" dirty="0" smtClean="0"/>
              <a:t>obr. 7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určení</a:t>
            </a:r>
            <a:endParaRPr lang="cs-CZ" dirty="0"/>
          </a:p>
        </p:txBody>
      </p:sp>
      <p:pic>
        <p:nvPicPr>
          <p:cNvPr id="7170" name="Picture 2" descr="C:\Program Files (x86)\Microsoft Office\MEDIA\CAGCAT10\j0287005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6462781" y="3842478"/>
            <a:ext cx="1358020" cy="211524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   Programovací jazyky </a:t>
            </a:r>
          </a:p>
          <a:p>
            <a:pPr>
              <a:buNone/>
            </a:pPr>
            <a:r>
              <a:rPr lang="cs-CZ" b="1" dirty="0" smtClean="0"/>
              <a:t>   </a:t>
            </a:r>
            <a:r>
              <a:rPr lang="cs-CZ" dirty="0" smtClean="0"/>
              <a:t>používají se při tvorbě programů a aplikací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   Příklad: C++</a:t>
            </a:r>
          </a:p>
          <a:p>
            <a:pPr>
              <a:buNone/>
            </a:pPr>
            <a:r>
              <a:rPr lang="cs-CZ" dirty="0" smtClean="0"/>
              <a:t>		      Pascal</a:t>
            </a:r>
          </a:p>
          <a:p>
            <a:pPr>
              <a:buNone/>
            </a:pPr>
            <a:r>
              <a:rPr lang="cs-CZ" dirty="0" smtClean="0"/>
              <a:t>		      </a:t>
            </a:r>
            <a:r>
              <a:rPr lang="cs-CZ" dirty="0" err="1" smtClean="0"/>
              <a:t>Visual</a:t>
            </a:r>
            <a:r>
              <a:rPr lang="cs-CZ" dirty="0" smtClean="0"/>
              <a:t> Basic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	</a:t>
            </a:r>
            <a:r>
              <a:rPr lang="cs-CZ" sz="900" dirty="0" smtClean="0"/>
              <a:t>obr. 8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určení</a:t>
            </a:r>
            <a:endParaRPr lang="cs-CZ" dirty="0"/>
          </a:p>
        </p:txBody>
      </p:sp>
      <p:pic>
        <p:nvPicPr>
          <p:cNvPr id="8194" name="Picture 2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501008"/>
            <a:ext cx="1534363" cy="180959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/>
              <a:t>Kancelářské balíky </a:t>
            </a:r>
          </a:p>
          <a:p>
            <a:pPr>
              <a:buNone/>
            </a:pPr>
            <a:r>
              <a:rPr lang="cs-CZ" dirty="0" smtClean="0"/>
              <a:t>   sdružují  několik programů od jednoho výrobce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Příklad: MS Office</a:t>
            </a:r>
          </a:p>
          <a:p>
            <a:pPr>
              <a:buNone/>
            </a:pPr>
            <a:r>
              <a:rPr lang="cs-CZ" dirty="0" smtClean="0"/>
              <a:t>		        (Word, Excel, PowerPoint, Access, 			Outlook)</a:t>
            </a:r>
          </a:p>
          <a:p>
            <a:pPr>
              <a:buNone/>
            </a:pPr>
            <a:r>
              <a:rPr lang="cs-CZ" dirty="0" smtClean="0"/>
              <a:t>		        Open Office </a:t>
            </a:r>
          </a:p>
          <a:p>
            <a:pPr>
              <a:buNone/>
            </a:pPr>
            <a:r>
              <a:rPr lang="cs-CZ" dirty="0" smtClean="0"/>
              <a:t>							</a:t>
            </a:r>
            <a:r>
              <a:rPr lang="cs-CZ" sz="900" dirty="0" smtClean="0"/>
              <a:t>obr. 9</a:t>
            </a:r>
            <a:r>
              <a:rPr lang="cs-CZ" dirty="0" smtClean="0"/>
              <a:t>		</a:t>
            </a:r>
          </a:p>
          <a:p>
            <a:pPr>
              <a:buNone/>
            </a:pPr>
            <a:r>
              <a:rPr lang="cs-CZ" dirty="0" smtClean="0"/>
              <a:t>		   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určení</a:t>
            </a:r>
            <a:endParaRPr lang="cs-CZ" dirty="0"/>
          </a:p>
        </p:txBody>
      </p:sp>
      <p:pic>
        <p:nvPicPr>
          <p:cNvPr id="9218" name="Picture 2" descr="C:\Program Files (x86)\Microsoft Office\MEDIA\CAGCAT10\j029774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509119"/>
            <a:ext cx="1872208" cy="1224137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/>
              <a:t>Antivirové programy </a:t>
            </a:r>
          </a:p>
          <a:p>
            <a:pPr>
              <a:buNone/>
            </a:pPr>
            <a:r>
              <a:rPr lang="cs-CZ" dirty="0" smtClean="0"/>
              <a:t>   vyhledávají a odstraňují viry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Příklad: </a:t>
            </a:r>
            <a:r>
              <a:rPr lang="cs-CZ" dirty="0" err="1" smtClean="0"/>
              <a:t>Avast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        AVG</a:t>
            </a:r>
          </a:p>
          <a:p>
            <a:pPr>
              <a:buNone/>
            </a:pPr>
            <a:r>
              <a:rPr lang="cs-CZ" dirty="0" smtClean="0"/>
              <a:t>		        Nod32 Antivirus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	</a:t>
            </a:r>
            <a:r>
              <a:rPr lang="cs-CZ" sz="900" dirty="0" smtClean="0"/>
              <a:t>obr. 10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určení</a:t>
            </a:r>
            <a:endParaRPr lang="cs-CZ" dirty="0"/>
          </a:p>
        </p:txBody>
      </p:sp>
      <p:pic>
        <p:nvPicPr>
          <p:cNvPr id="10242" name="Picture 2" descr="C:\Program Files (x86)\Microsoft Office\MEDIA\CAGCAT10\j031544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140968"/>
            <a:ext cx="1656184" cy="216024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/>
              <a:t>Komprimační programy </a:t>
            </a:r>
          </a:p>
          <a:p>
            <a:pPr>
              <a:buNone/>
            </a:pPr>
            <a:r>
              <a:rPr lang="cs-CZ" dirty="0" smtClean="0"/>
              <a:t>   zmenšují velikost ukládaných dat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Příklad: </a:t>
            </a:r>
            <a:r>
              <a:rPr lang="cs-CZ" dirty="0" err="1" smtClean="0"/>
              <a:t>WinZip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        </a:t>
            </a:r>
            <a:r>
              <a:rPr lang="cs-CZ" dirty="0" err="1" smtClean="0"/>
              <a:t>WinRAR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       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 err="1" smtClean="0"/>
              <a:t>Archiver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	</a:t>
            </a:r>
            <a:r>
              <a:rPr lang="cs-CZ" sz="900" dirty="0" smtClean="0"/>
              <a:t>obr. 11</a:t>
            </a:r>
            <a:r>
              <a:rPr lang="cs-CZ" dirty="0" smtClean="0"/>
              <a:t>   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určení</a:t>
            </a:r>
            <a:endParaRPr lang="cs-CZ" dirty="0"/>
          </a:p>
        </p:txBody>
      </p:sp>
      <p:grpSp>
        <p:nvGrpSpPr>
          <p:cNvPr id="11271" name="Group 7"/>
          <p:cNvGrpSpPr>
            <a:grpSpLocks/>
          </p:cNvGrpSpPr>
          <p:nvPr/>
        </p:nvGrpSpPr>
        <p:grpSpPr bwMode="auto">
          <a:xfrm>
            <a:off x="6372200" y="4005065"/>
            <a:ext cx="1682130" cy="1512168"/>
            <a:chOff x="2304" y="1584"/>
            <a:chExt cx="1740" cy="1554"/>
          </a:xfrm>
        </p:grpSpPr>
        <p:sp>
          <p:nvSpPr>
            <p:cNvPr id="11272" name="Film"/>
            <p:cNvSpPr>
              <a:spLocks noEditPoints="1" noChangeArrowheads="1"/>
            </p:cNvSpPr>
            <p:nvPr/>
          </p:nvSpPr>
          <p:spPr bwMode="auto">
            <a:xfrm>
              <a:off x="2304" y="1980"/>
              <a:ext cx="726" cy="1158"/>
            </a:xfrm>
            <a:custGeom>
              <a:avLst/>
              <a:gdLst>
                <a:gd name="T0" fmla="*/ 0 w 21600"/>
                <a:gd name="T1" fmla="*/ 0 h 21600"/>
                <a:gd name="T2" fmla="*/ 10800 w 21600"/>
                <a:gd name="T3" fmla="*/ 0 h 21600"/>
                <a:gd name="T4" fmla="*/ 21600 w 21600"/>
                <a:gd name="T5" fmla="*/ 0 h 21600"/>
                <a:gd name="T6" fmla="*/ 21600 w 21600"/>
                <a:gd name="T7" fmla="*/ 10800 h 21600"/>
                <a:gd name="T8" fmla="*/ 21600 w 21600"/>
                <a:gd name="T9" fmla="*/ 21600 h 21600"/>
                <a:gd name="T10" fmla="*/ 10800 w 21600"/>
                <a:gd name="T11" fmla="*/ 21600 h 21600"/>
                <a:gd name="T12" fmla="*/ 0 w 21600"/>
                <a:gd name="T13" fmla="*/ 21600 h 21600"/>
                <a:gd name="T14" fmla="*/ 0 w 21600"/>
                <a:gd name="T15" fmla="*/ 10800 h 21600"/>
                <a:gd name="T16" fmla="*/ 4960 w 21600"/>
                <a:gd name="T17" fmla="*/ 8129 h 21600"/>
                <a:gd name="T18" fmla="*/ 17079 w 21600"/>
                <a:gd name="T19" fmla="*/ 1342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 extrusionOk="0">
                  <a:moveTo>
                    <a:pt x="21600" y="0"/>
                  </a:moveTo>
                  <a:lnTo>
                    <a:pt x="21600" y="21600"/>
                  </a:lnTo>
                  <a:lnTo>
                    <a:pt x="0" y="21600"/>
                  </a:lnTo>
                  <a:lnTo>
                    <a:pt x="0" y="0"/>
                  </a:lnTo>
                  <a:lnTo>
                    <a:pt x="21600" y="0"/>
                  </a:lnTo>
                  <a:close/>
                </a:path>
                <a:path w="21600" h="21600" extrusionOk="0">
                  <a:moveTo>
                    <a:pt x="3014" y="21600"/>
                  </a:moveTo>
                  <a:lnTo>
                    <a:pt x="3014" y="0"/>
                  </a:lnTo>
                  <a:lnTo>
                    <a:pt x="0" y="0"/>
                  </a:lnTo>
                  <a:lnTo>
                    <a:pt x="0" y="21600"/>
                  </a:lnTo>
                  <a:lnTo>
                    <a:pt x="3014" y="21600"/>
                  </a:lnTo>
                  <a:close/>
                </a:path>
                <a:path w="21600" h="21600" extrusionOk="0">
                  <a:moveTo>
                    <a:pt x="21600" y="21600"/>
                  </a:moveTo>
                  <a:lnTo>
                    <a:pt x="21600" y="0"/>
                  </a:lnTo>
                  <a:lnTo>
                    <a:pt x="18586" y="0"/>
                  </a:lnTo>
                  <a:lnTo>
                    <a:pt x="18586" y="21600"/>
                  </a:lnTo>
                  <a:lnTo>
                    <a:pt x="21600" y="21600"/>
                  </a:lnTo>
                  <a:close/>
                </a:path>
                <a:path w="21600" h="21600" extrusionOk="0">
                  <a:moveTo>
                    <a:pt x="6028" y="6574"/>
                  </a:moveTo>
                  <a:lnTo>
                    <a:pt x="15572" y="6574"/>
                  </a:lnTo>
                  <a:lnTo>
                    <a:pt x="16074" y="6574"/>
                  </a:lnTo>
                  <a:lnTo>
                    <a:pt x="16326" y="6457"/>
                  </a:lnTo>
                  <a:lnTo>
                    <a:pt x="16577" y="6339"/>
                  </a:lnTo>
                  <a:lnTo>
                    <a:pt x="16828" y="6222"/>
                  </a:lnTo>
                  <a:lnTo>
                    <a:pt x="17079" y="6222"/>
                  </a:lnTo>
                  <a:lnTo>
                    <a:pt x="17330" y="5987"/>
                  </a:lnTo>
                  <a:lnTo>
                    <a:pt x="17330" y="5870"/>
                  </a:lnTo>
                  <a:lnTo>
                    <a:pt x="17581" y="5635"/>
                  </a:lnTo>
                  <a:lnTo>
                    <a:pt x="17581" y="1526"/>
                  </a:lnTo>
                  <a:lnTo>
                    <a:pt x="17330" y="1291"/>
                  </a:lnTo>
                  <a:lnTo>
                    <a:pt x="17330" y="1174"/>
                  </a:lnTo>
                  <a:lnTo>
                    <a:pt x="17079" y="1057"/>
                  </a:lnTo>
                  <a:lnTo>
                    <a:pt x="16828" y="939"/>
                  </a:lnTo>
                  <a:lnTo>
                    <a:pt x="16577" y="822"/>
                  </a:lnTo>
                  <a:lnTo>
                    <a:pt x="16326" y="704"/>
                  </a:lnTo>
                  <a:lnTo>
                    <a:pt x="16074" y="704"/>
                  </a:lnTo>
                  <a:lnTo>
                    <a:pt x="15572" y="587"/>
                  </a:lnTo>
                  <a:lnTo>
                    <a:pt x="6028" y="587"/>
                  </a:lnTo>
                  <a:lnTo>
                    <a:pt x="5526" y="704"/>
                  </a:lnTo>
                  <a:lnTo>
                    <a:pt x="5274" y="704"/>
                  </a:lnTo>
                  <a:lnTo>
                    <a:pt x="5023" y="822"/>
                  </a:lnTo>
                  <a:lnTo>
                    <a:pt x="4772" y="939"/>
                  </a:lnTo>
                  <a:lnTo>
                    <a:pt x="4521" y="1057"/>
                  </a:lnTo>
                  <a:lnTo>
                    <a:pt x="4270" y="1174"/>
                  </a:lnTo>
                  <a:lnTo>
                    <a:pt x="4270" y="1291"/>
                  </a:lnTo>
                  <a:lnTo>
                    <a:pt x="4019" y="1526"/>
                  </a:lnTo>
                  <a:lnTo>
                    <a:pt x="4019" y="5635"/>
                  </a:lnTo>
                  <a:lnTo>
                    <a:pt x="4270" y="5870"/>
                  </a:lnTo>
                  <a:lnTo>
                    <a:pt x="4270" y="5987"/>
                  </a:lnTo>
                  <a:lnTo>
                    <a:pt x="4521" y="6222"/>
                  </a:lnTo>
                  <a:lnTo>
                    <a:pt x="4772" y="6222"/>
                  </a:lnTo>
                  <a:lnTo>
                    <a:pt x="5023" y="6339"/>
                  </a:lnTo>
                  <a:lnTo>
                    <a:pt x="5274" y="6457"/>
                  </a:lnTo>
                  <a:lnTo>
                    <a:pt x="5526" y="6574"/>
                  </a:lnTo>
                  <a:lnTo>
                    <a:pt x="6028" y="6574"/>
                  </a:lnTo>
                  <a:close/>
                </a:path>
                <a:path w="21600" h="21600" extrusionOk="0">
                  <a:moveTo>
                    <a:pt x="6028" y="13617"/>
                  </a:moveTo>
                  <a:lnTo>
                    <a:pt x="15572" y="13617"/>
                  </a:lnTo>
                  <a:lnTo>
                    <a:pt x="16074" y="13617"/>
                  </a:lnTo>
                  <a:lnTo>
                    <a:pt x="16326" y="13617"/>
                  </a:lnTo>
                  <a:lnTo>
                    <a:pt x="16577" y="13500"/>
                  </a:lnTo>
                  <a:lnTo>
                    <a:pt x="16828" y="13383"/>
                  </a:lnTo>
                  <a:lnTo>
                    <a:pt x="17079" y="13265"/>
                  </a:lnTo>
                  <a:lnTo>
                    <a:pt x="17330" y="13148"/>
                  </a:lnTo>
                  <a:lnTo>
                    <a:pt x="17330" y="12913"/>
                  </a:lnTo>
                  <a:lnTo>
                    <a:pt x="17581" y="12796"/>
                  </a:lnTo>
                  <a:lnTo>
                    <a:pt x="17581" y="8687"/>
                  </a:lnTo>
                  <a:lnTo>
                    <a:pt x="17330" y="8452"/>
                  </a:lnTo>
                  <a:lnTo>
                    <a:pt x="17330" y="8335"/>
                  </a:lnTo>
                  <a:lnTo>
                    <a:pt x="17079" y="8217"/>
                  </a:lnTo>
                  <a:lnTo>
                    <a:pt x="16828" y="7983"/>
                  </a:lnTo>
                  <a:lnTo>
                    <a:pt x="16577" y="7983"/>
                  </a:lnTo>
                  <a:lnTo>
                    <a:pt x="16326" y="7865"/>
                  </a:lnTo>
                  <a:lnTo>
                    <a:pt x="16074" y="7865"/>
                  </a:lnTo>
                  <a:lnTo>
                    <a:pt x="15572" y="7748"/>
                  </a:lnTo>
                  <a:lnTo>
                    <a:pt x="6028" y="7748"/>
                  </a:lnTo>
                  <a:lnTo>
                    <a:pt x="5526" y="7865"/>
                  </a:lnTo>
                  <a:lnTo>
                    <a:pt x="5274" y="7865"/>
                  </a:lnTo>
                  <a:lnTo>
                    <a:pt x="5023" y="7983"/>
                  </a:lnTo>
                  <a:lnTo>
                    <a:pt x="4772" y="7983"/>
                  </a:lnTo>
                  <a:lnTo>
                    <a:pt x="4521" y="8217"/>
                  </a:lnTo>
                  <a:lnTo>
                    <a:pt x="4270" y="8335"/>
                  </a:lnTo>
                  <a:lnTo>
                    <a:pt x="4270" y="8452"/>
                  </a:lnTo>
                  <a:lnTo>
                    <a:pt x="4019" y="8687"/>
                  </a:lnTo>
                  <a:lnTo>
                    <a:pt x="4019" y="12796"/>
                  </a:lnTo>
                  <a:lnTo>
                    <a:pt x="4270" y="12913"/>
                  </a:lnTo>
                  <a:lnTo>
                    <a:pt x="4270" y="13148"/>
                  </a:lnTo>
                  <a:lnTo>
                    <a:pt x="4521" y="13265"/>
                  </a:lnTo>
                  <a:lnTo>
                    <a:pt x="4772" y="13383"/>
                  </a:lnTo>
                  <a:lnTo>
                    <a:pt x="5023" y="13500"/>
                  </a:lnTo>
                  <a:lnTo>
                    <a:pt x="5274" y="13617"/>
                  </a:lnTo>
                  <a:lnTo>
                    <a:pt x="5526" y="13617"/>
                  </a:lnTo>
                  <a:lnTo>
                    <a:pt x="6028" y="13617"/>
                  </a:lnTo>
                  <a:close/>
                </a:path>
                <a:path w="21600" h="21600" extrusionOk="0">
                  <a:moveTo>
                    <a:pt x="6028" y="20778"/>
                  </a:moveTo>
                  <a:lnTo>
                    <a:pt x="15572" y="20778"/>
                  </a:lnTo>
                  <a:lnTo>
                    <a:pt x="16074" y="20778"/>
                  </a:lnTo>
                  <a:lnTo>
                    <a:pt x="16326" y="20661"/>
                  </a:lnTo>
                  <a:lnTo>
                    <a:pt x="16577" y="20661"/>
                  </a:lnTo>
                  <a:lnTo>
                    <a:pt x="16828" y="20543"/>
                  </a:lnTo>
                  <a:lnTo>
                    <a:pt x="17079" y="20426"/>
                  </a:lnTo>
                  <a:lnTo>
                    <a:pt x="17330" y="20309"/>
                  </a:lnTo>
                  <a:lnTo>
                    <a:pt x="17330" y="20074"/>
                  </a:lnTo>
                  <a:lnTo>
                    <a:pt x="17581" y="19957"/>
                  </a:lnTo>
                  <a:lnTo>
                    <a:pt x="17581" y="15730"/>
                  </a:lnTo>
                  <a:lnTo>
                    <a:pt x="17330" y="15613"/>
                  </a:lnTo>
                  <a:lnTo>
                    <a:pt x="17330" y="15378"/>
                  </a:lnTo>
                  <a:lnTo>
                    <a:pt x="17079" y="15378"/>
                  </a:lnTo>
                  <a:lnTo>
                    <a:pt x="16828" y="15143"/>
                  </a:lnTo>
                  <a:lnTo>
                    <a:pt x="16577" y="15026"/>
                  </a:lnTo>
                  <a:lnTo>
                    <a:pt x="16326" y="15026"/>
                  </a:lnTo>
                  <a:lnTo>
                    <a:pt x="16074" y="15026"/>
                  </a:lnTo>
                  <a:lnTo>
                    <a:pt x="15572" y="14909"/>
                  </a:lnTo>
                  <a:lnTo>
                    <a:pt x="6028" y="14909"/>
                  </a:lnTo>
                  <a:lnTo>
                    <a:pt x="5526" y="15026"/>
                  </a:lnTo>
                  <a:lnTo>
                    <a:pt x="5274" y="15026"/>
                  </a:lnTo>
                  <a:lnTo>
                    <a:pt x="5023" y="15026"/>
                  </a:lnTo>
                  <a:lnTo>
                    <a:pt x="4772" y="15143"/>
                  </a:lnTo>
                  <a:lnTo>
                    <a:pt x="4521" y="15378"/>
                  </a:lnTo>
                  <a:lnTo>
                    <a:pt x="4270" y="15378"/>
                  </a:lnTo>
                  <a:lnTo>
                    <a:pt x="4270" y="15613"/>
                  </a:lnTo>
                  <a:lnTo>
                    <a:pt x="4019" y="15730"/>
                  </a:lnTo>
                  <a:lnTo>
                    <a:pt x="4019" y="19957"/>
                  </a:lnTo>
                  <a:lnTo>
                    <a:pt x="4270" y="20074"/>
                  </a:lnTo>
                  <a:lnTo>
                    <a:pt x="4270" y="20309"/>
                  </a:lnTo>
                  <a:lnTo>
                    <a:pt x="4521" y="20426"/>
                  </a:lnTo>
                  <a:lnTo>
                    <a:pt x="4772" y="20543"/>
                  </a:lnTo>
                  <a:lnTo>
                    <a:pt x="5023" y="20661"/>
                  </a:lnTo>
                  <a:lnTo>
                    <a:pt x="5274" y="20661"/>
                  </a:lnTo>
                  <a:lnTo>
                    <a:pt x="5526" y="20778"/>
                  </a:lnTo>
                  <a:lnTo>
                    <a:pt x="6028" y="20778"/>
                  </a:lnTo>
                  <a:close/>
                </a:path>
                <a:path w="21600" h="21600" extrusionOk="0">
                  <a:moveTo>
                    <a:pt x="753" y="1291"/>
                  </a:moveTo>
                  <a:lnTo>
                    <a:pt x="2260" y="1291"/>
                  </a:lnTo>
                  <a:lnTo>
                    <a:pt x="2260" y="235"/>
                  </a:lnTo>
                  <a:lnTo>
                    <a:pt x="753" y="235"/>
                  </a:lnTo>
                  <a:lnTo>
                    <a:pt x="753" y="1291"/>
                  </a:lnTo>
                  <a:close/>
                </a:path>
                <a:path w="21600" h="21600" extrusionOk="0">
                  <a:moveTo>
                    <a:pt x="753" y="2700"/>
                  </a:moveTo>
                  <a:lnTo>
                    <a:pt x="2260" y="2700"/>
                  </a:lnTo>
                  <a:lnTo>
                    <a:pt x="2260" y="1643"/>
                  </a:lnTo>
                  <a:lnTo>
                    <a:pt x="753" y="1643"/>
                  </a:lnTo>
                  <a:lnTo>
                    <a:pt x="753" y="2700"/>
                  </a:lnTo>
                  <a:close/>
                </a:path>
                <a:path w="21600" h="21600" extrusionOk="0">
                  <a:moveTo>
                    <a:pt x="753" y="4109"/>
                  </a:moveTo>
                  <a:lnTo>
                    <a:pt x="2260" y="4109"/>
                  </a:lnTo>
                  <a:lnTo>
                    <a:pt x="2260" y="3052"/>
                  </a:lnTo>
                  <a:lnTo>
                    <a:pt x="753" y="3052"/>
                  </a:lnTo>
                  <a:lnTo>
                    <a:pt x="753" y="4109"/>
                  </a:lnTo>
                  <a:close/>
                </a:path>
                <a:path w="21600" h="21600" extrusionOk="0">
                  <a:moveTo>
                    <a:pt x="753" y="5517"/>
                  </a:moveTo>
                  <a:lnTo>
                    <a:pt x="2260" y="5517"/>
                  </a:lnTo>
                  <a:lnTo>
                    <a:pt x="2260" y="4461"/>
                  </a:lnTo>
                  <a:lnTo>
                    <a:pt x="753" y="4461"/>
                  </a:lnTo>
                  <a:lnTo>
                    <a:pt x="753" y="5517"/>
                  </a:lnTo>
                  <a:close/>
                </a:path>
                <a:path w="21600" h="21600" extrusionOk="0">
                  <a:moveTo>
                    <a:pt x="753" y="6926"/>
                  </a:moveTo>
                  <a:lnTo>
                    <a:pt x="2260" y="6926"/>
                  </a:lnTo>
                  <a:lnTo>
                    <a:pt x="2260" y="5870"/>
                  </a:lnTo>
                  <a:lnTo>
                    <a:pt x="753" y="5870"/>
                  </a:lnTo>
                  <a:lnTo>
                    <a:pt x="753" y="6926"/>
                  </a:lnTo>
                  <a:close/>
                </a:path>
                <a:path w="21600" h="21600" extrusionOk="0">
                  <a:moveTo>
                    <a:pt x="753" y="8335"/>
                  </a:moveTo>
                  <a:lnTo>
                    <a:pt x="2260" y="8335"/>
                  </a:lnTo>
                  <a:lnTo>
                    <a:pt x="2260" y="7278"/>
                  </a:lnTo>
                  <a:lnTo>
                    <a:pt x="753" y="7278"/>
                  </a:lnTo>
                  <a:lnTo>
                    <a:pt x="753" y="8335"/>
                  </a:lnTo>
                  <a:close/>
                </a:path>
                <a:path w="21600" h="21600" extrusionOk="0">
                  <a:moveTo>
                    <a:pt x="753" y="9743"/>
                  </a:moveTo>
                  <a:lnTo>
                    <a:pt x="2260" y="9743"/>
                  </a:lnTo>
                  <a:lnTo>
                    <a:pt x="2260" y="8687"/>
                  </a:lnTo>
                  <a:lnTo>
                    <a:pt x="753" y="8687"/>
                  </a:lnTo>
                  <a:lnTo>
                    <a:pt x="753" y="9743"/>
                  </a:lnTo>
                  <a:close/>
                </a:path>
                <a:path w="21600" h="21600" extrusionOk="0">
                  <a:moveTo>
                    <a:pt x="753" y="11152"/>
                  </a:moveTo>
                  <a:lnTo>
                    <a:pt x="2260" y="11152"/>
                  </a:lnTo>
                  <a:lnTo>
                    <a:pt x="2260" y="10096"/>
                  </a:lnTo>
                  <a:lnTo>
                    <a:pt x="753" y="10096"/>
                  </a:lnTo>
                  <a:lnTo>
                    <a:pt x="753" y="11152"/>
                  </a:lnTo>
                  <a:close/>
                </a:path>
                <a:path w="21600" h="21600" extrusionOk="0">
                  <a:moveTo>
                    <a:pt x="753" y="12561"/>
                  </a:moveTo>
                  <a:lnTo>
                    <a:pt x="2260" y="12561"/>
                  </a:lnTo>
                  <a:lnTo>
                    <a:pt x="2260" y="11504"/>
                  </a:lnTo>
                  <a:lnTo>
                    <a:pt x="753" y="11504"/>
                  </a:lnTo>
                  <a:lnTo>
                    <a:pt x="753" y="12561"/>
                  </a:lnTo>
                  <a:close/>
                </a:path>
                <a:path w="21600" h="21600" extrusionOk="0">
                  <a:moveTo>
                    <a:pt x="753" y="13970"/>
                  </a:moveTo>
                  <a:lnTo>
                    <a:pt x="2260" y="13970"/>
                  </a:lnTo>
                  <a:lnTo>
                    <a:pt x="2260" y="12913"/>
                  </a:lnTo>
                  <a:lnTo>
                    <a:pt x="753" y="12913"/>
                  </a:lnTo>
                  <a:lnTo>
                    <a:pt x="753" y="13970"/>
                  </a:lnTo>
                  <a:close/>
                </a:path>
                <a:path w="21600" h="21600" extrusionOk="0">
                  <a:moveTo>
                    <a:pt x="753" y="15378"/>
                  </a:moveTo>
                  <a:lnTo>
                    <a:pt x="2260" y="15378"/>
                  </a:lnTo>
                  <a:lnTo>
                    <a:pt x="2260" y="14322"/>
                  </a:lnTo>
                  <a:lnTo>
                    <a:pt x="753" y="14322"/>
                  </a:lnTo>
                  <a:lnTo>
                    <a:pt x="753" y="15378"/>
                  </a:lnTo>
                  <a:close/>
                </a:path>
                <a:path w="21600" h="21600" extrusionOk="0">
                  <a:moveTo>
                    <a:pt x="753" y="16787"/>
                  </a:moveTo>
                  <a:lnTo>
                    <a:pt x="2260" y="16787"/>
                  </a:lnTo>
                  <a:lnTo>
                    <a:pt x="2260" y="15730"/>
                  </a:lnTo>
                  <a:lnTo>
                    <a:pt x="753" y="15730"/>
                  </a:lnTo>
                  <a:lnTo>
                    <a:pt x="753" y="16787"/>
                  </a:lnTo>
                  <a:close/>
                </a:path>
                <a:path w="21600" h="21600" extrusionOk="0">
                  <a:moveTo>
                    <a:pt x="753" y="18196"/>
                  </a:moveTo>
                  <a:lnTo>
                    <a:pt x="2260" y="18196"/>
                  </a:lnTo>
                  <a:lnTo>
                    <a:pt x="2260" y="17139"/>
                  </a:lnTo>
                  <a:lnTo>
                    <a:pt x="753" y="17139"/>
                  </a:lnTo>
                  <a:lnTo>
                    <a:pt x="753" y="18196"/>
                  </a:lnTo>
                  <a:close/>
                </a:path>
                <a:path w="21600" h="21600" extrusionOk="0">
                  <a:moveTo>
                    <a:pt x="753" y="19604"/>
                  </a:moveTo>
                  <a:lnTo>
                    <a:pt x="2260" y="19604"/>
                  </a:lnTo>
                  <a:lnTo>
                    <a:pt x="2260" y="18548"/>
                  </a:lnTo>
                  <a:lnTo>
                    <a:pt x="753" y="18548"/>
                  </a:lnTo>
                  <a:lnTo>
                    <a:pt x="753" y="19604"/>
                  </a:lnTo>
                  <a:close/>
                </a:path>
                <a:path w="21600" h="21600" extrusionOk="0">
                  <a:moveTo>
                    <a:pt x="753" y="21013"/>
                  </a:moveTo>
                  <a:lnTo>
                    <a:pt x="2260" y="21013"/>
                  </a:lnTo>
                  <a:lnTo>
                    <a:pt x="2260" y="19957"/>
                  </a:lnTo>
                  <a:lnTo>
                    <a:pt x="753" y="19957"/>
                  </a:lnTo>
                  <a:lnTo>
                    <a:pt x="753" y="21013"/>
                  </a:lnTo>
                  <a:close/>
                </a:path>
                <a:path w="21600" h="21600" extrusionOk="0">
                  <a:moveTo>
                    <a:pt x="19340" y="1409"/>
                  </a:moveTo>
                  <a:lnTo>
                    <a:pt x="20595" y="1409"/>
                  </a:lnTo>
                  <a:lnTo>
                    <a:pt x="20595" y="352"/>
                  </a:lnTo>
                  <a:lnTo>
                    <a:pt x="19340" y="352"/>
                  </a:lnTo>
                  <a:lnTo>
                    <a:pt x="19340" y="1409"/>
                  </a:lnTo>
                  <a:close/>
                </a:path>
                <a:path w="21600" h="21600" extrusionOk="0">
                  <a:moveTo>
                    <a:pt x="19340" y="2700"/>
                  </a:moveTo>
                  <a:lnTo>
                    <a:pt x="20595" y="2700"/>
                  </a:lnTo>
                  <a:lnTo>
                    <a:pt x="20595" y="1643"/>
                  </a:lnTo>
                  <a:lnTo>
                    <a:pt x="19340" y="1643"/>
                  </a:lnTo>
                  <a:lnTo>
                    <a:pt x="19340" y="2700"/>
                  </a:lnTo>
                  <a:close/>
                </a:path>
                <a:path w="21600" h="21600" extrusionOk="0">
                  <a:moveTo>
                    <a:pt x="19340" y="4109"/>
                  </a:moveTo>
                  <a:lnTo>
                    <a:pt x="20595" y="4109"/>
                  </a:lnTo>
                  <a:lnTo>
                    <a:pt x="20595" y="3052"/>
                  </a:lnTo>
                  <a:lnTo>
                    <a:pt x="19340" y="3052"/>
                  </a:lnTo>
                  <a:lnTo>
                    <a:pt x="19340" y="4109"/>
                  </a:lnTo>
                  <a:close/>
                </a:path>
                <a:path w="21600" h="21600" extrusionOk="0">
                  <a:moveTo>
                    <a:pt x="19340" y="5517"/>
                  </a:moveTo>
                  <a:lnTo>
                    <a:pt x="20595" y="5517"/>
                  </a:lnTo>
                  <a:lnTo>
                    <a:pt x="20595" y="4461"/>
                  </a:lnTo>
                  <a:lnTo>
                    <a:pt x="19340" y="4461"/>
                  </a:lnTo>
                  <a:lnTo>
                    <a:pt x="19340" y="5517"/>
                  </a:lnTo>
                  <a:close/>
                </a:path>
                <a:path w="21600" h="21600" extrusionOk="0">
                  <a:moveTo>
                    <a:pt x="19340" y="6926"/>
                  </a:moveTo>
                  <a:lnTo>
                    <a:pt x="20595" y="6926"/>
                  </a:lnTo>
                  <a:lnTo>
                    <a:pt x="20595" y="5870"/>
                  </a:lnTo>
                  <a:lnTo>
                    <a:pt x="19340" y="5870"/>
                  </a:lnTo>
                  <a:lnTo>
                    <a:pt x="19340" y="6926"/>
                  </a:lnTo>
                  <a:close/>
                </a:path>
                <a:path w="21600" h="21600" extrusionOk="0">
                  <a:moveTo>
                    <a:pt x="19340" y="8335"/>
                  </a:moveTo>
                  <a:lnTo>
                    <a:pt x="20595" y="8335"/>
                  </a:lnTo>
                  <a:lnTo>
                    <a:pt x="20595" y="7278"/>
                  </a:lnTo>
                  <a:lnTo>
                    <a:pt x="19340" y="7278"/>
                  </a:lnTo>
                  <a:lnTo>
                    <a:pt x="19340" y="8335"/>
                  </a:lnTo>
                  <a:close/>
                </a:path>
                <a:path w="21600" h="21600" extrusionOk="0">
                  <a:moveTo>
                    <a:pt x="19340" y="9743"/>
                  </a:moveTo>
                  <a:lnTo>
                    <a:pt x="20595" y="9743"/>
                  </a:lnTo>
                  <a:lnTo>
                    <a:pt x="20595" y="8687"/>
                  </a:lnTo>
                  <a:lnTo>
                    <a:pt x="19340" y="8687"/>
                  </a:lnTo>
                  <a:lnTo>
                    <a:pt x="19340" y="9743"/>
                  </a:lnTo>
                  <a:close/>
                </a:path>
                <a:path w="21600" h="21600" extrusionOk="0">
                  <a:moveTo>
                    <a:pt x="19340" y="11152"/>
                  </a:moveTo>
                  <a:lnTo>
                    <a:pt x="20595" y="11152"/>
                  </a:lnTo>
                  <a:lnTo>
                    <a:pt x="20595" y="10096"/>
                  </a:lnTo>
                  <a:lnTo>
                    <a:pt x="19340" y="10096"/>
                  </a:lnTo>
                  <a:lnTo>
                    <a:pt x="19340" y="11152"/>
                  </a:lnTo>
                  <a:close/>
                </a:path>
                <a:path w="21600" h="21600" extrusionOk="0">
                  <a:moveTo>
                    <a:pt x="19340" y="12561"/>
                  </a:moveTo>
                  <a:lnTo>
                    <a:pt x="20595" y="12561"/>
                  </a:lnTo>
                  <a:lnTo>
                    <a:pt x="20595" y="11504"/>
                  </a:lnTo>
                  <a:lnTo>
                    <a:pt x="19340" y="11504"/>
                  </a:lnTo>
                  <a:lnTo>
                    <a:pt x="19340" y="12561"/>
                  </a:lnTo>
                  <a:close/>
                </a:path>
                <a:path w="21600" h="21600" extrusionOk="0">
                  <a:moveTo>
                    <a:pt x="19340" y="13970"/>
                  </a:moveTo>
                  <a:lnTo>
                    <a:pt x="20595" y="13970"/>
                  </a:lnTo>
                  <a:lnTo>
                    <a:pt x="20595" y="12913"/>
                  </a:lnTo>
                  <a:lnTo>
                    <a:pt x="19340" y="12913"/>
                  </a:lnTo>
                  <a:lnTo>
                    <a:pt x="19340" y="13970"/>
                  </a:lnTo>
                  <a:close/>
                </a:path>
                <a:path w="21600" h="21600" extrusionOk="0">
                  <a:moveTo>
                    <a:pt x="19340" y="15378"/>
                  </a:moveTo>
                  <a:lnTo>
                    <a:pt x="20595" y="15378"/>
                  </a:lnTo>
                  <a:lnTo>
                    <a:pt x="20595" y="14322"/>
                  </a:lnTo>
                  <a:lnTo>
                    <a:pt x="19340" y="14322"/>
                  </a:lnTo>
                  <a:lnTo>
                    <a:pt x="19340" y="15378"/>
                  </a:lnTo>
                  <a:close/>
                </a:path>
                <a:path w="21600" h="21600" extrusionOk="0">
                  <a:moveTo>
                    <a:pt x="19340" y="16787"/>
                  </a:moveTo>
                  <a:lnTo>
                    <a:pt x="20595" y="16787"/>
                  </a:lnTo>
                  <a:lnTo>
                    <a:pt x="20595" y="15730"/>
                  </a:lnTo>
                  <a:lnTo>
                    <a:pt x="19340" y="15730"/>
                  </a:lnTo>
                  <a:lnTo>
                    <a:pt x="19340" y="16787"/>
                  </a:lnTo>
                  <a:close/>
                </a:path>
                <a:path w="21600" h="21600" extrusionOk="0">
                  <a:moveTo>
                    <a:pt x="19340" y="18196"/>
                  </a:moveTo>
                  <a:lnTo>
                    <a:pt x="20595" y="18196"/>
                  </a:lnTo>
                  <a:lnTo>
                    <a:pt x="20595" y="17139"/>
                  </a:lnTo>
                  <a:lnTo>
                    <a:pt x="19340" y="17139"/>
                  </a:lnTo>
                  <a:lnTo>
                    <a:pt x="19340" y="18196"/>
                  </a:lnTo>
                  <a:close/>
                </a:path>
                <a:path w="21600" h="21600" extrusionOk="0">
                  <a:moveTo>
                    <a:pt x="19340" y="19604"/>
                  </a:moveTo>
                  <a:lnTo>
                    <a:pt x="20595" y="19604"/>
                  </a:lnTo>
                  <a:lnTo>
                    <a:pt x="20595" y="18548"/>
                  </a:lnTo>
                  <a:lnTo>
                    <a:pt x="19340" y="18548"/>
                  </a:lnTo>
                  <a:lnTo>
                    <a:pt x="19340" y="19604"/>
                  </a:lnTo>
                  <a:close/>
                </a:path>
                <a:path w="21600" h="21600" extrusionOk="0">
                  <a:moveTo>
                    <a:pt x="19340" y="21013"/>
                  </a:moveTo>
                  <a:lnTo>
                    <a:pt x="20595" y="21013"/>
                  </a:lnTo>
                  <a:lnTo>
                    <a:pt x="20595" y="19957"/>
                  </a:lnTo>
                  <a:lnTo>
                    <a:pt x="19340" y="19957"/>
                  </a:lnTo>
                  <a:lnTo>
                    <a:pt x="19340" y="21013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3" name="Sound"/>
            <p:cNvSpPr>
              <a:spLocks noEditPoints="1" noChangeArrowheads="1"/>
            </p:cNvSpPr>
            <p:nvPr/>
          </p:nvSpPr>
          <p:spPr bwMode="auto">
            <a:xfrm>
              <a:off x="2724" y="1584"/>
              <a:ext cx="1008" cy="768"/>
            </a:xfrm>
            <a:custGeom>
              <a:avLst/>
              <a:gdLst>
                <a:gd name="T0" fmla="*/ 11164 w 21600"/>
                <a:gd name="T1" fmla="*/ 21159 h 21600"/>
                <a:gd name="T2" fmla="*/ 11164 w 21600"/>
                <a:gd name="T3" fmla="*/ 0 h 21600"/>
                <a:gd name="T4" fmla="*/ 0 w 21600"/>
                <a:gd name="T5" fmla="*/ 10800 h 21600"/>
                <a:gd name="T6" fmla="*/ 21600 w 21600"/>
                <a:gd name="T7" fmla="*/ 10800 h 21600"/>
                <a:gd name="T8" fmla="*/ 242 w 21600"/>
                <a:gd name="T9" fmla="*/ 7604 h 21600"/>
                <a:gd name="T10" fmla="*/ 10760 w 21600"/>
                <a:gd name="T11" fmla="*/ 135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7273"/>
                  </a:moveTo>
                  <a:lnTo>
                    <a:pt x="5824" y="7273"/>
                  </a:lnTo>
                  <a:lnTo>
                    <a:pt x="11164" y="0"/>
                  </a:lnTo>
                  <a:lnTo>
                    <a:pt x="11164" y="21159"/>
                  </a:lnTo>
                  <a:lnTo>
                    <a:pt x="5824" y="13885"/>
                  </a:lnTo>
                  <a:lnTo>
                    <a:pt x="0" y="13885"/>
                  </a:lnTo>
                  <a:lnTo>
                    <a:pt x="0" y="7273"/>
                  </a:lnTo>
                  <a:close/>
                </a:path>
                <a:path w="21600" h="21600">
                  <a:moveTo>
                    <a:pt x="13024" y="7273"/>
                  </a:moveTo>
                  <a:lnTo>
                    <a:pt x="13591" y="6722"/>
                  </a:lnTo>
                  <a:lnTo>
                    <a:pt x="13833" y="7548"/>
                  </a:lnTo>
                  <a:lnTo>
                    <a:pt x="14076" y="8485"/>
                  </a:lnTo>
                  <a:lnTo>
                    <a:pt x="14157" y="9367"/>
                  </a:lnTo>
                  <a:lnTo>
                    <a:pt x="14197" y="10524"/>
                  </a:lnTo>
                  <a:lnTo>
                    <a:pt x="14197" y="11406"/>
                  </a:lnTo>
                  <a:lnTo>
                    <a:pt x="14116" y="12012"/>
                  </a:lnTo>
                  <a:lnTo>
                    <a:pt x="13995" y="12728"/>
                  </a:lnTo>
                  <a:lnTo>
                    <a:pt x="13833" y="13444"/>
                  </a:lnTo>
                  <a:lnTo>
                    <a:pt x="13712" y="14106"/>
                  </a:lnTo>
                  <a:lnTo>
                    <a:pt x="13591" y="14546"/>
                  </a:lnTo>
                  <a:lnTo>
                    <a:pt x="13065" y="13885"/>
                  </a:lnTo>
                  <a:lnTo>
                    <a:pt x="13307" y="12893"/>
                  </a:lnTo>
                  <a:lnTo>
                    <a:pt x="13469" y="11791"/>
                  </a:lnTo>
                  <a:lnTo>
                    <a:pt x="13550" y="10910"/>
                  </a:lnTo>
                  <a:lnTo>
                    <a:pt x="13591" y="10138"/>
                  </a:lnTo>
                  <a:lnTo>
                    <a:pt x="13469" y="9367"/>
                  </a:lnTo>
                  <a:lnTo>
                    <a:pt x="13388" y="8595"/>
                  </a:lnTo>
                  <a:lnTo>
                    <a:pt x="13267" y="7934"/>
                  </a:lnTo>
                  <a:lnTo>
                    <a:pt x="13024" y="7273"/>
                  </a:lnTo>
                  <a:close/>
                </a:path>
                <a:path w="21600" h="21600">
                  <a:moveTo>
                    <a:pt x="16382" y="3967"/>
                  </a:moveTo>
                  <a:lnTo>
                    <a:pt x="16786" y="5179"/>
                  </a:lnTo>
                  <a:lnTo>
                    <a:pt x="17150" y="6612"/>
                  </a:lnTo>
                  <a:lnTo>
                    <a:pt x="17474" y="8651"/>
                  </a:lnTo>
                  <a:lnTo>
                    <a:pt x="17595" y="9753"/>
                  </a:lnTo>
                  <a:lnTo>
                    <a:pt x="17635" y="12012"/>
                  </a:lnTo>
                  <a:lnTo>
                    <a:pt x="17393" y="13665"/>
                  </a:lnTo>
                  <a:lnTo>
                    <a:pt x="17150" y="15208"/>
                  </a:lnTo>
                  <a:lnTo>
                    <a:pt x="16786" y="16310"/>
                  </a:lnTo>
                  <a:lnTo>
                    <a:pt x="16341" y="17687"/>
                  </a:lnTo>
                  <a:lnTo>
                    <a:pt x="15815" y="17081"/>
                  </a:lnTo>
                  <a:lnTo>
                    <a:pt x="16503" y="14602"/>
                  </a:lnTo>
                  <a:lnTo>
                    <a:pt x="16786" y="13169"/>
                  </a:lnTo>
                  <a:lnTo>
                    <a:pt x="16867" y="12012"/>
                  </a:lnTo>
                  <a:lnTo>
                    <a:pt x="16867" y="9642"/>
                  </a:lnTo>
                  <a:lnTo>
                    <a:pt x="16705" y="7989"/>
                  </a:lnTo>
                  <a:lnTo>
                    <a:pt x="16422" y="6612"/>
                  </a:lnTo>
                  <a:lnTo>
                    <a:pt x="16220" y="5675"/>
                  </a:lnTo>
                  <a:lnTo>
                    <a:pt x="15856" y="4518"/>
                  </a:lnTo>
                  <a:lnTo>
                    <a:pt x="16382" y="3967"/>
                  </a:lnTo>
                  <a:close/>
                </a:path>
                <a:path w="21600" h="21600">
                  <a:moveTo>
                    <a:pt x="18889" y="1377"/>
                  </a:moveTo>
                  <a:lnTo>
                    <a:pt x="19415" y="826"/>
                  </a:lnTo>
                  <a:lnTo>
                    <a:pt x="20194" y="2576"/>
                  </a:lnTo>
                  <a:lnTo>
                    <a:pt x="20831" y="4683"/>
                  </a:lnTo>
                  <a:lnTo>
                    <a:pt x="21357" y="7204"/>
                  </a:lnTo>
                  <a:lnTo>
                    <a:pt x="21650" y="9450"/>
                  </a:lnTo>
                  <a:lnTo>
                    <a:pt x="21600" y="12301"/>
                  </a:lnTo>
                  <a:lnTo>
                    <a:pt x="21215" y="15938"/>
                  </a:lnTo>
                  <a:lnTo>
                    <a:pt x="20629" y="18348"/>
                  </a:lnTo>
                  <a:lnTo>
                    <a:pt x="19415" y="21655"/>
                  </a:lnTo>
                  <a:lnTo>
                    <a:pt x="18889" y="21159"/>
                  </a:lnTo>
                  <a:lnTo>
                    <a:pt x="19901" y="18404"/>
                  </a:lnTo>
                  <a:lnTo>
                    <a:pt x="20467" y="15593"/>
                  </a:lnTo>
                  <a:lnTo>
                    <a:pt x="20791" y="12342"/>
                  </a:lnTo>
                  <a:lnTo>
                    <a:pt x="20871" y="9532"/>
                  </a:lnTo>
                  <a:lnTo>
                    <a:pt x="20629" y="7411"/>
                  </a:lnTo>
                  <a:lnTo>
                    <a:pt x="20062" y="4628"/>
                  </a:lnTo>
                  <a:lnTo>
                    <a:pt x="19415" y="2810"/>
                  </a:lnTo>
                  <a:lnTo>
                    <a:pt x="18889" y="1377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4" name="Photo"/>
            <p:cNvSpPr>
              <a:spLocks noEditPoints="1" noChangeArrowheads="1"/>
            </p:cNvSpPr>
            <p:nvPr/>
          </p:nvSpPr>
          <p:spPr bwMode="auto">
            <a:xfrm>
              <a:off x="3108" y="2040"/>
              <a:ext cx="936" cy="696"/>
            </a:xfrm>
            <a:custGeom>
              <a:avLst/>
              <a:gdLst>
                <a:gd name="T0" fmla="*/ 0 w 21600"/>
                <a:gd name="T1" fmla="*/ 3085 h 21600"/>
                <a:gd name="T2" fmla="*/ 10800 w 21600"/>
                <a:gd name="T3" fmla="*/ 0 h 21600"/>
                <a:gd name="T4" fmla="*/ 21600 w 21600"/>
                <a:gd name="T5" fmla="*/ 3085 h 21600"/>
                <a:gd name="T6" fmla="*/ 21600 w 21600"/>
                <a:gd name="T7" fmla="*/ 10800 h 21600"/>
                <a:gd name="T8" fmla="*/ 21600 w 21600"/>
                <a:gd name="T9" fmla="*/ 21600 h 21600"/>
                <a:gd name="T10" fmla="*/ 10800 w 21600"/>
                <a:gd name="T11" fmla="*/ 21800 h 21600"/>
                <a:gd name="T12" fmla="*/ 0 w 21600"/>
                <a:gd name="T13" fmla="*/ 21600 h 21600"/>
                <a:gd name="T14" fmla="*/ 0 w 21600"/>
                <a:gd name="T15" fmla="*/ 10800 h 21600"/>
                <a:gd name="T16" fmla="*/ 7778 w 21600"/>
                <a:gd name="T17" fmla="*/ 8228 h 21600"/>
                <a:gd name="T18" fmla="*/ 13757 w 21600"/>
                <a:gd name="T19" fmla="*/ 1688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 extrusionOk="0">
                  <a:moveTo>
                    <a:pt x="0" y="21600"/>
                  </a:moveTo>
                  <a:lnTo>
                    <a:pt x="0" y="3085"/>
                  </a:lnTo>
                  <a:lnTo>
                    <a:pt x="1542" y="3085"/>
                  </a:lnTo>
                  <a:lnTo>
                    <a:pt x="1542" y="1028"/>
                  </a:lnTo>
                  <a:lnTo>
                    <a:pt x="3857" y="1028"/>
                  </a:lnTo>
                  <a:lnTo>
                    <a:pt x="3857" y="3085"/>
                  </a:lnTo>
                  <a:lnTo>
                    <a:pt x="5400" y="3085"/>
                  </a:lnTo>
                  <a:lnTo>
                    <a:pt x="6942" y="0"/>
                  </a:lnTo>
                  <a:lnTo>
                    <a:pt x="14657" y="0"/>
                  </a:lnTo>
                  <a:lnTo>
                    <a:pt x="16200" y="3085"/>
                  </a:lnTo>
                  <a:lnTo>
                    <a:pt x="21600" y="3085"/>
                  </a:lnTo>
                  <a:lnTo>
                    <a:pt x="21600" y="21600"/>
                  </a:lnTo>
                  <a:lnTo>
                    <a:pt x="0" y="21600"/>
                  </a:lnTo>
                  <a:close/>
                </a:path>
                <a:path w="21600" h="21600" extrusionOk="0">
                  <a:moveTo>
                    <a:pt x="0" y="3085"/>
                  </a:moveTo>
                  <a:lnTo>
                    <a:pt x="21600" y="3085"/>
                  </a:lnTo>
                  <a:lnTo>
                    <a:pt x="21600" y="21600"/>
                  </a:lnTo>
                  <a:lnTo>
                    <a:pt x="0" y="21600"/>
                  </a:lnTo>
                  <a:lnTo>
                    <a:pt x="0" y="3085"/>
                  </a:lnTo>
                  <a:close/>
                </a:path>
                <a:path w="21600" h="21600" extrusionOk="0">
                  <a:moveTo>
                    <a:pt x="10800" y="4800"/>
                  </a:moveTo>
                  <a:lnTo>
                    <a:pt x="11925" y="4971"/>
                  </a:lnTo>
                  <a:lnTo>
                    <a:pt x="13017" y="5442"/>
                  </a:lnTo>
                  <a:lnTo>
                    <a:pt x="14046" y="6128"/>
                  </a:lnTo>
                  <a:lnTo>
                    <a:pt x="14914" y="7071"/>
                  </a:lnTo>
                  <a:lnTo>
                    <a:pt x="15621" y="8271"/>
                  </a:lnTo>
                  <a:lnTo>
                    <a:pt x="16167" y="9514"/>
                  </a:lnTo>
                  <a:lnTo>
                    <a:pt x="16425" y="11014"/>
                  </a:lnTo>
                  <a:lnTo>
                    <a:pt x="16585" y="12471"/>
                  </a:lnTo>
                  <a:lnTo>
                    <a:pt x="16489" y="14014"/>
                  </a:lnTo>
                  <a:lnTo>
                    <a:pt x="16135" y="15471"/>
                  </a:lnTo>
                  <a:lnTo>
                    <a:pt x="15621" y="16800"/>
                  </a:lnTo>
                  <a:lnTo>
                    <a:pt x="14914" y="18000"/>
                  </a:lnTo>
                  <a:lnTo>
                    <a:pt x="14046" y="18942"/>
                  </a:lnTo>
                  <a:lnTo>
                    <a:pt x="13050" y="19671"/>
                  </a:lnTo>
                  <a:lnTo>
                    <a:pt x="11925" y="20057"/>
                  </a:lnTo>
                  <a:lnTo>
                    <a:pt x="10832" y="20185"/>
                  </a:lnTo>
                  <a:lnTo>
                    <a:pt x="9675" y="20142"/>
                  </a:lnTo>
                  <a:lnTo>
                    <a:pt x="8582" y="19628"/>
                  </a:lnTo>
                  <a:lnTo>
                    <a:pt x="7553" y="18942"/>
                  </a:lnTo>
                  <a:lnTo>
                    <a:pt x="6717" y="17957"/>
                  </a:lnTo>
                  <a:lnTo>
                    <a:pt x="5946" y="16842"/>
                  </a:lnTo>
                  <a:lnTo>
                    <a:pt x="5464" y="15514"/>
                  </a:lnTo>
                  <a:lnTo>
                    <a:pt x="5078" y="14014"/>
                  </a:lnTo>
                  <a:lnTo>
                    <a:pt x="5014" y="12514"/>
                  </a:lnTo>
                  <a:lnTo>
                    <a:pt x="5110" y="11014"/>
                  </a:lnTo>
                  <a:lnTo>
                    <a:pt x="5528" y="9557"/>
                  </a:lnTo>
                  <a:lnTo>
                    <a:pt x="6010" y="8228"/>
                  </a:lnTo>
                  <a:lnTo>
                    <a:pt x="6750" y="7114"/>
                  </a:lnTo>
                  <a:lnTo>
                    <a:pt x="7650" y="6085"/>
                  </a:lnTo>
                  <a:lnTo>
                    <a:pt x="8614" y="5400"/>
                  </a:lnTo>
                  <a:lnTo>
                    <a:pt x="9707" y="4971"/>
                  </a:lnTo>
                  <a:lnTo>
                    <a:pt x="10800" y="4800"/>
                  </a:lnTo>
                  <a:close/>
                </a:path>
                <a:path w="21600" h="21600" extrusionOk="0">
                  <a:moveTo>
                    <a:pt x="8003" y="8057"/>
                  </a:moveTo>
                  <a:lnTo>
                    <a:pt x="8807" y="7371"/>
                  </a:lnTo>
                  <a:lnTo>
                    <a:pt x="9546" y="6985"/>
                  </a:lnTo>
                  <a:lnTo>
                    <a:pt x="10446" y="6771"/>
                  </a:lnTo>
                  <a:lnTo>
                    <a:pt x="11217" y="6771"/>
                  </a:lnTo>
                  <a:lnTo>
                    <a:pt x="12053" y="7028"/>
                  </a:lnTo>
                  <a:lnTo>
                    <a:pt x="12889" y="7457"/>
                  </a:lnTo>
                  <a:lnTo>
                    <a:pt x="13628" y="8100"/>
                  </a:lnTo>
                  <a:lnTo>
                    <a:pt x="14175" y="8871"/>
                  </a:lnTo>
                  <a:lnTo>
                    <a:pt x="14625" y="9814"/>
                  </a:lnTo>
                  <a:lnTo>
                    <a:pt x="14978" y="10885"/>
                  </a:lnTo>
                  <a:lnTo>
                    <a:pt x="15171" y="12042"/>
                  </a:lnTo>
                  <a:lnTo>
                    <a:pt x="15107" y="13114"/>
                  </a:lnTo>
                  <a:lnTo>
                    <a:pt x="15042" y="14228"/>
                  </a:lnTo>
                  <a:lnTo>
                    <a:pt x="14689" y="15257"/>
                  </a:lnTo>
                  <a:lnTo>
                    <a:pt x="14207" y="16285"/>
                  </a:lnTo>
                  <a:lnTo>
                    <a:pt x="13596" y="17057"/>
                  </a:lnTo>
                  <a:lnTo>
                    <a:pt x="12889" y="17657"/>
                  </a:lnTo>
                  <a:lnTo>
                    <a:pt x="12053" y="18085"/>
                  </a:lnTo>
                  <a:lnTo>
                    <a:pt x="11185" y="18257"/>
                  </a:lnTo>
                  <a:lnTo>
                    <a:pt x="10414" y="18214"/>
                  </a:lnTo>
                  <a:lnTo>
                    <a:pt x="9546" y="18042"/>
                  </a:lnTo>
                  <a:lnTo>
                    <a:pt x="8742" y="17614"/>
                  </a:lnTo>
                  <a:lnTo>
                    <a:pt x="8003" y="17014"/>
                  </a:lnTo>
                  <a:lnTo>
                    <a:pt x="7457" y="16242"/>
                  </a:lnTo>
                  <a:lnTo>
                    <a:pt x="6975" y="15257"/>
                  </a:lnTo>
                  <a:lnTo>
                    <a:pt x="6653" y="14142"/>
                  </a:lnTo>
                  <a:lnTo>
                    <a:pt x="6492" y="13114"/>
                  </a:lnTo>
                  <a:lnTo>
                    <a:pt x="6525" y="11914"/>
                  </a:lnTo>
                  <a:lnTo>
                    <a:pt x="6621" y="10842"/>
                  </a:lnTo>
                  <a:lnTo>
                    <a:pt x="6942" y="9771"/>
                  </a:lnTo>
                  <a:lnTo>
                    <a:pt x="7457" y="8785"/>
                  </a:lnTo>
                  <a:lnTo>
                    <a:pt x="8003" y="8057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5" name="Music"/>
            <p:cNvSpPr>
              <a:spLocks noEditPoints="1" noChangeArrowheads="1"/>
            </p:cNvSpPr>
            <p:nvPr/>
          </p:nvSpPr>
          <p:spPr bwMode="auto">
            <a:xfrm>
              <a:off x="3216" y="2448"/>
              <a:ext cx="768" cy="672"/>
            </a:xfrm>
            <a:custGeom>
              <a:avLst/>
              <a:gdLst>
                <a:gd name="T0" fmla="*/ 7352 w 21600"/>
                <a:gd name="T1" fmla="*/ 46 h 21600"/>
                <a:gd name="T2" fmla="*/ 7373 w 21600"/>
                <a:gd name="T3" fmla="*/ 9900 h 21600"/>
                <a:gd name="T4" fmla="*/ 21683 w 21600"/>
                <a:gd name="T5" fmla="*/ 10061 h 21600"/>
                <a:gd name="T6" fmla="*/ 7352 w 21600"/>
                <a:gd name="T7" fmla="*/ 46 h 21600"/>
                <a:gd name="T8" fmla="*/ 21600 w 21600"/>
                <a:gd name="T9" fmla="*/ 0 h 21600"/>
                <a:gd name="T10" fmla="*/ 7975 w 21600"/>
                <a:gd name="T11" fmla="*/ 923 h 21600"/>
                <a:gd name="T12" fmla="*/ 20935 w 21600"/>
                <a:gd name="T13" fmla="*/ 5354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T10" t="T11" r="T12" b="T13"/>
              <a:pathLst>
                <a:path w="21600" h="21600">
                  <a:moveTo>
                    <a:pt x="7352" y="46"/>
                  </a:moveTo>
                  <a:lnTo>
                    <a:pt x="7373" y="9900"/>
                  </a:lnTo>
                  <a:lnTo>
                    <a:pt x="7352" y="16107"/>
                  </a:lnTo>
                  <a:lnTo>
                    <a:pt x="7103" y="15969"/>
                  </a:lnTo>
                  <a:lnTo>
                    <a:pt x="6729" y="15692"/>
                  </a:lnTo>
                  <a:lnTo>
                    <a:pt x="6355" y="15553"/>
                  </a:lnTo>
                  <a:lnTo>
                    <a:pt x="5981" y="15415"/>
                  </a:lnTo>
                  <a:lnTo>
                    <a:pt x="5607" y="15276"/>
                  </a:lnTo>
                  <a:lnTo>
                    <a:pt x="5109" y="15138"/>
                  </a:lnTo>
                  <a:lnTo>
                    <a:pt x="4735" y="15138"/>
                  </a:lnTo>
                  <a:lnTo>
                    <a:pt x="4236" y="15138"/>
                  </a:lnTo>
                  <a:lnTo>
                    <a:pt x="3364" y="15138"/>
                  </a:lnTo>
                  <a:lnTo>
                    <a:pt x="2616" y="15276"/>
                  </a:lnTo>
                  <a:lnTo>
                    <a:pt x="1869" y="15692"/>
                  </a:lnTo>
                  <a:lnTo>
                    <a:pt x="1246" y="15969"/>
                  </a:lnTo>
                  <a:lnTo>
                    <a:pt x="747" y="16523"/>
                  </a:lnTo>
                  <a:lnTo>
                    <a:pt x="373" y="17076"/>
                  </a:lnTo>
                  <a:lnTo>
                    <a:pt x="124" y="17630"/>
                  </a:lnTo>
                  <a:lnTo>
                    <a:pt x="0" y="18323"/>
                  </a:lnTo>
                  <a:lnTo>
                    <a:pt x="124" y="19015"/>
                  </a:lnTo>
                  <a:lnTo>
                    <a:pt x="373" y="19569"/>
                  </a:lnTo>
                  <a:lnTo>
                    <a:pt x="747" y="20123"/>
                  </a:lnTo>
                  <a:lnTo>
                    <a:pt x="1246" y="20676"/>
                  </a:lnTo>
                  <a:lnTo>
                    <a:pt x="1869" y="21092"/>
                  </a:lnTo>
                  <a:lnTo>
                    <a:pt x="2616" y="21369"/>
                  </a:lnTo>
                  <a:lnTo>
                    <a:pt x="3364" y="21507"/>
                  </a:lnTo>
                  <a:lnTo>
                    <a:pt x="4236" y="21646"/>
                  </a:lnTo>
                  <a:lnTo>
                    <a:pt x="5109" y="21507"/>
                  </a:lnTo>
                  <a:lnTo>
                    <a:pt x="5856" y="21369"/>
                  </a:lnTo>
                  <a:lnTo>
                    <a:pt x="6604" y="21092"/>
                  </a:lnTo>
                  <a:lnTo>
                    <a:pt x="7227" y="20676"/>
                  </a:lnTo>
                  <a:lnTo>
                    <a:pt x="7726" y="20123"/>
                  </a:lnTo>
                  <a:lnTo>
                    <a:pt x="8100" y="19569"/>
                  </a:lnTo>
                  <a:lnTo>
                    <a:pt x="8349" y="19015"/>
                  </a:lnTo>
                  <a:lnTo>
                    <a:pt x="8473" y="18323"/>
                  </a:lnTo>
                  <a:lnTo>
                    <a:pt x="8473" y="6276"/>
                  </a:lnTo>
                  <a:lnTo>
                    <a:pt x="20561" y="6276"/>
                  </a:lnTo>
                  <a:lnTo>
                    <a:pt x="20561" y="16107"/>
                  </a:lnTo>
                  <a:lnTo>
                    <a:pt x="20187" y="15830"/>
                  </a:lnTo>
                  <a:lnTo>
                    <a:pt x="19938" y="15692"/>
                  </a:lnTo>
                  <a:lnTo>
                    <a:pt x="19564" y="15553"/>
                  </a:lnTo>
                  <a:lnTo>
                    <a:pt x="19190" y="15415"/>
                  </a:lnTo>
                  <a:lnTo>
                    <a:pt x="18692" y="15276"/>
                  </a:lnTo>
                  <a:lnTo>
                    <a:pt x="18318" y="15138"/>
                  </a:lnTo>
                  <a:lnTo>
                    <a:pt x="17944" y="15138"/>
                  </a:lnTo>
                  <a:lnTo>
                    <a:pt x="17446" y="15138"/>
                  </a:lnTo>
                  <a:lnTo>
                    <a:pt x="16573" y="15138"/>
                  </a:lnTo>
                  <a:lnTo>
                    <a:pt x="15826" y="15276"/>
                  </a:lnTo>
                  <a:lnTo>
                    <a:pt x="15078" y="15692"/>
                  </a:lnTo>
                  <a:lnTo>
                    <a:pt x="14455" y="15969"/>
                  </a:lnTo>
                  <a:lnTo>
                    <a:pt x="13956" y="16523"/>
                  </a:lnTo>
                  <a:lnTo>
                    <a:pt x="13583" y="17076"/>
                  </a:lnTo>
                  <a:lnTo>
                    <a:pt x="13333" y="17630"/>
                  </a:lnTo>
                  <a:lnTo>
                    <a:pt x="13209" y="18323"/>
                  </a:lnTo>
                  <a:lnTo>
                    <a:pt x="13333" y="19015"/>
                  </a:lnTo>
                  <a:lnTo>
                    <a:pt x="13583" y="19569"/>
                  </a:lnTo>
                  <a:lnTo>
                    <a:pt x="13956" y="20123"/>
                  </a:lnTo>
                  <a:lnTo>
                    <a:pt x="14455" y="20676"/>
                  </a:lnTo>
                  <a:lnTo>
                    <a:pt x="15078" y="21092"/>
                  </a:lnTo>
                  <a:lnTo>
                    <a:pt x="15826" y="21369"/>
                  </a:lnTo>
                  <a:lnTo>
                    <a:pt x="16573" y="21507"/>
                  </a:lnTo>
                  <a:lnTo>
                    <a:pt x="17446" y="21646"/>
                  </a:lnTo>
                  <a:lnTo>
                    <a:pt x="18318" y="21507"/>
                  </a:lnTo>
                  <a:lnTo>
                    <a:pt x="19066" y="21369"/>
                  </a:lnTo>
                  <a:lnTo>
                    <a:pt x="19813" y="21092"/>
                  </a:lnTo>
                  <a:lnTo>
                    <a:pt x="20436" y="20676"/>
                  </a:lnTo>
                  <a:lnTo>
                    <a:pt x="20935" y="20123"/>
                  </a:lnTo>
                  <a:lnTo>
                    <a:pt x="21309" y="19569"/>
                  </a:lnTo>
                  <a:lnTo>
                    <a:pt x="21558" y="19015"/>
                  </a:lnTo>
                  <a:lnTo>
                    <a:pt x="21683" y="18323"/>
                  </a:lnTo>
                  <a:lnTo>
                    <a:pt x="21683" y="10061"/>
                  </a:lnTo>
                  <a:lnTo>
                    <a:pt x="21683" y="46"/>
                  </a:lnTo>
                  <a:lnTo>
                    <a:pt x="7352" y="46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/>
              <a:t>Síťové operační systémy </a:t>
            </a:r>
          </a:p>
          <a:p>
            <a:pPr>
              <a:buNone/>
            </a:pPr>
            <a:r>
              <a:rPr lang="cs-CZ" dirty="0" smtClean="0"/>
              <a:t>   propojují více počítačů v síti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Příklad: MS Windows NT</a:t>
            </a:r>
          </a:p>
          <a:p>
            <a:pPr>
              <a:buNone/>
            </a:pPr>
            <a:r>
              <a:rPr lang="cs-CZ" dirty="0" smtClean="0"/>
              <a:t>		        Novell </a:t>
            </a:r>
            <a:r>
              <a:rPr lang="cs-CZ" dirty="0" err="1" smtClean="0"/>
              <a:t>NetWare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	</a:t>
            </a:r>
            <a:r>
              <a:rPr lang="cs-CZ" sz="900" dirty="0" smtClean="0"/>
              <a:t>obr. 12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určení</a:t>
            </a:r>
            <a:endParaRPr lang="cs-CZ" dirty="0"/>
          </a:p>
        </p:txBody>
      </p:sp>
      <p:pic>
        <p:nvPicPr>
          <p:cNvPr id="12290" name="Picture 2" descr="C:\Program Files (x86)\Microsoft Office\MEDIA\CAGCAT10\j0300520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933056"/>
            <a:ext cx="1656184" cy="151216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   Programy pro elektronickou komunikaci </a:t>
            </a:r>
          </a:p>
          <a:p>
            <a:pPr>
              <a:buNone/>
            </a:pPr>
            <a:r>
              <a:rPr lang="cs-CZ" dirty="0" smtClean="0"/>
              <a:t>   se používají pro zasílání dopisů a dat, pro     čtení dokumentů na dálku a podobně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Příklad: MS Internet Explorer</a:t>
            </a:r>
          </a:p>
          <a:p>
            <a:pPr>
              <a:buNone/>
            </a:pPr>
            <a:r>
              <a:rPr lang="cs-CZ" dirty="0" smtClean="0"/>
              <a:t>		        MS Outlook Expres </a:t>
            </a:r>
          </a:p>
          <a:p>
            <a:pPr>
              <a:buNone/>
            </a:pPr>
            <a:r>
              <a:rPr lang="cs-CZ" dirty="0" smtClean="0"/>
              <a:t>		        ICQ</a:t>
            </a:r>
          </a:p>
          <a:p>
            <a:pPr>
              <a:buNone/>
            </a:pPr>
            <a:r>
              <a:rPr lang="cs-CZ" dirty="0" smtClean="0"/>
              <a:t>		        </a:t>
            </a:r>
            <a:r>
              <a:rPr lang="cs-CZ" dirty="0" err="1" smtClean="0"/>
              <a:t>Skype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		</a:t>
            </a:r>
            <a:r>
              <a:rPr lang="cs-CZ" sz="900" dirty="0" smtClean="0"/>
              <a:t>obr. 13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určení</a:t>
            </a:r>
            <a:endParaRPr lang="cs-CZ" dirty="0"/>
          </a:p>
        </p:txBody>
      </p:sp>
      <p:pic>
        <p:nvPicPr>
          <p:cNvPr id="13314" name="Picture 2" descr="C:\Program Files (x86)\Microsoft Office\MEDIA\CAGCAT10\j02346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149080"/>
            <a:ext cx="1713586" cy="166786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   Komerční programy </a:t>
            </a:r>
          </a:p>
          <a:p>
            <a:pPr>
              <a:buNone/>
            </a:pPr>
            <a:r>
              <a:rPr lang="cs-CZ" dirty="0" smtClean="0"/>
              <a:t>   jsou šířeny za úplatu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	</a:t>
            </a:r>
            <a:r>
              <a:rPr lang="cs-CZ" sz="900" dirty="0" smtClean="0"/>
              <a:t>obr. 14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způsobu šíření</a:t>
            </a:r>
            <a:endParaRPr lang="cs-CZ" dirty="0"/>
          </a:p>
        </p:txBody>
      </p:sp>
      <p:pic>
        <p:nvPicPr>
          <p:cNvPr id="14339" name="Picture 3" descr="C:\Users\Majka\AppData\Local\Microsoft\Windows\Temporary Internet Files\Content.IE5\9V0Q0MDX\MP9001777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140968"/>
            <a:ext cx="1646312" cy="223224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/>
              <a:t>Freeware </a:t>
            </a:r>
          </a:p>
          <a:p>
            <a:pPr>
              <a:buNone/>
            </a:pPr>
            <a:r>
              <a:rPr lang="cs-CZ" dirty="0" smtClean="0"/>
              <a:t>   tyto programy jsou šířeny volně, zdarma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		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	</a:t>
            </a:r>
            <a:r>
              <a:rPr lang="cs-CZ" sz="900" dirty="0" smtClean="0"/>
              <a:t>obr. 15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způsobu šíření</a:t>
            </a:r>
            <a:endParaRPr lang="cs-CZ" dirty="0"/>
          </a:p>
        </p:txBody>
      </p:sp>
      <p:pic>
        <p:nvPicPr>
          <p:cNvPr id="15362" name="Picture 2" descr="C:\Users\Majka\AppData\Local\Microsoft\Windows\Temporary Internet Files\Content.IE5\EIXRJ8NV\MP9003987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356992"/>
            <a:ext cx="2088232" cy="201622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   Shareware </a:t>
            </a:r>
          </a:p>
          <a:p>
            <a:pPr>
              <a:buNone/>
            </a:pPr>
            <a:r>
              <a:rPr lang="cs-CZ" dirty="0" smtClean="0"/>
              <a:t>   je program, který lze užívat určitou zkušební dobu zdarma. Po uplynutí doby stanovené výrobcem je program nutno zaplatit, zaregistrovat.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	</a:t>
            </a:r>
            <a:r>
              <a:rPr lang="cs-CZ" sz="900" dirty="0" smtClean="0"/>
              <a:t>obr. 16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způsobu šíření</a:t>
            </a:r>
            <a:endParaRPr lang="cs-CZ" dirty="0"/>
          </a:p>
        </p:txBody>
      </p:sp>
      <p:pic>
        <p:nvPicPr>
          <p:cNvPr id="16386" name="Picture 2" descr="C:\Users\Majka\AppData\Local\Microsoft\Windows\Temporary Internet Files\Content.IE5\ZS9URTUE\MC9004420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789041"/>
            <a:ext cx="2310809" cy="216024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2859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1) Co je software?</a:t>
            </a:r>
          </a:p>
          <a:p>
            <a:r>
              <a:rPr lang="cs-CZ" dirty="0" smtClean="0"/>
              <a:t>2) Jak dělíme software?</a:t>
            </a:r>
          </a:p>
          <a:p>
            <a:r>
              <a:rPr lang="cs-CZ" dirty="0" smtClean="0"/>
              <a:t>3) Jaké antivirové programy znáš?</a:t>
            </a:r>
          </a:p>
          <a:p>
            <a:r>
              <a:rPr lang="cs-CZ" dirty="0" smtClean="0"/>
              <a:t>4) Jaký je rozdíl mezi Freeware a Shareware?</a:t>
            </a:r>
          </a:p>
          <a:p>
            <a:r>
              <a:rPr lang="cs-CZ" dirty="0" smtClean="0"/>
              <a:t>5) Vyjmenuj „kancelářské“ programy.</a:t>
            </a:r>
          </a:p>
          <a:p>
            <a:r>
              <a:rPr lang="cs-CZ" dirty="0" smtClean="0"/>
              <a:t>6) Které operační systémy jsou nejpoužívanější?</a:t>
            </a:r>
          </a:p>
          <a:p>
            <a:r>
              <a:rPr lang="cs-CZ" dirty="0" smtClean="0"/>
              <a:t>7) K čemu slouží operační systém?</a:t>
            </a:r>
          </a:p>
          <a:p>
            <a:r>
              <a:rPr lang="cs-CZ" dirty="0" smtClean="0"/>
              <a:t>8) Kam bys zařadil/a  program </a:t>
            </a:r>
            <a:r>
              <a:rPr lang="cs-CZ" dirty="0" err="1" smtClean="0"/>
              <a:t>CorelDraw</a:t>
            </a:r>
            <a:r>
              <a:rPr lang="cs-CZ" dirty="0" smtClean="0"/>
              <a:t>?</a:t>
            </a:r>
          </a:p>
          <a:p>
            <a:r>
              <a:rPr lang="cs-CZ" dirty="0" smtClean="0"/>
              <a:t>9) Jaký program lze použít k zmenšení velikosti    dat?</a:t>
            </a:r>
          </a:p>
          <a:p>
            <a:r>
              <a:rPr lang="cs-CZ" dirty="0" smtClean="0"/>
              <a:t>10) Které programy slouží pro elektronickou komunikaci?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Otázky  	                                 </a:t>
            </a: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obr. 17</a:t>
            </a:r>
            <a:r>
              <a:rPr lang="cs-CZ" dirty="0" smtClean="0"/>
              <a:t> </a:t>
            </a: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/>
              <a:t>           								</a:t>
            </a:r>
            <a:endParaRPr lang="cs-CZ" dirty="0"/>
          </a:p>
        </p:txBody>
      </p:sp>
      <p:pic>
        <p:nvPicPr>
          <p:cNvPr id="17410" name="Picture 2" descr="C:\Users\Majka\AppData\Local\Microsoft\Windows\Temporary Internet Files\Content.IE5\EIXRJ8NV\MM90033639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260648"/>
            <a:ext cx="609600" cy="6096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Práce s počítačem, ovládání programů, Ing. Roman Blábolil, Č. Budějovice, 2003</a:t>
            </a:r>
          </a:p>
          <a:p>
            <a:r>
              <a:rPr lang="cs-CZ" dirty="0" smtClean="0"/>
              <a:t>Obrázky 1 – 18: Kliparty na </a:t>
            </a:r>
            <a:r>
              <a:rPr lang="cs-CZ" smtClean="0"/>
              <a:t>webu </a:t>
            </a:r>
            <a:r>
              <a:rPr lang="cs-CZ" smtClean="0"/>
              <a:t>MS Office </a:t>
            </a:r>
            <a:r>
              <a:rPr lang="cs-CZ" dirty="0" smtClean="0"/>
              <a:t>Online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lvl="8"/>
            <a:endParaRPr lang="cs-CZ" dirty="0" smtClean="0"/>
          </a:p>
          <a:p>
            <a:pPr lvl="8"/>
            <a:r>
              <a:rPr lang="cs-CZ" sz="900" dirty="0" smtClean="0"/>
              <a:t>                                                  obr. 18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pic>
        <p:nvPicPr>
          <p:cNvPr id="18434" name="Picture 2" descr="C:\Users\Majka\AppData\Local\Microsoft\Windows\Temporary Internet Files\Content.IE5\YZXTUU9M\MM900234752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4221088"/>
            <a:ext cx="1133475" cy="126682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Prohlášení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3000" y="1124744"/>
            <a:ext cx="6400800" cy="3528392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pPr marL="45720" indent="0">
              <a:buNone/>
            </a:pPr>
            <a:r>
              <a:rPr lang="cs-CZ" b="1" dirty="0"/>
              <a:t> </a:t>
            </a:r>
            <a:endParaRPr lang="cs-CZ" dirty="0"/>
          </a:p>
          <a:p>
            <a:endParaRPr lang="cs-CZ" dirty="0"/>
          </a:p>
          <a:p>
            <a:pPr marL="4572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45720" indent="0">
              <a:buNone/>
            </a:pPr>
            <a:r>
              <a:rPr lang="cs-CZ" sz="2500" dirty="0"/>
              <a:t>Prohlašuji, že při tvorbě tohoto výukového materiálu jsem respektovala všeobecně užívané právní a morální zvyklosti, autorská a jiná práva 3. osob, zejména práva duševního vlastnictví dle zákona č. 121/2000 Sb. (autorský zákon). Nesu veškerou právní odpovědnost za obsah a původ svého díla. Prohlašuji dále, že výše uvedený materiál jsem ověřila ve výuce a provedla o tom zápis do TK. Dávám souhlas, aby moje dílo bylo dáno k dispozici veřejnosti k účelům volného užití (§ 30, odst. 1 zákona 121/2000 Sb.), tj. že k uvedeným účelům může být kýmkoliv zveřejňováno, používáno, upravováno a uchováváno.</a:t>
            </a:r>
          </a:p>
          <a:p>
            <a:pPr marL="45720" indent="0">
              <a:buNone/>
            </a:pPr>
            <a:r>
              <a:rPr lang="cs-CZ" sz="2500" dirty="0"/>
              <a:t> </a:t>
            </a:r>
          </a:p>
          <a:p>
            <a:pPr marL="45720" indent="0">
              <a:buNone/>
            </a:pPr>
            <a:r>
              <a:rPr lang="cs-CZ" sz="2500" dirty="0"/>
              <a:t> </a:t>
            </a:r>
          </a:p>
          <a:p>
            <a:pPr marL="45720" indent="0">
              <a:buNone/>
            </a:pPr>
            <a:r>
              <a:rPr lang="cs-CZ" sz="2500" dirty="0"/>
              <a:t>Datum: </a:t>
            </a:r>
            <a:r>
              <a:rPr lang="cs-CZ" sz="2500" dirty="0" smtClean="0"/>
              <a:t>30.10. 2012</a:t>
            </a:r>
            <a:r>
              <a:rPr lang="cs-CZ" sz="2500" dirty="0"/>
              <a:t>			Autor: Mgr. Marie Kardová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8559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astn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317</TotalTime>
  <Words>439</Words>
  <Application>Microsoft Office PowerPoint</Application>
  <PresentationFormat>Předvádění na obrazovce (4:3)</PresentationFormat>
  <Paragraphs>206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5" baseType="lpstr">
      <vt:lpstr>Vlastní návrh</vt:lpstr>
      <vt:lpstr>Shluk</vt:lpstr>
      <vt:lpstr>Dokument</vt:lpstr>
      <vt:lpstr>Prezentace aplikace PowerPoint</vt:lpstr>
      <vt:lpstr>Číslo a název klíčové aktivity: III/2 Inovace a zkvalitnění výuky               prostřednictvím ICT Číslo DUM:     VY_32_INOVACE_INF_612 Jméno autora:     Mgr. Marie Kardová Datum vytvoření DUM:    30. 10. 2012 Ročník:       9 Vzdělávací oblast:             Informační a komunikační technologie Vzdělávací obor:      Informatika Klíčová slova:                            Software, operační systém, textové editory,                        tabulkové kalkulátory, databázové systémy,                        grafické editory, programovací jazyky, Freeware,        Shareware, antivirové programy…     Anotace:                                     Žáci se seznámí s rozdělením software a procvičí         nové vědomosti Druh učebního materiálu:     Prezentace Očekávaný výstup:     Výklad a procvičení nové látky</vt:lpstr>
      <vt:lpstr> SOFTWARE</vt:lpstr>
      <vt:lpstr>Rozdělení software</vt:lpstr>
      <vt:lpstr>Podle určení</vt:lpstr>
      <vt:lpstr>Podle určení</vt:lpstr>
      <vt:lpstr>Podle určení</vt:lpstr>
      <vt:lpstr>Podle určení</vt:lpstr>
      <vt:lpstr>Podle určení</vt:lpstr>
      <vt:lpstr>Podle určení</vt:lpstr>
      <vt:lpstr>Podle určení</vt:lpstr>
      <vt:lpstr>Podle určení</vt:lpstr>
      <vt:lpstr>Podle určení</vt:lpstr>
      <vt:lpstr>Podle určení</vt:lpstr>
      <vt:lpstr>Podle určení</vt:lpstr>
      <vt:lpstr>Podle určení</vt:lpstr>
      <vt:lpstr>Podle způsobu šíření</vt:lpstr>
      <vt:lpstr>Podle způsobu šíření</vt:lpstr>
      <vt:lpstr>Podle způsobu šíření</vt:lpstr>
      <vt:lpstr> Otázky                                    obr. 17 o                   </vt:lpstr>
      <vt:lpstr>Použité zdroje</vt:lpstr>
      <vt:lpstr>Prohlášení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</dc:title>
  <dc:creator>Majka</dc:creator>
  <cp:lastModifiedBy>Martin a Lída</cp:lastModifiedBy>
  <cp:revision>36</cp:revision>
  <dcterms:created xsi:type="dcterms:W3CDTF">2012-10-29T14:16:03Z</dcterms:created>
  <dcterms:modified xsi:type="dcterms:W3CDTF">2012-12-10T10:57:13Z</dcterms:modified>
  <cp:contentStatus/>
</cp:coreProperties>
</file>