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59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6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857224" y="4143380"/>
            <a:ext cx="7429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Arial" pitchFamily="34" charset="0"/>
                <a:cs typeface="Arial" pitchFamily="34" charset="0"/>
              </a:rPr>
              <a:t>Anotace: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určena k výkladu a procvičení učiva chemické sloučeniny, anorganické kyseliny v 8. ročníku a opakování učiva v 9. ročníku.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Období: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září - prosinec 2011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500034" y="500042"/>
            <a:ext cx="7786774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Škola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Základní škola Varnsdorf, Edisonova 2821, okres Děčín,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příspěvková organizace</a:t>
            </a: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Člověk a příroda, chemie, chemické sloučeniny - kyseliny</a:t>
            </a: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Autor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Ing. Zdeňka Botková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Název pomůcky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VY_52_INOVACE_06/III. SADA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85852" y="2357430"/>
            <a:ext cx="65008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KYSELINY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KYSELINY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1428736"/>
            <a:ext cx="79296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látky schopné odštěpovat vodíkový kation H</a:t>
            </a:r>
            <a:r>
              <a:rPr lang="cs-CZ" sz="2800" baseline="30000" dirty="0" smtClean="0"/>
              <a:t>+</a:t>
            </a:r>
          </a:p>
          <a:p>
            <a:pPr>
              <a:buFontTx/>
              <a:buChar char="-"/>
            </a:pPr>
            <a:r>
              <a:rPr lang="cs-CZ" sz="2800" baseline="30000" dirty="0" smtClean="0"/>
              <a:t>  </a:t>
            </a:r>
            <a:r>
              <a:rPr lang="cs-CZ" sz="2800" dirty="0" smtClean="0"/>
              <a:t>pH </a:t>
            </a:r>
            <a:r>
              <a:rPr lang="cs-CZ" sz="2800" dirty="0" smtClean="0">
                <a:latin typeface="Arial" pitchFamily="34" charset="0"/>
                <a:ea typeface="Cambria Math"/>
                <a:cs typeface="Arial" pitchFamily="34" charset="0"/>
              </a:rPr>
              <a:t>&lt; 7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Arial" pitchFamily="34" charset="0"/>
                <a:ea typeface="Cambria Math"/>
                <a:cs typeface="Arial" pitchFamily="34" charset="0"/>
              </a:rPr>
              <a:t> lakmus a universální pH indikátor barví červeně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0100" y="2857496"/>
            <a:ext cx="621510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Podle vlastností rozlišujeme např.: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	</a:t>
            </a:r>
            <a:r>
              <a:rPr lang="cs-CZ" sz="2800" dirty="0" smtClean="0"/>
              <a:t>- žíravé a nežíravé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	</a:t>
            </a:r>
            <a:r>
              <a:rPr lang="cs-CZ" sz="2800" dirty="0" smtClean="0"/>
              <a:t>- kapalné a pevné</a:t>
            </a:r>
          </a:p>
          <a:p>
            <a:r>
              <a:rPr lang="cs-CZ" sz="2800" dirty="0" smtClean="0"/>
              <a:t>	- těkavé a netěkavé</a:t>
            </a:r>
          </a:p>
          <a:p>
            <a:r>
              <a:rPr lang="cs-CZ" sz="2800" dirty="0" smtClean="0"/>
              <a:t>	- koncentrované a ředěné</a:t>
            </a:r>
          </a:p>
          <a:p>
            <a:r>
              <a:rPr lang="cs-CZ" sz="2800" dirty="0" smtClean="0"/>
              <a:t>	- silné a slabé aj.</a:t>
            </a:r>
          </a:p>
          <a:p>
            <a:endParaRPr lang="cs-CZ" sz="2000" dirty="0" smtClean="0"/>
          </a:p>
          <a:p>
            <a:r>
              <a:rPr lang="cs-CZ" sz="2800" b="1" dirty="0" smtClean="0">
                <a:solidFill>
                  <a:srgbClr val="0070C0"/>
                </a:solidFill>
              </a:rPr>
              <a:t>Podle přítomnosti kyslíku v molekule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	</a:t>
            </a:r>
            <a:r>
              <a:rPr lang="cs-CZ" sz="2800" dirty="0" smtClean="0"/>
              <a:t>- bezkyslíkaté a kyslíkaté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BEZKYSLÍKATÉ KYSELINY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42976" y="1714488"/>
            <a:ext cx="692948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cs typeface="Arial" pitchFamily="34" charset="0"/>
              </a:rPr>
              <a:t>dvouprvkové sloučeniny </a:t>
            </a:r>
          </a:p>
          <a:p>
            <a:pPr>
              <a:buFontTx/>
              <a:buChar char="-"/>
            </a:pPr>
            <a:r>
              <a:rPr lang="cs-CZ" sz="2800" dirty="0" smtClean="0">
                <a:cs typeface="Arial" pitchFamily="34" charset="0"/>
              </a:rPr>
              <a:t> v názvu mají  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-vodíková</a:t>
            </a:r>
          </a:p>
          <a:p>
            <a:pPr>
              <a:buFontTx/>
              <a:buChar char="-"/>
            </a:pPr>
            <a:r>
              <a:rPr lang="cs-CZ" sz="2800" dirty="0" smtClean="0">
                <a:cs typeface="Arial" pitchFamily="34" charset="0"/>
              </a:rPr>
              <a:t> ve vzorci je na prvním místě 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H</a:t>
            </a:r>
            <a:endParaRPr lang="cs-CZ" sz="2800" dirty="0" smtClean="0">
              <a:cs typeface="Arial" pitchFamily="34" charset="0"/>
            </a:endParaRPr>
          </a:p>
          <a:p>
            <a:pPr lvl="1"/>
            <a:r>
              <a:rPr lang="cs-CZ" sz="2800" dirty="0" smtClean="0">
                <a:cs typeface="Arial" pitchFamily="34" charset="0"/>
              </a:rPr>
              <a:t> 	</a:t>
            </a:r>
          </a:p>
          <a:p>
            <a:pPr lvl="1"/>
            <a:r>
              <a:rPr lang="cs-CZ" sz="2800" dirty="0" smtClean="0">
                <a:cs typeface="Arial" pitchFamily="34" charset="0"/>
              </a:rPr>
              <a:t>	fluoro</a:t>
            </a:r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vodíková	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HF</a:t>
            </a:r>
          </a:p>
          <a:p>
            <a:pPr lvl="1"/>
            <a:r>
              <a:rPr lang="cs-CZ" sz="2800" dirty="0" smtClean="0">
                <a:cs typeface="Arial" pitchFamily="34" charset="0"/>
              </a:rPr>
              <a:t>	chloro</a:t>
            </a:r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vodíková	</a:t>
            </a:r>
            <a:r>
              <a:rPr lang="cs-CZ" sz="2800" b="1" dirty="0" err="1" smtClean="0">
                <a:solidFill>
                  <a:srgbClr val="0070C0"/>
                </a:solidFill>
                <a:cs typeface="Arial" pitchFamily="34" charset="0"/>
              </a:rPr>
              <a:t>HCl</a:t>
            </a:r>
            <a:endParaRPr lang="cs-CZ" sz="28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lvl="1"/>
            <a:r>
              <a:rPr lang="cs-CZ" sz="2800" dirty="0" smtClean="0">
                <a:cs typeface="Arial" pitchFamily="34" charset="0"/>
              </a:rPr>
              <a:t> 	bromo</a:t>
            </a:r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vodíková	</a:t>
            </a:r>
            <a:r>
              <a:rPr lang="cs-CZ" sz="2800" b="1" dirty="0" err="1" smtClean="0">
                <a:solidFill>
                  <a:srgbClr val="0070C0"/>
                </a:solidFill>
                <a:cs typeface="Arial" pitchFamily="34" charset="0"/>
              </a:rPr>
              <a:t>HBr</a:t>
            </a:r>
            <a:endParaRPr lang="cs-CZ" sz="28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lvl="1"/>
            <a:r>
              <a:rPr lang="cs-CZ" sz="2800" dirty="0" smtClean="0">
                <a:cs typeface="Arial" pitchFamily="34" charset="0"/>
              </a:rPr>
              <a:t>	jodo</a:t>
            </a:r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vodíková	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HI</a:t>
            </a:r>
          </a:p>
          <a:p>
            <a:pPr lvl="1"/>
            <a:r>
              <a:rPr lang="cs-CZ" sz="2800" dirty="0" smtClean="0">
                <a:cs typeface="Arial" pitchFamily="34" charset="0"/>
              </a:rPr>
              <a:t>	siro</a:t>
            </a:r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vodíková	  	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H</a:t>
            </a:r>
            <a:r>
              <a:rPr lang="cs-CZ" sz="2800" b="1" baseline="-25000" dirty="0" smtClean="0">
                <a:solidFill>
                  <a:srgbClr val="0070C0"/>
                </a:solidFill>
                <a:cs typeface="Arial" pitchFamily="34" charset="0"/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S</a:t>
            </a:r>
            <a:endParaRPr lang="cs-CZ" sz="2800" b="1" dirty="0">
              <a:solidFill>
                <a:srgbClr val="0070C0"/>
              </a:solidFill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1538" y="2428868"/>
            <a:ext cx="62151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KYSLÍKATÉ KYSELINY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1714488"/>
            <a:ext cx="807249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cs typeface="Arial" pitchFamily="34" charset="0"/>
              </a:rPr>
              <a:t>tříprvkové sloučeniny </a:t>
            </a:r>
          </a:p>
          <a:p>
            <a:pPr>
              <a:buFontTx/>
              <a:buChar char="-"/>
            </a:pPr>
            <a:r>
              <a:rPr lang="cs-CZ" sz="2800" dirty="0" smtClean="0">
                <a:cs typeface="Arial" pitchFamily="34" charset="0"/>
              </a:rPr>
              <a:t> ve vzorci 	- na prvním místě 	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H</a:t>
            </a:r>
          </a:p>
          <a:p>
            <a:r>
              <a:rPr lang="cs-CZ" sz="2800" dirty="0" smtClean="0">
                <a:cs typeface="Arial" pitchFamily="34" charset="0"/>
              </a:rPr>
              <a:t>		- na posledním místě 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O</a:t>
            </a:r>
          </a:p>
          <a:p>
            <a:pPr>
              <a:buFontTx/>
              <a:buChar char="-"/>
            </a:pPr>
            <a:r>
              <a:rPr lang="cs-CZ" sz="2800" dirty="0" smtClean="0">
                <a:cs typeface="Arial" pitchFamily="34" charset="0"/>
              </a:rPr>
              <a:t> oxidační číslo vodíku 	+I	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H</a:t>
            </a:r>
            <a:r>
              <a:rPr lang="cs-CZ" sz="2800" b="1" baseline="30000" dirty="0" smtClean="0">
                <a:solidFill>
                  <a:srgbClr val="0070C0"/>
                </a:solidFill>
                <a:cs typeface="Arial" pitchFamily="34" charset="0"/>
              </a:rPr>
              <a:t>+I</a:t>
            </a:r>
          </a:p>
          <a:p>
            <a:pPr>
              <a:buFontTx/>
              <a:buChar char="-"/>
            </a:pPr>
            <a:r>
              <a:rPr lang="cs-CZ" sz="2800" dirty="0" smtClean="0">
                <a:cs typeface="Arial" pitchFamily="34" charset="0"/>
              </a:rPr>
              <a:t> oxidační číslo kyslíku  	-II	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O</a:t>
            </a:r>
            <a:r>
              <a:rPr lang="cs-CZ" sz="2800" b="1" baseline="30000" dirty="0" smtClean="0">
                <a:solidFill>
                  <a:srgbClr val="0070C0"/>
                </a:solidFill>
                <a:cs typeface="Arial" pitchFamily="34" charset="0"/>
              </a:rPr>
              <a:t>-II</a:t>
            </a:r>
          </a:p>
          <a:p>
            <a:pPr>
              <a:buFontTx/>
              <a:buChar char="-"/>
            </a:pPr>
            <a:r>
              <a:rPr lang="cs-CZ" sz="2800" dirty="0" smtClean="0">
                <a:cs typeface="Arial" pitchFamily="34" charset="0"/>
              </a:rPr>
              <a:t> oxidační číslo prvku, který tvoří kyselinu, určíme</a:t>
            </a:r>
          </a:p>
          <a:p>
            <a:r>
              <a:rPr lang="cs-CZ" sz="2800" dirty="0" smtClean="0">
                <a:cs typeface="Arial" pitchFamily="34" charset="0"/>
              </a:rPr>
              <a:t>  podle 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zakončení přídavného jména </a:t>
            </a:r>
            <a:r>
              <a:rPr lang="cs-CZ" sz="2800" dirty="0" smtClean="0">
                <a:cs typeface="Arial" pitchFamily="34" charset="0"/>
              </a:rPr>
              <a:t>v názvu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14414" y="5214950"/>
            <a:ext cx="6572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MOLEKULA MUSÍ BÝT ELEKTRONEUTRÁLNÍ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KYSLÍKATÉ 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2071678"/>
            <a:ext cx="757242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KYSELINA DUS</a:t>
            </a:r>
            <a:r>
              <a:rPr lang="cs-CZ" sz="2800" b="1" dirty="0" smtClean="0"/>
              <a:t>IČNÁ</a:t>
            </a: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/>
            <a:r>
              <a:rPr lang="cs-CZ" sz="2800" dirty="0" smtClean="0"/>
              <a:t>1. značky prvků				</a:t>
            </a:r>
            <a:r>
              <a:rPr lang="cs-CZ" sz="2800" b="1" dirty="0" smtClean="0">
                <a:solidFill>
                  <a:srgbClr val="0070C0"/>
                </a:solidFill>
              </a:rPr>
              <a:t>HNO</a:t>
            </a:r>
          </a:p>
          <a:p>
            <a:pPr marL="514350" indent="-514350"/>
            <a:r>
              <a:rPr lang="cs-CZ" sz="2800" dirty="0" smtClean="0"/>
              <a:t>2. oxidační čísla				</a:t>
            </a:r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+I</a:t>
            </a:r>
            <a:r>
              <a:rPr lang="cs-CZ" sz="2800" b="1" dirty="0" smtClean="0">
                <a:solidFill>
                  <a:srgbClr val="0070C0"/>
                </a:solidFill>
              </a:rPr>
              <a:t>N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V</a:t>
            </a:r>
            <a:r>
              <a:rPr lang="cs-CZ" sz="2800" b="1" dirty="0" smtClean="0">
                <a:solidFill>
                  <a:srgbClr val="0070C0"/>
                </a:solidFill>
              </a:rPr>
              <a:t>O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-II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dirty="0" smtClean="0"/>
              <a:t>3. doplnit počet atomů H a O tak, aby součet všech</a:t>
            </a:r>
          </a:p>
          <a:p>
            <a:r>
              <a:rPr lang="cs-CZ" sz="2800" dirty="0" smtClean="0"/>
              <a:t>     oxidačních čísel byl roven 0		</a:t>
            </a:r>
            <a:r>
              <a:rPr lang="cs-CZ" sz="2800" b="1" dirty="0" smtClean="0">
                <a:solidFill>
                  <a:srgbClr val="0070C0"/>
                </a:solidFill>
              </a:rPr>
              <a:t>HNO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3</a:t>
            </a:r>
          </a:p>
          <a:p>
            <a:r>
              <a:rPr lang="cs-CZ" sz="2800" dirty="0" smtClean="0"/>
              <a:t>4. kontrola neutrálního náboje		1+5+3.(-2)=0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KYSLÍKATÉ 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2071678"/>
            <a:ext cx="757242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KYSELINA  CHLORI</a:t>
            </a:r>
            <a:r>
              <a:rPr lang="cs-CZ" sz="2800" b="1" dirty="0" smtClean="0"/>
              <a:t>STÁ</a:t>
            </a: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/>
            <a:r>
              <a:rPr lang="cs-CZ" sz="2800" dirty="0" smtClean="0"/>
              <a:t>1. značky prvků				</a:t>
            </a:r>
            <a:r>
              <a:rPr lang="cs-CZ" sz="2800" b="1" dirty="0" err="1" smtClean="0">
                <a:solidFill>
                  <a:srgbClr val="0070C0"/>
                </a:solidFill>
              </a:rPr>
              <a:t>HClO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 marL="514350" indent="-514350"/>
            <a:r>
              <a:rPr lang="cs-CZ" sz="2800" dirty="0" smtClean="0"/>
              <a:t>2. oxidační čísla				</a:t>
            </a:r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+</a:t>
            </a:r>
            <a:r>
              <a:rPr lang="cs-CZ" sz="2800" b="1" baseline="30000" dirty="0" err="1" smtClean="0">
                <a:solidFill>
                  <a:srgbClr val="0070C0"/>
                </a:solidFill>
              </a:rPr>
              <a:t>I</a:t>
            </a:r>
            <a:r>
              <a:rPr lang="cs-CZ" sz="2800" b="1" dirty="0" err="1" smtClean="0">
                <a:solidFill>
                  <a:srgbClr val="0070C0"/>
                </a:solidFill>
              </a:rPr>
              <a:t>Cl</a:t>
            </a:r>
            <a:r>
              <a:rPr lang="cs-CZ" sz="2800" b="1" baseline="30000" dirty="0" err="1" smtClean="0">
                <a:solidFill>
                  <a:srgbClr val="0070C0"/>
                </a:solidFill>
              </a:rPr>
              <a:t>VII</a:t>
            </a:r>
            <a:r>
              <a:rPr lang="cs-CZ" sz="2800" b="1" dirty="0" err="1" smtClean="0">
                <a:solidFill>
                  <a:srgbClr val="0070C0"/>
                </a:solidFill>
              </a:rPr>
              <a:t>O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-II</a:t>
            </a:r>
          </a:p>
          <a:p>
            <a:r>
              <a:rPr lang="cs-CZ" sz="2800" dirty="0" smtClean="0"/>
              <a:t>3. doplnit počet atomů H a O tak, aby součet všech</a:t>
            </a:r>
          </a:p>
          <a:p>
            <a:r>
              <a:rPr lang="cs-CZ" sz="2800" dirty="0" smtClean="0"/>
              <a:t>     oxidačních čísel byl roven 0		</a:t>
            </a:r>
            <a:r>
              <a:rPr lang="cs-CZ" sz="2800" b="1" dirty="0" smtClean="0">
                <a:solidFill>
                  <a:srgbClr val="0070C0"/>
                </a:solidFill>
              </a:rPr>
              <a:t>HClO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4</a:t>
            </a:r>
          </a:p>
          <a:p>
            <a:r>
              <a:rPr lang="cs-CZ" sz="2800" dirty="0" smtClean="0"/>
              <a:t>4. kontrola neutrálního náboje		1+7+4.(-2)=0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KYSLÍKATÉ 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2071678"/>
            <a:ext cx="792961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KYSELINA  SÍR</a:t>
            </a:r>
            <a:r>
              <a:rPr lang="cs-CZ" sz="2800" b="1" dirty="0" smtClean="0"/>
              <a:t>OVÁ</a:t>
            </a: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/>
            <a:r>
              <a:rPr lang="cs-CZ" sz="2800" dirty="0" smtClean="0"/>
              <a:t>1. značky prvků				</a:t>
            </a:r>
            <a:r>
              <a:rPr lang="cs-CZ" sz="2800" b="1" dirty="0" smtClean="0">
                <a:solidFill>
                  <a:srgbClr val="0070C0"/>
                </a:solidFill>
              </a:rPr>
              <a:t>HSO</a:t>
            </a:r>
          </a:p>
          <a:p>
            <a:pPr marL="514350" indent="-514350"/>
            <a:r>
              <a:rPr lang="cs-CZ" sz="2800" dirty="0" smtClean="0"/>
              <a:t>2. oxidační čísla				</a:t>
            </a:r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+I</a:t>
            </a:r>
            <a:r>
              <a:rPr lang="cs-CZ" sz="2800" b="1" dirty="0" smtClean="0">
                <a:solidFill>
                  <a:srgbClr val="0070C0"/>
                </a:solidFill>
              </a:rPr>
              <a:t>S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VI</a:t>
            </a:r>
            <a:r>
              <a:rPr lang="cs-CZ" sz="2800" b="1" dirty="0" smtClean="0">
                <a:solidFill>
                  <a:srgbClr val="0070C0"/>
                </a:solidFill>
              </a:rPr>
              <a:t>O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-II</a:t>
            </a:r>
          </a:p>
          <a:p>
            <a:r>
              <a:rPr lang="cs-CZ" sz="2800" dirty="0" smtClean="0"/>
              <a:t>3. doplnit počet atomů H a O tak, aby součet všech</a:t>
            </a:r>
          </a:p>
          <a:p>
            <a:r>
              <a:rPr lang="cs-CZ" sz="2800" dirty="0" smtClean="0"/>
              <a:t>     oxidačních čísel byl roven 0		</a:t>
            </a:r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SO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4</a:t>
            </a:r>
          </a:p>
          <a:p>
            <a:r>
              <a:rPr lang="cs-CZ" sz="2800" dirty="0" smtClean="0"/>
              <a:t>4. kontrola neutrálního náboje		2.1+6+4.(-2)=0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KYSLÍKATÉ 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2071678"/>
            <a:ext cx="792961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KYSELINA  SIŘ</a:t>
            </a:r>
            <a:r>
              <a:rPr lang="cs-CZ" sz="2800" b="1" dirty="0" smtClean="0"/>
              <a:t>IČITÁ</a:t>
            </a: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/>
            <a:r>
              <a:rPr lang="cs-CZ" sz="2800" dirty="0" smtClean="0"/>
              <a:t>1. značky prvků				</a:t>
            </a:r>
            <a:r>
              <a:rPr lang="cs-CZ" sz="2800" b="1" dirty="0" smtClean="0">
                <a:solidFill>
                  <a:srgbClr val="0070C0"/>
                </a:solidFill>
              </a:rPr>
              <a:t>HSO</a:t>
            </a:r>
          </a:p>
          <a:p>
            <a:pPr marL="514350" indent="-514350"/>
            <a:r>
              <a:rPr lang="cs-CZ" sz="2800" dirty="0" smtClean="0"/>
              <a:t>2. oxidační čísla				</a:t>
            </a:r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+I</a:t>
            </a:r>
            <a:r>
              <a:rPr lang="cs-CZ" sz="2800" b="1" dirty="0" smtClean="0">
                <a:solidFill>
                  <a:srgbClr val="0070C0"/>
                </a:solidFill>
              </a:rPr>
              <a:t>S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IV</a:t>
            </a:r>
            <a:r>
              <a:rPr lang="cs-CZ" sz="2800" b="1" dirty="0" smtClean="0">
                <a:solidFill>
                  <a:srgbClr val="0070C0"/>
                </a:solidFill>
              </a:rPr>
              <a:t>O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-II</a:t>
            </a:r>
          </a:p>
          <a:p>
            <a:r>
              <a:rPr lang="cs-CZ" sz="2800" dirty="0" smtClean="0"/>
              <a:t>3. doplnit počet atomů H a O tak, aby součet všech</a:t>
            </a:r>
          </a:p>
          <a:p>
            <a:r>
              <a:rPr lang="cs-CZ" sz="2800" dirty="0" smtClean="0"/>
              <a:t>     oxidačních čísel byl roven 0		</a:t>
            </a:r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SO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3</a:t>
            </a:r>
          </a:p>
          <a:p>
            <a:r>
              <a:rPr lang="cs-CZ" sz="2800" dirty="0" smtClean="0"/>
              <a:t>4. kontrola neutrálního náboje		2.1+4+3.(-2)=0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KYSLÍKATÉ 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2071678"/>
            <a:ext cx="792961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HClO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3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/>
            <a:r>
              <a:rPr lang="cs-CZ" sz="2800" dirty="0" smtClean="0"/>
              <a:t>1. výpočet oxidačního čísla Cl		1 + x = 3 . (-2)</a:t>
            </a:r>
          </a:p>
          <a:p>
            <a:pPr marL="514350" indent="-514350"/>
            <a:r>
              <a:rPr lang="cs-CZ" sz="2800" dirty="0" smtClean="0"/>
              <a:t>							       x = 5</a:t>
            </a:r>
          </a:p>
          <a:p>
            <a:pPr marL="514350" indent="-514350"/>
            <a:r>
              <a:rPr lang="cs-CZ" sz="2800" dirty="0" smtClean="0"/>
              <a:t>2. zakončení  -</a:t>
            </a:r>
            <a:r>
              <a:rPr lang="cs-CZ" sz="2800" dirty="0" err="1" smtClean="0"/>
              <a:t>ečný</a:t>
            </a:r>
            <a:r>
              <a:rPr lang="cs-CZ" sz="2800" dirty="0" smtClean="0"/>
              <a:t>		</a:t>
            </a:r>
          </a:p>
          <a:p>
            <a:pPr marL="514350" indent="-514350"/>
            <a:r>
              <a:rPr lang="cs-CZ" sz="2800" dirty="0" smtClean="0"/>
              <a:t>3. kyselina chlor</a:t>
            </a:r>
            <a:r>
              <a:rPr lang="cs-CZ" sz="2800" dirty="0" smtClean="0">
                <a:solidFill>
                  <a:srgbClr val="0070C0"/>
                </a:solidFill>
              </a:rPr>
              <a:t>ečná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KYSLÍKATÉ 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2071678"/>
            <a:ext cx="792961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HIO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4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/>
            <a:r>
              <a:rPr lang="cs-CZ" sz="2800" dirty="0" smtClean="0"/>
              <a:t>1. výpočet oxidačního čísla I		1 + x = 4 . (-2)</a:t>
            </a:r>
          </a:p>
          <a:p>
            <a:pPr marL="514350" indent="-514350"/>
            <a:r>
              <a:rPr lang="cs-CZ" sz="2800" dirty="0" smtClean="0"/>
              <a:t>							       x = 7</a:t>
            </a:r>
          </a:p>
          <a:p>
            <a:pPr marL="514350" indent="-514350"/>
            <a:r>
              <a:rPr lang="cs-CZ" sz="2800" dirty="0" smtClean="0"/>
              <a:t>2. zakončení  -</a:t>
            </a:r>
            <a:r>
              <a:rPr lang="cs-CZ" sz="2800" dirty="0" err="1" smtClean="0"/>
              <a:t>istý</a:t>
            </a:r>
            <a:r>
              <a:rPr lang="cs-CZ" sz="2800" dirty="0" smtClean="0"/>
              <a:t>		</a:t>
            </a:r>
          </a:p>
          <a:p>
            <a:pPr marL="514350" indent="-514350"/>
            <a:r>
              <a:rPr lang="cs-CZ" sz="2800" dirty="0" smtClean="0"/>
              <a:t>3. Kyselina jod</a:t>
            </a:r>
            <a:r>
              <a:rPr lang="cs-CZ" sz="2800" dirty="0" smtClean="0">
                <a:solidFill>
                  <a:srgbClr val="0070C0"/>
                </a:solidFill>
              </a:rPr>
              <a:t>istá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KYSLÍKATÉ 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2071678"/>
            <a:ext cx="792961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CO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3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/>
            <a:r>
              <a:rPr lang="cs-CZ" sz="2800" dirty="0" smtClean="0"/>
              <a:t>1. výpočet oxidačního čísla C	      2 . 1 + x = 3 . (-2)</a:t>
            </a:r>
          </a:p>
          <a:p>
            <a:pPr marL="514350" indent="-514350"/>
            <a:r>
              <a:rPr lang="cs-CZ" sz="2800" dirty="0" smtClean="0"/>
              <a:t>							       x = 4</a:t>
            </a:r>
          </a:p>
          <a:p>
            <a:pPr marL="514350" indent="-514350"/>
            <a:r>
              <a:rPr lang="cs-CZ" sz="2800" dirty="0" smtClean="0"/>
              <a:t>2. zakončení  -</a:t>
            </a:r>
            <a:r>
              <a:rPr lang="cs-CZ" sz="2800" dirty="0" err="1" smtClean="0"/>
              <a:t>ičitý</a:t>
            </a:r>
            <a:r>
              <a:rPr lang="cs-CZ" sz="2800" dirty="0" smtClean="0"/>
              <a:t>		</a:t>
            </a:r>
          </a:p>
          <a:p>
            <a:pPr marL="514350" indent="-514350"/>
            <a:r>
              <a:rPr lang="cs-CZ" sz="2800" dirty="0" smtClean="0"/>
              <a:t>3. kyselina uhl</a:t>
            </a:r>
            <a:r>
              <a:rPr lang="cs-CZ" sz="2800" dirty="0" smtClean="0">
                <a:solidFill>
                  <a:srgbClr val="0070C0"/>
                </a:solidFill>
              </a:rPr>
              <a:t>ičitá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KYSLÍKATÉ 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2071678"/>
            <a:ext cx="792961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CrO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4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/>
            <a:r>
              <a:rPr lang="cs-CZ" sz="2800" dirty="0" smtClean="0"/>
              <a:t>1. výpočet oxidačního čísla </a:t>
            </a:r>
            <a:r>
              <a:rPr lang="cs-CZ" sz="2800" dirty="0" err="1" smtClean="0"/>
              <a:t>Cr</a:t>
            </a:r>
            <a:r>
              <a:rPr lang="cs-CZ" sz="2800" dirty="0" smtClean="0"/>
              <a:t>	      2 . 1 + x = 4 . (-2)</a:t>
            </a:r>
          </a:p>
          <a:p>
            <a:pPr marL="514350" indent="-514350"/>
            <a:r>
              <a:rPr lang="cs-CZ" sz="2800" dirty="0" smtClean="0"/>
              <a:t>							       x = 6</a:t>
            </a:r>
          </a:p>
          <a:p>
            <a:pPr marL="514350" indent="-514350"/>
            <a:r>
              <a:rPr lang="cs-CZ" sz="2800" dirty="0" smtClean="0"/>
              <a:t>2. zakončení  -</a:t>
            </a:r>
            <a:r>
              <a:rPr lang="cs-CZ" sz="2800" dirty="0" err="1" smtClean="0"/>
              <a:t>ový</a:t>
            </a:r>
            <a:r>
              <a:rPr lang="cs-CZ" sz="2800" dirty="0" smtClean="0"/>
              <a:t>		</a:t>
            </a:r>
          </a:p>
          <a:p>
            <a:pPr marL="514350" indent="-514350"/>
            <a:r>
              <a:rPr lang="cs-CZ" sz="2800" dirty="0" smtClean="0"/>
              <a:t>3. Kyselina chrom</a:t>
            </a:r>
            <a:r>
              <a:rPr lang="cs-CZ" sz="2800" dirty="0" smtClean="0">
                <a:solidFill>
                  <a:srgbClr val="0070C0"/>
                </a:solidFill>
              </a:rPr>
              <a:t>ová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přehled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1785926"/>
            <a:ext cx="792961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0070C0"/>
                </a:solidFill>
              </a:rPr>
              <a:t>HCl</a:t>
            </a:r>
            <a:r>
              <a:rPr lang="cs-CZ" sz="2800" b="1" dirty="0" smtClean="0">
                <a:solidFill>
                  <a:srgbClr val="0070C0"/>
                </a:solidFill>
              </a:rPr>
              <a:t> – kyselina chlorovodíková</a:t>
            </a:r>
          </a:p>
          <a:p>
            <a:pPr>
              <a:buFontTx/>
              <a:buChar char="-"/>
            </a:pPr>
            <a:r>
              <a:rPr lang="cs-CZ" sz="2800" dirty="0" smtClean="0"/>
              <a:t> bezbarvá kapalina </a:t>
            </a:r>
          </a:p>
          <a:p>
            <a:pPr>
              <a:buFontTx/>
              <a:buChar char="-"/>
            </a:pPr>
            <a:r>
              <a:rPr lang="cs-CZ" sz="2800" dirty="0" smtClean="0"/>
              <a:t> těkavá – plynný chlorovodík (také </a:t>
            </a:r>
            <a:r>
              <a:rPr lang="cs-CZ" sz="2800" dirty="0" err="1" smtClean="0"/>
              <a:t>HCl</a:t>
            </a:r>
            <a:r>
              <a:rPr lang="cs-CZ" sz="2800" dirty="0" smtClean="0"/>
              <a:t>)</a:t>
            </a:r>
          </a:p>
          <a:p>
            <a:pPr>
              <a:buFontTx/>
              <a:buChar char="-"/>
            </a:pPr>
            <a:r>
              <a:rPr lang="cs-CZ" sz="2800" dirty="0" smtClean="0"/>
              <a:t> dráždí dýchací cesty</a:t>
            </a:r>
          </a:p>
          <a:p>
            <a:pPr>
              <a:buFontTx/>
              <a:buChar char="-"/>
            </a:pPr>
            <a:r>
              <a:rPr lang="cs-CZ" sz="2800" dirty="0" smtClean="0"/>
              <a:t> koncentrovaná 37 %</a:t>
            </a:r>
          </a:p>
          <a:p>
            <a:pPr>
              <a:buFontTx/>
              <a:buChar char="-"/>
            </a:pPr>
            <a:r>
              <a:rPr lang="cs-CZ" sz="2800" dirty="0" smtClean="0"/>
              <a:t> žíravina</a:t>
            </a:r>
          </a:p>
          <a:p>
            <a:pPr>
              <a:buFontTx/>
              <a:buChar char="-"/>
            </a:pPr>
            <a:r>
              <a:rPr lang="cs-CZ" sz="2800" dirty="0" smtClean="0"/>
              <a:t> starší název „kyselina solná“</a:t>
            </a:r>
          </a:p>
          <a:p>
            <a:pPr>
              <a:buFontTx/>
              <a:buChar char="-"/>
            </a:pPr>
            <a:r>
              <a:rPr lang="cs-CZ" sz="2800" dirty="0" smtClean="0"/>
              <a:t> 0,3 % součást žaludečních šťáv</a:t>
            </a:r>
          </a:p>
          <a:p>
            <a:pPr>
              <a:buFontTx/>
              <a:buChar char="-"/>
            </a:pPr>
            <a:r>
              <a:rPr lang="cs-CZ" sz="2800" dirty="0" smtClean="0"/>
              <a:t> výroba barviv, plastů, textilní průmysl aj.</a:t>
            </a:r>
          </a:p>
          <a:p>
            <a:pPr>
              <a:buFontTx/>
              <a:buChar char="-"/>
            </a:pPr>
            <a:r>
              <a:rPr lang="cs-CZ" sz="2800" dirty="0" smtClean="0"/>
              <a:t> reakce se </a:t>
            </a:r>
            <a:r>
              <a:rPr lang="cs-CZ" sz="2800" dirty="0" err="1" smtClean="0"/>
              <a:t>Zn</a:t>
            </a:r>
            <a:r>
              <a:rPr lang="cs-CZ" sz="2800" dirty="0" smtClean="0"/>
              <a:t> – příprava vodíku</a:t>
            </a:r>
          </a:p>
          <a:p>
            <a:pPr lvl="1"/>
            <a:r>
              <a:rPr lang="cs-CZ" sz="2800" dirty="0" smtClean="0"/>
              <a:t>	</a:t>
            </a:r>
            <a:r>
              <a:rPr lang="cs-CZ" sz="2800" dirty="0" err="1" smtClean="0">
                <a:cs typeface="Arial" pitchFamily="34" charset="0"/>
              </a:rPr>
              <a:t>Zn</a:t>
            </a:r>
            <a:r>
              <a:rPr lang="cs-CZ" sz="2800" dirty="0" smtClean="0">
                <a:cs typeface="Arial" pitchFamily="34" charset="0"/>
              </a:rPr>
              <a:t> + 2HCl </a:t>
            </a:r>
            <a:r>
              <a:rPr lang="cs-CZ" sz="2800" dirty="0" smtClean="0">
                <a:ea typeface="Cambria Math"/>
              </a:rPr>
              <a:t>→ </a:t>
            </a:r>
            <a:r>
              <a:rPr lang="cs-CZ" sz="2800" dirty="0" smtClean="0">
                <a:ea typeface="Cambria Math"/>
                <a:cs typeface="Arial" pitchFamily="34" charset="0"/>
              </a:rPr>
              <a:t>ZnCl</a:t>
            </a:r>
            <a:r>
              <a:rPr lang="cs-CZ" sz="2800" baseline="-25000" dirty="0" smtClean="0">
                <a:ea typeface="Cambria Math"/>
                <a:cs typeface="Arial" pitchFamily="34" charset="0"/>
              </a:rPr>
              <a:t>2  </a:t>
            </a:r>
            <a:r>
              <a:rPr lang="cs-CZ" sz="2800" dirty="0" smtClean="0">
                <a:ea typeface="Cambria Math"/>
                <a:cs typeface="Arial" pitchFamily="34" charset="0"/>
              </a:rPr>
              <a:t>+ H</a:t>
            </a:r>
            <a:r>
              <a:rPr lang="cs-CZ" sz="2800" baseline="-25000" dirty="0" smtClean="0">
                <a:ea typeface="Cambria Math"/>
                <a:cs typeface="Arial" pitchFamily="34" charset="0"/>
              </a:rPr>
              <a:t>2</a:t>
            </a:r>
            <a:endParaRPr lang="cs-CZ" sz="2800" dirty="0" smtClean="0"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přehled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1714488"/>
            <a:ext cx="792961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SO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4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FontTx/>
              <a:buChar char="-"/>
            </a:pPr>
            <a:r>
              <a:rPr lang="cs-CZ" sz="2800" dirty="0" smtClean="0"/>
              <a:t> bezbarvá olejovitá kapalina</a:t>
            </a:r>
          </a:p>
          <a:p>
            <a:pPr>
              <a:buFontTx/>
              <a:buChar char="-"/>
            </a:pPr>
            <a:r>
              <a:rPr lang="cs-CZ" sz="2800" dirty="0" smtClean="0">
                <a:cs typeface="Arial" pitchFamily="34" charset="0"/>
              </a:rPr>
              <a:t> hustota </a:t>
            </a:r>
            <a:r>
              <a:rPr lang="el-GR" sz="2800" dirty="0" smtClean="0">
                <a:ea typeface="Cambria Math"/>
                <a:cs typeface="Arial" pitchFamily="34" charset="0"/>
              </a:rPr>
              <a:t>ρ</a:t>
            </a:r>
            <a:r>
              <a:rPr lang="cs-CZ" sz="2800" dirty="0" smtClean="0">
                <a:ea typeface="Cambria Math"/>
                <a:cs typeface="Arial" pitchFamily="34" charset="0"/>
              </a:rPr>
              <a:t> = 1,84 g/cm</a:t>
            </a:r>
            <a:r>
              <a:rPr lang="cs-CZ" sz="2800" baseline="30000" dirty="0" smtClean="0">
                <a:ea typeface="Cambria Math"/>
                <a:cs typeface="Arial" pitchFamily="34" charset="0"/>
              </a:rPr>
              <a:t>3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koncentrovaná 98 %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žíravina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způsobuje uhelnatění organických látek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při </a:t>
            </a:r>
            <a:r>
              <a:rPr lang="cs-CZ" sz="2800" dirty="0" smtClean="0">
                <a:solidFill>
                  <a:srgbClr val="C00000"/>
                </a:solidFill>
                <a:ea typeface="Cambria Math"/>
                <a:cs typeface="Arial" pitchFamily="34" charset="0"/>
              </a:rPr>
              <a:t>ředění vodou </a:t>
            </a:r>
            <a:r>
              <a:rPr lang="cs-CZ" sz="2800" dirty="0" smtClean="0">
                <a:ea typeface="Cambria Math"/>
                <a:cs typeface="Arial" pitchFamily="34" charset="0"/>
              </a:rPr>
              <a:t>vzniká teplo </a:t>
            </a:r>
          </a:p>
          <a:p>
            <a:r>
              <a:rPr lang="cs-CZ" sz="2800" dirty="0" smtClean="0">
                <a:ea typeface="Cambria Math"/>
                <a:cs typeface="Arial" pitchFamily="34" charset="0"/>
              </a:rPr>
              <a:t>	</a:t>
            </a:r>
            <a:r>
              <a:rPr lang="cs-CZ" sz="2800" dirty="0" smtClean="0">
                <a:solidFill>
                  <a:srgbClr val="C00000"/>
                </a:solidFill>
                <a:ea typeface="Cambria Math"/>
                <a:cs typeface="Arial" pitchFamily="34" charset="0"/>
              </a:rPr>
              <a:t>kyselinu</a:t>
            </a:r>
            <a:r>
              <a:rPr lang="cs-CZ" sz="2800" dirty="0" smtClean="0">
                <a:ea typeface="Cambria Math"/>
                <a:cs typeface="Arial" pitchFamily="34" charset="0"/>
              </a:rPr>
              <a:t> přiléváme </a:t>
            </a:r>
            <a:r>
              <a:rPr lang="cs-CZ" sz="2800" dirty="0" smtClean="0">
                <a:solidFill>
                  <a:srgbClr val="C00000"/>
                </a:solidFill>
                <a:ea typeface="Cambria Math"/>
                <a:cs typeface="Arial" pitchFamily="34" charset="0"/>
              </a:rPr>
              <a:t>do vody </a:t>
            </a:r>
            <a:r>
              <a:rPr lang="cs-CZ" sz="2800" dirty="0" smtClean="0">
                <a:ea typeface="Cambria Math"/>
                <a:cs typeface="Arial" pitchFamily="34" charset="0"/>
              </a:rPr>
              <a:t>– ne naopak!!!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jedna z nejdůležitějších vyráběných látek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výroba hnojiv, barviv, plastů, léčiv, textilních vláken,    zpracování ropy a uhlí, náplň olověných akumulátorů  </a:t>
            </a:r>
            <a:endParaRPr lang="cs-CZ" sz="2800" dirty="0" smtClean="0"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přehled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1785926"/>
            <a:ext cx="79296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HNO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3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FontTx/>
              <a:buChar char="-"/>
            </a:pPr>
            <a:r>
              <a:rPr lang="cs-CZ" sz="2800" dirty="0" smtClean="0"/>
              <a:t> bezbarvá kapalina</a:t>
            </a:r>
          </a:p>
          <a:p>
            <a:pPr>
              <a:buFontTx/>
              <a:buChar char="-"/>
            </a:pPr>
            <a:r>
              <a:rPr lang="cs-CZ" sz="2800" dirty="0" smtClean="0">
                <a:cs typeface="Arial" pitchFamily="34" charset="0"/>
              </a:rPr>
              <a:t> </a:t>
            </a:r>
            <a:r>
              <a:rPr lang="cs-CZ" sz="2800" dirty="0" smtClean="0">
                <a:ea typeface="Cambria Math"/>
                <a:cs typeface="Arial" pitchFamily="34" charset="0"/>
              </a:rPr>
              <a:t>koncentrovaná 65 %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žíravina</a:t>
            </a:r>
          </a:p>
          <a:p>
            <a:pPr>
              <a:buFontTx/>
              <a:buChar char="-"/>
            </a:pPr>
            <a:r>
              <a:rPr lang="cs-CZ" sz="2800" dirty="0" smtClean="0">
                <a:cs typeface="Arial" pitchFamily="34" charset="0"/>
              </a:rPr>
              <a:t> nestálá (ve tmavých nádobách)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rozklad – jedovatý NO</a:t>
            </a:r>
            <a:r>
              <a:rPr lang="cs-CZ" sz="2800" baseline="-25000" dirty="0" smtClean="0">
                <a:ea typeface="Cambria Math"/>
                <a:cs typeface="Arial" pitchFamily="34" charset="0"/>
              </a:rPr>
              <a:t>2</a:t>
            </a:r>
            <a:endParaRPr lang="cs-CZ" sz="2800" dirty="0" smtClean="0">
              <a:ea typeface="Cambria Math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výroba hnojiv, barviv, plastů, léčiv, výbušnin</a:t>
            </a:r>
            <a:endParaRPr lang="cs-CZ" sz="2800" dirty="0" smtClean="0"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7145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KYSELINY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přehled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348" y="2357430"/>
            <a:ext cx="792961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KYSELINA FOSFOREČNÁ	 </a:t>
            </a:r>
            <a:r>
              <a:rPr lang="cs-CZ" b="1" dirty="0" smtClean="0">
                <a:solidFill>
                  <a:srgbClr val="C00000"/>
                </a:solidFill>
              </a:rPr>
              <a:t>PAMATOVAT</a:t>
            </a:r>
            <a:r>
              <a:rPr lang="cs-CZ" sz="2800" b="1" dirty="0" smtClean="0"/>
              <a:t>  </a:t>
            </a:r>
            <a:r>
              <a:rPr lang="cs-CZ" sz="2800" b="1" dirty="0" smtClean="0">
                <a:solidFill>
                  <a:srgbClr val="0070C0"/>
                </a:solidFill>
              </a:rPr>
              <a:t>H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3 </a:t>
            </a:r>
            <a:r>
              <a:rPr lang="cs-CZ" sz="2800" b="1" dirty="0" smtClean="0">
                <a:solidFill>
                  <a:srgbClr val="0070C0"/>
                </a:solidFill>
              </a:rPr>
              <a:t>PO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4 	</a:t>
            </a:r>
            <a:endParaRPr lang="cs-CZ" sz="2800" b="1" baseline="-25000" dirty="0" smtClean="0"/>
          </a:p>
          <a:p>
            <a:pPr>
              <a:buFontTx/>
              <a:buChar char="-"/>
            </a:pPr>
            <a:r>
              <a:rPr lang="cs-CZ" sz="2800" dirty="0" smtClean="0"/>
              <a:t> bezbarvá sirupovitá kapalina</a:t>
            </a:r>
          </a:p>
          <a:p>
            <a:pPr>
              <a:buFontTx/>
              <a:buChar char="-"/>
            </a:pPr>
            <a:r>
              <a:rPr lang="cs-CZ" sz="2800" dirty="0" smtClean="0">
                <a:cs typeface="Arial" pitchFamily="34" charset="0"/>
              </a:rPr>
              <a:t> </a:t>
            </a:r>
            <a:r>
              <a:rPr lang="cs-CZ" sz="2800" dirty="0" smtClean="0">
                <a:ea typeface="Cambria Math"/>
                <a:cs typeface="Arial" pitchFamily="34" charset="0"/>
              </a:rPr>
              <a:t>koncentrovaná 85 %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výroba hnojiv, léčiv, potravinářský průmysl, čisticí </a:t>
            </a:r>
          </a:p>
          <a:p>
            <a:r>
              <a:rPr lang="cs-CZ" sz="2800" dirty="0" smtClean="0">
                <a:ea typeface="Cambria Math"/>
                <a:cs typeface="Arial" pitchFamily="34" charset="0"/>
              </a:rPr>
              <a:t>  a prací prostředky, zpracování ropy, úpravy kovů</a:t>
            </a:r>
          </a:p>
          <a:p>
            <a:r>
              <a:rPr lang="cs-CZ" sz="2800" dirty="0" smtClean="0">
                <a:ea typeface="Cambria Math"/>
                <a:cs typeface="Arial" pitchFamily="34" charset="0"/>
              </a:rPr>
              <a:t>- v organismech </a:t>
            </a:r>
            <a:r>
              <a:rPr lang="cs-CZ" sz="2800" dirty="0" err="1" smtClean="0">
                <a:ea typeface="Cambria Math"/>
                <a:cs typeface="Arial" pitchFamily="34" charset="0"/>
              </a:rPr>
              <a:t>fosforečnanové</a:t>
            </a:r>
            <a:r>
              <a:rPr lang="cs-CZ" sz="2800" dirty="0" smtClean="0">
                <a:ea typeface="Cambria Math"/>
                <a:cs typeface="Arial" pitchFamily="34" charset="0"/>
              </a:rPr>
              <a:t> ionty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Použitá literatura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BENEŠ, Pavel; PUMPR, Václav; BANÝR, Jiří. </a:t>
            </a:r>
            <a:r>
              <a:rPr lang="cs-CZ" sz="1600" i="1" dirty="0" smtClean="0"/>
              <a:t>Základy chemie 1</a:t>
            </a:r>
            <a:r>
              <a:rPr lang="cs-CZ" sz="1600" dirty="0" smtClean="0"/>
              <a:t>. dotisk prvního vydání. Praha : FORTUNA, 1993. 143 s. ISBN 80-7168-043-5.</a:t>
            </a:r>
          </a:p>
          <a:p>
            <a:pPr>
              <a:buNone/>
            </a:pPr>
            <a:r>
              <a:rPr lang="cs-CZ" sz="1600" dirty="0" smtClean="0"/>
              <a:t>VACÍK, Jiří, </a:t>
            </a:r>
            <a:r>
              <a:rPr lang="cs-CZ" sz="1600" dirty="0" err="1" smtClean="0"/>
              <a:t>et</a:t>
            </a:r>
            <a:r>
              <a:rPr lang="cs-CZ" sz="1600" dirty="0" smtClean="0"/>
              <a:t> </a:t>
            </a:r>
            <a:r>
              <a:rPr lang="cs-CZ" sz="1600" dirty="0" err="1" smtClean="0"/>
              <a:t>al</a:t>
            </a:r>
            <a:r>
              <a:rPr lang="cs-CZ" sz="1600" dirty="0" smtClean="0"/>
              <a:t>. </a:t>
            </a:r>
            <a:r>
              <a:rPr lang="cs-CZ" sz="1600" i="1" dirty="0" smtClean="0"/>
              <a:t>Přehled středoškolské chemie</a:t>
            </a:r>
            <a:r>
              <a:rPr lang="cs-CZ" sz="1600" dirty="0" smtClean="0"/>
              <a:t>. 2. vydání. Praha : SPN, 1993. 365 s. ISBN 80-04-26388-7.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342</Words>
  <Application>Microsoft Office PowerPoint</Application>
  <PresentationFormat>Předvádění na obrazovce (4:3)</PresentationFormat>
  <Paragraphs>141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KYSELINY</vt:lpstr>
      <vt:lpstr>BEZKYSLÍKATÉ KYSELINY</vt:lpstr>
      <vt:lpstr>KYSLÍKATÉ KYSELINY</vt:lpstr>
      <vt:lpstr>KYSLÍKATÉ KYSELINY názvosloví</vt:lpstr>
      <vt:lpstr>KYSLÍKATÉ KYSELINY názvosloví</vt:lpstr>
      <vt:lpstr>KYSLÍKATÉ KYSELINY názvosloví</vt:lpstr>
      <vt:lpstr>KYSLÍKATÉ KYSELINY názvosloví</vt:lpstr>
      <vt:lpstr>KYSLÍKATÉ KYSELINY názvosloví</vt:lpstr>
      <vt:lpstr>KYSLÍKATÉ KYSELINY názvosloví</vt:lpstr>
      <vt:lpstr>KYSLÍKATÉ KYSELINY názvosloví</vt:lpstr>
      <vt:lpstr>KYSLÍKATÉ KYSELINY názvosloví</vt:lpstr>
      <vt:lpstr>KYSELINY přehled</vt:lpstr>
      <vt:lpstr>KYSELINY přehled</vt:lpstr>
      <vt:lpstr>KYSELINY přehled</vt:lpstr>
      <vt:lpstr>KYSELINY přehled</vt:lpstr>
      <vt:lpstr>Použitá literatura</vt:lpstr>
    </vt:vector>
  </TitlesOfParts>
  <Company>Les Řáholec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VY_52_INOVACE_TŘÍDĚNÍ SMĚSÍ</dc:title>
  <dc:creator>Zdeňka Botková</dc:creator>
  <cp:lastModifiedBy>Rumcajs</cp:lastModifiedBy>
  <cp:revision>53</cp:revision>
  <dcterms:created xsi:type="dcterms:W3CDTF">2011-10-16T16:09:56Z</dcterms:created>
  <dcterms:modified xsi:type="dcterms:W3CDTF">2012-01-04T20:04:21Z</dcterms:modified>
</cp:coreProperties>
</file>