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59" r:id="rId2"/>
    <p:sldId id="256" r:id="rId3"/>
    <p:sldId id="258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BB92D8-B910-4322-AE53-14FDE084A7F9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2E158D-5ACD-46AE-ADE9-0DEA2428AE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11208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BB92D8-B910-4322-AE53-14FDE084A7F9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2E158D-5ACD-46AE-ADE9-0DEA2428AE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21115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BB92D8-B910-4322-AE53-14FDE084A7F9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2E158D-5ACD-46AE-ADE9-0DEA2428AE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89400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BB92D8-B910-4322-AE53-14FDE084A7F9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2E158D-5ACD-46AE-ADE9-0DEA2428AE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73737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BB92D8-B910-4322-AE53-14FDE084A7F9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2E158D-5ACD-46AE-ADE9-0DEA2428AE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79434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BB92D8-B910-4322-AE53-14FDE084A7F9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2E158D-5ACD-46AE-ADE9-0DEA2428AE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68529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BB92D8-B910-4322-AE53-14FDE084A7F9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2E158D-5ACD-46AE-ADE9-0DEA2428AE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71215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BB92D8-B910-4322-AE53-14FDE084A7F9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2E158D-5ACD-46AE-ADE9-0DEA2428AE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67065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BB92D8-B910-4322-AE53-14FDE084A7F9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2E158D-5ACD-46AE-ADE9-0DEA2428AE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5470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BB92D8-B910-4322-AE53-14FDE084A7F9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2E158D-5ACD-46AE-ADE9-0DEA2428AE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69866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BB92D8-B910-4322-AE53-14FDE084A7F9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2E158D-5ACD-46AE-ADE9-0DEA2428AE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09876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BB92D8-B910-4322-AE53-14FDE084A7F9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A2E158D-5ACD-46AE-ADE9-0DEA2428AE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19637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13" Type="http://schemas.openxmlformats.org/officeDocument/2006/relationships/image" Target="../media/image13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12" Type="http://schemas.openxmlformats.org/officeDocument/2006/relationships/image" Target="../media/image12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6.png"/><Relationship Id="rId11" Type="http://schemas.openxmlformats.org/officeDocument/2006/relationships/image" Target="../media/image11.png"/><Relationship Id="rId5" Type="http://schemas.openxmlformats.org/officeDocument/2006/relationships/image" Target="../media/image5.png"/><Relationship Id="rId15" Type="http://schemas.openxmlformats.org/officeDocument/2006/relationships/image" Target="../media/image15.png"/><Relationship Id="rId10" Type="http://schemas.openxmlformats.org/officeDocument/2006/relationships/image" Target="../media/image10.png"/><Relationship Id="rId4" Type="http://schemas.openxmlformats.org/officeDocument/2006/relationships/image" Target="../media/image4.png"/><Relationship Id="rId9" Type="http://schemas.openxmlformats.org/officeDocument/2006/relationships/image" Target="../media/image9.png"/><Relationship Id="rId14" Type="http://schemas.openxmlformats.org/officeDocument/2006/relationships/image" Target="../media/image14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image" Target="../media/image3.png"/><Relationship Id="rId7" Type="http://schemas.openxmlformats.org/officeDocument/2006/relationships/image" Target="../media/image19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8.png"/><Relationship Id="rId11" Type="http://schemas.openxmlformats.org/officeDocument/2006/relationships/image" Target="../media/image23.png"/><Relationship Id="rId5" Type="http://schemas.openxmlformats.org/officeDocument/2006/relationships/image" Target="../media/image17.png"/><Relationship Id="rId10" Type="http://schemas.openxmlformats.org/officeDocument/2006/relationships/image" Target="../media/image22.png"/><Relationship Id="rId4" Type="http://schemas.openxmlformats.org/officeDocument/2006/relationships/image" Target="../media/image16.png"/><Relationship Id="rId9" Type="http://schemas.openxmlformats.org/officeDocument/2006/relationships/image" Target="../media/image2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721519" y="2132856"/>
            <a:ext cx="7772400" cy="1470025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VY_42_INOVACE_5_Vzájemná poloha dvou kružnic 1</a:t>
            </a: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hangingPunct="1"/>
            <a:r>
              <a:rPr lang="cs-CZ">
                <a:latin typeface="Arial" charset="0"/>
                <a:cs typeface="Arial" charset="0"/>
              </a:rPr>
              <a:t>Základní škola a Mateřská škola Choustník, okres Tábor</a:t>
            </a:r>
            <a:endParaRPr lang="cs-CZ">
              <a:latin typeface="Calibri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93262571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tint val="40000"/>
                <a:satMod val="350000"/>
              </a:schemeClr>
            </a:gs>
            <a:gs pos="40000">
              <a:schemeClr val="bg1">
                <a:tint val="45000"/>
                <a:shade val="99000"/>
                <a:satMod val="350000"/>
              </a:schemeClr>
            </a:gs>
            <a:gs pos="100000">
              <a:schemeClr val="bg1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Vzájemná poloha dvou kružnic</a:t>
            </a:r>
            <a:br>
              <a:rPr lang="cs-CZ" dirty="0" smtClean="0"/>
            </a:br>
            <a:r>
              <a:rPr lang="cs-CZ" dirty="0" smtClean="0"/>
              <a:t>1. Kružnice mají společný střed (jsou soustředné)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Zástupný symbol pro text 4"/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r>
                  <a:rPr lang="cs-CZ" dirty="0" smtClean="0"/>
                  <a:t>a)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𝑟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b="0" i="1" smtClean="0">
                        <a:latin typeface="Cambria Math"/>
                      </a:rPr>
                      <m:t>= </m:t>
                    </m:r>
                    <m:sSub>
                      <m:sSubPr>
                        <m:ctrlPr>
                          <a:rPr lang="cs-CZ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𝑟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b>
                    </m:sSub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5" name="Zástupný symbol pro text 4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body" idx="1"/>
              </p:nvPr>
            </p:nvSpPr>
            <p:spPr>
              <a:blipFill rotWithShape="1">
                <a:blip r:embed="rId2"/>
                <a:stretch>
                  <a:fillRect l="-226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Zástupný symbol pro text 6"/>
              <p:cNvSpPr>
                <a:spLocks noGrp="1"/>
              </p:cNvSpPr>
              <p:nvPr>
                <p:ph type="body" sz="quarter" idx="3"/>
              </p:nvPr>
            </p:nvSpPr>
            <p:spPr/>
            <p:txBody>
              <a:bodyPr>
                <a:normAutofit fontScale="25000" lnSpcReduction="20000"/>
              </a:bodyPr>
              <a:lstStyle/>
              <a:p>
                <a:endParaRPr lang="cs-CZ" dirty="0" smtClean="0"/>
              </a:p>
              <a:p>
                <a:endParaRPr lang="cs-CZ" dirty="0" smtClean="0"/>
              </a:p>
              <a:p>
                <a:r>
                  <a:rPr lang="cs-CZ" sz="9600" dirty="0" smtClean="0"/>
                  <a:t>b)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9600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9600" i="1">
                            <a:latin typeface="Cambria Math"/>
                          </a:rPr>
                          <m:t>𝑟</m:t>
                        </m:r>
                      </m:e>
                      <m:sub>
                        <m:r>
                          <a:rPr lang="cs-CZ" sz="9600" i="1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sz="9600" i="1" smtClean="0">
                        <a:latin typeface="Cambria Math"/>
                      </a:rPr>
                      <m:t>≠</m:t>
                    </m:r>
                    <m:r>
                      <a:rPr lang="cs-CZ" sz="9600" i="1">
                        <a:latin typeface="Cambria Math"/>
                      </a:rPr>
                      <m:t> </m:t>
                    </m:r>
                    <m:sSub>
                      <m:sSubPr>
                        <m:ctrlPr>
                          <a:rPr lang="cs-CZ" sz="9600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9600" i="1">
                            <a:latin typeface="Cambria Math"/>
                          </a:rPr>
                          <m:t>𝑟</m:t>
                        </m:r>
                      </m:e>
                      <m:sub>
                        <m:r>
                          <a:rPr lang="cs-CZ" sz="9600" i="1">
                            <a:latin typeface="Cambria Math"/>
                          </a:rPr>
                          <m:t>2</m:t>
                        </m:r>
                      </m:sub>
                    </m:sSub>
                  </m:oMath>
                </a14:m>
                <a:endParaRPr lang="cs-CZ" sz="9600" dirty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7" name="Zástupný symbol pro text 6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body" sz="half" idx="3"/>
              </p:nvPr>
            </p:nvSpPr>
            <p:spPr>
              <a:blipFill rotWithShape="1">
                <a:blip r:embed="rId3"/>
                <a:stretch>
                  <a:fillRect l="-2413" b="-569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Obdélník 8"/>
              <p:cNvSpPr/>
              <p:nvPr/>
            </p:nvSpPr>
            <p:spPr>
              <a:xfrm>
                <a:off x="1475656" y="2924944"/>
                <a:ext cx="471154" cy="646331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r>
                  <a:rPr lang="cs-CZ" dirty="0" smtClean="0"/>
                  <a:t>+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𝑆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sub>
                    </m:sSub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9" name="Obdélník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75656" y="2924944"/>
                <a:ext cx="471154" cy="646331"/>
              </a:xfrm>
              <a:prstGeom prst="rect">
                <a:avLst/>
              </a:prstGeom>
              <a:blipFill rotWithShape="1">
                <a:blip r:embed="rId4"/>
                <a:stretch>
                  <a:fillRect l="-10390" t="-377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Obdélník 9"/>
              <p:cNvSpPr/>
              <p:nvPr/>
            </p:nvSpPr>
            <p:spPr>
              <a:xfrm>
                <a:off x="1475656" y="5078142"/>
                <a:ext cx="471154" cy="646331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r>
                  <a:rPr lang="cs-CZ" dirty="0" smtClean="0"/>
                  <a:t>+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𝑆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b>
                    </m:sSub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10" name="Obdélník 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75656" y="5078142"/>
                <a:ext cx="471154" cy="646331"/>
              </a:xfrm>
              <a:prstGeom prst="rect">
                <a:avLst/>
              </a:prstGeom>
              <a:blipFill rotWithShape="1">
                <a:blip r:embed="rId5"/>
                <a:stretch>
                  <a:fillRect l="-10390" t="-377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Obdélník 10"/>
              <p:cNvSpPr/>
              <p:nvPr/>
            </p:nvSpPr>
            <p:spPr>
              <a:xfrm>
                <a:off x="5364088" y="2924943"/>
                <a:ext cx="471154" cy="646331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r>
                  <a:rPr lang="cs-CZ" dirty="0" smtClean="0"/>
                  <a:t>+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𝑆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sub>
                    </m:sSub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11" name="Obdélník 10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64088" y="2924943"/>
                <a:ext cx="471154" cy="646331"/>
              </a:xfrm>
              <a:prstGeom prst="rect">
                <a:avLst/>
              </a:prstGeom>
              <a:blipFill rotWithShape="1">
                <a:blip r:embed="rId6"/>
                <a:stretch>
                  <a:fillRect l="-11688" t="-377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Obdélník 11"/>
              <p:cNvSpPr/>
              <p:nvPr/>
            </p:nvSpPr>
            <p:spPr>
              <a:xfrm>
                <a:off x="5364088" y="5078141"/>
                <a:ext cx="471154" cy="646331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r>
                  <a:rPr lang="cs-CZ" dirty="0" smtClean="0"/>
                  <a:t>+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𝑆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b>
                    </m:sSub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12" name="Obdélník 1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64088" y="5078141"/>
                <a:ext cx="471154" cy="646331"/>
              </a:xfrm>
              <a:prstGeom prst="rect">
                <a:avLst/>
              </a:prstGeom>
              <a:blipFill rotWithShape="1">
                <a:blip r:embed="rId7"/>
                <a:stretch>
                  <a:fillRect l="-11688" t="-377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Ovál 12"/>
          <p:cNvSpPr/>
          <p:nvPr/>
        </p:nvSpPr>
        <p:spPr>
          <a:xfrm>
            <a:off x="611560" y="2132856"/>
            <a:ext cx="2016224" cy="2016224"/>
          </a:xfrm>
          <a:prstGeom prst="ellipse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620835" y="4249396"/>
            <a:ext cx="2016224" cy="201622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4499992" y="2120102"/>
            <a:ext cx="2016224" cy="2016224"/>
          </a:xfrm>
          <a:prstGeom prst="ellipse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4680012" y="4467767"/>
            <a:ext cx="1656184" cy="1579481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Obdélník 16"/>
              <p:cNvSpPr/>
              <p:nvPr/>
            </p:nvSpPr>
            <p:spPr>
              <a:xfrm>
                <a:off x="2401546" y="2132856"/>
                <a:ext cx="471026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i="1">
                              <a:latin typeface="Cambria Math"/>
                            </a:rPr>
                            <m:t>𝑘</m:t>
                          </m:r>
                        </m:e>
                        <m:sub>
                          <m:r>
                            <a:rPr lang="cs-CZ" i="1">
                              <a:latin typeface="Cambria Math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7" name="Obdélník 1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01546" y="2132856"/>
                <a:ext cx="471026" cy="36933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Obdélník 17"/>
              <p:cNvSpPr/>
              <p:nvPr/>
            </p:nvSpPr>
            <p:spPr>
              <a:xfrm>
                <a:off x="6336196" y="2116904"/>
                <a:ext cx="471026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i="1">
                              <a:latin typeface="Cambria Math"/>
                            </a:rPr>
                            <m:t>𝑘</m:t>
                          </m:r>
                        </m:e>
                        <m:sub>
                          <m:r>
                            <a:rPr lang="cs-CZ" i="1">
                              <a:latin typeface="Cambria Math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8" name="Obdélník 1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36196" y="2116904"/>
                <a:ext cx="471026" cy="369332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Obdélník 18"/>
              <p:cNvSpPr/>
              <p:nvPr/>
            </p:nvSpPr>
            <p:spPr>
              <a:xfrm>
                <a:off x="2392271" y="4283101"/>
                <a:ext cx="476349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i="1">
                              <a:latin typeface="Cambria Math"/>
                            </a:rPr>
                            <m:t>𝑘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9" name="Obdélník 1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92271" y="4283101"/>
                <a:ext cx="476349" cy="369332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Obdélník 19"/>
              <p:cNvSpPr/>
              <p:nvPr/>
            </p:nvSpPr>
            <p:spPr>
              <a:xfrm>
                <a:off x="6100683" y="4279903"/>
                <a:ext cx="476349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i="1">
                              <a:latin typeface="Cambria Math"/>
                            </a:rPr>
                            <m:t>𝑘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0" name="Obdélník 1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00683" y="4279903"/>
                <a:ext cx="476349" cy="369332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8" name="Přímá spojnice se šipkou 27"/>
          <p:cNvCxnSpPr/>
          <p:nvPr/>
        </p:nvCxnSpPr>
        <p:spPr>
          <a:xfrm flipV="1">
            <a:off x="1619672" y="2924943"/>
            <a:ext cx="1008112" cy="153221"/>
          </a:xfrm>
          <a:prstGeom prst="straightConnector1">
            <a:avLst/>
          </a:prstGeom>
          <a:ln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2" name="Obdélník 31"/>
              <p:cNvSpPr/>
              <p:nvPr/>
            </p:nvSpPr>
            <p:spPr>
              <a:xfrm>
                <a:off x="1736207" y="2629851"/>
                <a:ext cx="428002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i="1">
                              <a:latin typeface="Cambria Math"/>
                            </a:rPr>
                            <m:t>𝑟</m:t>
                          </m:r>
                        </m:e>
                        <m:sub>
                          <m:r>
                            <a:rPr lang="cs-CZ" i="1">
                              <a:latin typeface="Cambria Math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2" name="Obdélník 3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36207" y="2629851"/>
                <a:ext cx="428002" cy="369332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3" name="Přímá spojnice se šipkou 32"/>
          <p:cNvCxnSpPr/>
          <p:nvPr/>
        </p:nvCxnSpPr>
        <p:spPr>
          <a:xfrm flipV="1">
            <a:off x="1628947" y="5078142"/>
            <a:ext cx="1008112" cy="153221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4" name="Obdélník 33"/>
              <p:cNvSpPr/>
              <p:nvPr/>
            </p:nvSpPr>
            <p:spPr>
              <a:xfrm>
                <a:off x="1802744" y="4785420"/>
                <a:ext cx="433324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i="1">
                              <a:latin typeface="Cambria Math"/>
                            </a:rPr>
                            <m:t>𝑟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4" name="Obdélník 3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02744" y="4785420"/>
                <a:ext cx="433324" cy="369332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5" name="Obdélník 34"/>
              <p:cNvSpPr/>
              <p:nvPr/>
            </p:nvSpPr>
            <p:spPr>
              <a:xfrm>
                <a:off x="5669857" y="2557982"/>
                <a:ext cx="428002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i="1">
                              <a:latin typeface="Cambria Math"/>
                            </a:rPr>
                            <m:t>𝑟</m:t>
                          </m:r>
                        </m:e>
                        <m:sub>
                          <m:r>
                            <a:rPr lang="cs-CZ" i="1">
                              <a:latin typeface="Cambria Math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5" name="Obdélník 3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69857" y="2557982"/>
                <a:ext cx="428002" cy="369332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6" name="Obdélník 35"/>
              <p:cNvSpPr/>
              <p:nvPr/>
            </p:nvSpPr>
            <p:spPr>
              <a:xfrm>
                <a:off x="5519134" y="4708809"/>
                <a:ext cx="433324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i="1">
                              <a:latin typeface="Cambria Math"/>
                            </a:rPr>
                            <m:t>𝑟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6" name="Obdélník 3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19134" y="4708809"/>
                <a:ext cx="433324" cy="369332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7" name="Přímá spojnice se šipkou 36"/>
          <p:cNvCxnSpPr/>
          <p:nvPr/>
        </p:nvCxnSpPr>
        <p:spPr>
          <a:xfrm flipV="1">
            <a:off x="5509989" y="2924943"/>
            <a:ext cx="1008112" cy="153221"/>
          </a:xfrm>
          <a:prstGeom prst="straightConnector1">
            <a:avLst/>
          </a:prstGeom>
          <a:ln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se šipkou 37"/>
          <p:cNvCxnSpPr/>
          <p:nvPr/>
        </p:nvCxnSpPr>
        <p:spPr>
          <a:xfrm flipV="1">
            <a:off x="5519134" y="5078142"/>
            <a:ext cx="817062" cy="153221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861638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8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5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6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2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3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9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0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2" fill="hold">
                      <p:stCondLst>
                        <p:cond delay="indefinite"/>
                      </p:stCondLst>
                      <p:childTnLst>
                        <p:par>
                          <p:cTn id="143" fill="hold">
                            <p:stCondLst>
                              <p:cond delay="0"/>
                            </p:stCondLst>
                            <p:childTnLst>
                              <p:par>
                                <p:cTn id="1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6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7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3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4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6" fill="hold">
                      <p:stCondLst>
                        <p:cond delay="indefinite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0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1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  <p:bldP spid="7" grpId="0" build="p"/>
      <p:bldP spid="9" grpId="0"/>
      <p:bldP spid="10" grpId="0"/>
      <p:bldP spid="11" grpId="0"/>
      <p:bldP spid="12" grpId="0"/>
      <p:bldP spid="13" grpId="0" animBg="1"/>
      <p:bldP spid="14" grpId="0" animBg="1"/>
      <p:bldP spid="15" grpId="0" animBg="1"/>
      <p:bldP spid="16" grpId="0" animBg="1"/>
      <p:bldP spid="17" grpId="0"/>
      <p:bldP spid="18" grpId="0"/>
      <p:bldP spid="19" grpId="0"/>
      <p:bldP spid="20" grpId="0"/>
      <p:bldP spid="32" grpId="0"/>
      <p:bldP spid="34" grpId="0"/>
      <p:bldP spid="35" grpId="0"/>
      <p:bldP spid="3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tint val="40000"/>
                <a:satMod val="350000"/>
              </a:schemeClr>
            </a:gs>
            <a:gs pos="40000">
              <a:schemeClr val="bg1">
                <a:tint val="45000"/>
                <a:shade val="99000"/>
                <a:satMod val="350000"/>
              </a:schemeClr>
            </a:gs>
            <a:gs pos="100000">
              <a:schemeClr val="bg1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Vzájemná poloha dvou kružnic</a:t>
            </a:r>
            <a:br>
              <a:rPr lang="cs-CZ" dirty="0" smtClean="0"/>
            </a:br>
            <a:r>
              <a:rPr lang="cs-CZ" dirty="0" smtClean="0"/>
              <a:t>1. Kružnice mají společný střed (jsou soustředné)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Zástupný symbol pro text 4"/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r>
                  <a:rPr lang="cs-CZ" dirty="0" smtClean="0"/>
                  <a:t>a)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𝑟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b="0" i="1" smtClean="0">
                        <a:latin typeface="Cambria Math"/>
                      </a:rPr>
                      <m:t>= </m:t>
                    </m:r>
                    <m:sSub>
                      <m:sSubPr>
                        <m:ctrlPr>
                          <a:rPr lang="cs-CZ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𝑟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b>
                    </m:sSub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5" name="Zástupný symbol pro text 4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body" idx="1"/>
              </p:nvPr>
            </p:nvSpPr>
            <p:spPr>
              <a:blipFill rotWithShape="1">
                <a:blip r:embed="rId2"/>
                <a:stretch>
                  <a:fillRect l="-226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Zástupný symbol pro text 6"/>
              <p:cNvSpPr>
                <a:spLocks noGrp="1"/>
              </p:cNvSpPr>
              <p:nvPr>
                <p:ph type="body" sz="quarter" idx="3"/>
              </p:nvPr>
            </p:nvSpPr>
            <p:spPr/>
            <p:txBody>
              <a:bodyPr>
                <a:normAutofit fontScale="25000" lnSpcReduction="20000"/>
              </a:bodyPr>
              <a:lstStyle/>
              <a:p>
                <a:endParaRPr lang="cs-CZ" dirty="0" smtClean="0"/>
              </a:p>
              <a:p>
                <a:endParaRPr lang="cs-CZ" dirty="0" smtClean="0"/>
              </a:p>
              <a:p>
                <a:r>
                  <a:rPr lang="cs-CZ" sz="9600" dirty="0" smtClean="0"/>
                  <a:t>b)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9600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9600" i="1">
                            <a:latin typeface="Cambria Math"/>
                          </a:rPr>
                          <m:t>𝑟</m:t>
                        </m:r>
                      </m:e>
                      <m:sub>
                        <m:r>
                          <a:rPr lang="cs-CZ" sz="9600" i="1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sz="9600" i="1" smtClean="0">
                        <a:latin typeface="Cambria Math"/>
                      </a:rPr>
                      <m:t>≠</m:t>
                    </m:r>
                    <m:r>
                      <a:rPr lang="cs-CZ" sz="9600" i="1">
                        <a:latin typeface="Cambria Math"/>
                      </a:rPr>
                      <m:t> </m:t>
                    </m:r>
                    <m:sSub>
                      <m:sSubPr>
                        <m:ctrlPr>
                          <a:rPr lang="cs-CZ" sz="9600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9600" i="1">
                            <a:latin typeface="Cambria Math"/>
                          </a:rPr>
                          <m:t>𝑟</m:t>
                        </m:r>
                      </m:e>
                      <m:sub>
                        <m:r>
                          <a:rPr lang="cs-CZ" sz="9600" i="1">
                            <a:latin typeface="Cambria Math"/>
                          </a:rPr>
                          <m:t>2</m:t>
                        </m:r>
                      </m:sub>
                    </m:sSub>
                  </m:oMath>
                </a14:m>
                <a:endParaRPr lang="cs-CZ" sz="9600" dirty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7" name="Zástupný symbol pro text 6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body" sz="half" idx="3"/>
              </p:nvPr>
            </p:nvSpPr>
            <p:spPr>
              <a:blipFill rotWithShape="1">
                <a:blip r:embed="rId3"/>
                <a:stretch>
                  <a:fillRect l="-2413" b="-569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Obdélník 8"/>
              <p:cNvSpPr/>
              <p:nvPr/>
            </p:nvSpPr>
            <p:spPr>
              <a:xfrm>
                <a:off x="1475656" y="2924944"/>
                <a:ext cx="925890" cy="646331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r>
                  <a:rPr lang="cs-CZ" dirty="0" smtClean="0"/>
                  <a:t>+</a:t>
                </a: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𝑆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sub>
                    </m:sSub>
                  </m:oMath>
                </a14:m>
                <a:r>
                  <a:rPr lang="cs-CZ" dirty="0" smtClean="0"/>
                  <a:t>=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dirty="0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dirty="0" smtClean="0">
                            <a:latin typeface="Cambria Math"/>
                          </a:rPr>
                          <m:t>𝑆</m:t>
                        </m:r>
                      </m:e>
                      <m:sub>
                        <m:r>
                          <a:rPr lang="cs-CZ" b="0" i="1" dirty="0" smtClean="0">
                            <a:latin typeface="Cambria Math"/>
                          </a:rPr>
                          <m:t>2</m:t>
                        </m:r>
                      </m:sub>
                    </m:sSub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9" name="Obdélník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75656" y="2924944"/>
                <a:ext cx="925890" cy="646331"/>
              </a:xfrm>
              <a:prstGeom prst="rect">
                <a:avLst/>
              </a:prstGeom>
              <a:blipFill rotWithShape="1">
                <a:blip r:embed="rId4"/>
                <a:stretch>
                  <a:fillRect l="-5263" t="-3774" b="-1509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Obdélník 10"/>
              <p:cNvSpPr/>
              <p:nvPr/>
            </p:nvSpPr>
            <p:spPr>
              <a:xfrm>
                <a:off x="5365973" y="2922572"/>
                <a:ext cx="1152128" cy="646331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r>
                  <a:rPr lang="cs-CZ" dirty="0" smtClean="0"/>
                  <a:t>+</a:t>
                </a:r>
                <a:endParaRPr lang="cs-CZ" i="1" dirty="0" smtClean="0">
                  <a:latin typeface="Cambria Math"/>
                </a:endParaRP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𝑆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sub>
                    </m:sSub>
                  </m:oMath>
                </a14:m>
                <a:r>
                  <a:rPr lang="cs-CZ" dirty="0" smtClean="0"/>
                  <a:t> =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𝑆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b>
                    </m:sSub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11" name="Obdélník 10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65973" y="2922572"/>
                <a:ext cx="1152128" cy="646331"/>
              </a:xfrm>
              <a:prstGeom prst="rect">
                <a:avLst/>
              </a:prstGeom>
              <a:blipFill rotWithShape="1">
                <a:blip r:embed="rId5"/>
                <a:stretch>
                  <a:fillRect l="-4233" t="-3774" b="-1509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Ovál 12"/>
          <p:cNvSpPr/>
          <p:nvPr/>
        </p:nvSpPr>
        <p:spPr>
          <a:xfrm>
            <a:off x="611560" y="2132856"/>
            <a:ext cx="2016224" cy="2016224"/>
          </a:xfrm>
          <a:prstGeom prst="ellipse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620835" y="2132856"/>
            <a:ext cx="2016224" cy="201622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4499992" y="2120102"/>
            <a:ext cx="2016224" cy="2016224"/>
          </a:xfrm>
          <a:prstGeom prst="ellipse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4691042" y="2338473"/>
            <a:ext cx="1656184" cy="1579481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Obdélník 16"/>
              <p:cNvSpPr/>
              <p:nvPr/>
            </p:nvSpPr>
            <p:spPr>
              <a:xfrm>
                <a:off x="2401546" y="2132856"/>
                <a:ext cx="902170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𝑘</m:t>
                        </m:r>
                      </m:e>
                      <m:sub>
                        <m:r>
                          <a:rPr lang="cs-CZ" i="1">
                            <a:latin typeface="Cambria Math"/>
                          </a:rPr>
                          <m:t>1</m:t>
                        </m:r>
                      </m:sub>
                    </m:sSub>
                  </m:oMath>
                </a14:m>
                <a:r>
                  <a:rPr lang="cs-CZ" dirty="0" smtClean="0"/>
                  <a:t> =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𝑘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b>
                    </m:sSub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17" name="Obdélník 1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01546" y="2132856"/>
                <a:ext cx="902170" cy="369332"/>
              </a:xfrm>
              <a:prstGeom prst="rect">
                <a:avLst/>
              </a:prstGeom>
              <a:blipFill rotWithShape="1">
                <a:blip r:embed="rId6"/>
                <a:stretch>
                  <a:fillRect t="-6667" b="-28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Obdélník 17"/>
              <p:cNvSpPr/>
              <p:nvPr/>
            </p:nvSpPr>
            <p:spPr>
              <a:xfrm>
                <a:off x="6336196" y="2116904"/>
                <a:ext cx="889346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𝑘</m:t>
                        </m:r>
                      </m:e>
                      <m:sub>
                        <m:r>
                          <a:rPr lang="cs-CZ" i="1">
                            <a:latin typeface="Cambria Math"/>
                          </a:rPr>
                          <m:t>1</m:t>
                        </m:r>
                      </m:sub>
                    </m:sSub>
                  </m:oMath>
                </a14:m>
                <a:r>
                  <a:rPr lang="cs-CZ" dirty="0" smtClean="0"/>
                  <a:t> ≠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𝑘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b>
                    </m:sSub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18" name="Obdélník 1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36196" y="2116904"/>
                <a:ext cx="889346" cy="369332"/>
              </a:xfrm>
              <a:prstGeom prst="rect">
                <a:avLst/>
              </a:prstGeom>
              <a:blipFill rotWithShape="1">
                <a:blip r:embed="rId7"/>
                <a:stretch>
                  <a:fillRect t="-6557" b="-2623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8" name="Přímá spojnice se šipkou 27"/>
          <p:cNvCxnSpPr/>
          <p:nvPr/>
        </p:nvCxnSpPr>
        <p:spPr>
          <a:xfrm flipV="1">
            <a:off x="1619672" y="2924943"/>
            <a:ext cx="1008112" cy="153221"/>
          </a:xfrm>
          <a:prstGeom prst="straightConnector1">
            <a:avLst/>
          </a:prstGeom>
          <a:ln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2" name="Obdélník 31"/>
              <p:cNvSpPr/>
              <p:nvPr/>
            </p:nvSpPr>
            <p:spPr>
              <a:xfrm>
                <a:off x="1736207" y="2629851"/>
                <a:ext cx="758413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𝑟</m:t>
                        </m:r>
                      </m:e>
                      <m:sub>
                        <m:r>
                          <a:rPr lang="cs-CZ" i="1">
                            <a:latin typeface="Cambria Math"/>
                          </a:rPr>
                          <m:t>1</m:t>
                        </m:r>
                      </m:sub>
                    </m:sSub>
                  </m:oMath>
                </a14:m>
                <a:r>
                  <a:rPr lang="cs-CZ" dirty="0" smtClean="0"/>
                  <a:t>=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dirty="0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dirty="0" smtClean="0">
                            <a:latin typeface="Cambria Math"/>
                          </a:rPr>
                          <m:t>𝑟</m:t>
                        </m:r>
                      </m:e>
                      <m:sub>
                        <m:r>
                          <a:rPr lang="cs-CZ" b="0" i="1" dirty="0" smtClean="0">
                            <a:latin typeface="Cambria Math"/>
                          </a:rPr>
                          <m:t>2</m:t>
                        </m:r>
                      </m:sub>
                    </m:sSub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32" name="Obdélník 3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36207" y="2629851"/>
                <a:ext cx="758413" cy="369332"/>
              </a:xfrm>
              <a:prstGeom prst="rect">
                <a:avLst/>
              </a:prstGeom>
              <a:blipFill rotWithShape="1">
                <a:blip r:embed="rId8"/>
                <a:stretch>
                  <a:fillRect t="-6557" b="-2623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3" name="Přímá spojnice se šipkou 32"/>
          <p:cNvCxnSpPr/>
          <p:nvPr/>
        </p:nvCxnSpPr>
        <p:spPr>
          <a:xfrm flipV="1">
            <a:off x="1619672" y="2922572"/>
            <a:ext cx="1008112" cy="153221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5" name="Obdélník 34"/>
              <p:cNvSpPr/>
              <p:nvPr/>
            </p:nvSpPr>
            <p:spPr>
              <a:xfrm>
                <a:off x="5458623" y="2557982"/>
                <a:ext cx="687881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𝑟</m:t>
                        </m:r>
                      </m:e>
                      <m:sub>
                        <m:r>
                          <a:rPr lang="cs-CZ" i="1">
                            <a:latin typeface="Cambria Math"/>
                          </a:rPr>
                          <m:t>1</m:t>
                        </m:r>
                      </m:sub>
                    </m:sSub>
                  </m:oMath>
                </a14:m>
                <a:r>
                  <a:rPr lang="cs-CZ" dirty="0" smtClean="0"/>
                  <a:t>≠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dirty="0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dirty="0" smtClean="0">
                            <a:latin typeface="Cambria Math"/>
                          </a:rPr>
                          <m:t>𝑟</m:t>
                        </m:r>
                      </m:e>
                      <m:sub>
                        <m:r>
                          <a:rPr lang="cs-CZ" b="0" i="1" dirty="0" smtClean="0">
                            <a:latin typeface="Cambria Math"/>
                          </a:rPr>
                          <m:t>2</m:t>
                        </m:r>
                      </m:sub>
                    </m:sSub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35" name="Obdélník 3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58623" y="2557982"/>
                <a:ext cx="687881" cy="369332"/>
              </a:xfrm>
              <a:prstGeom prst="rect">
                <a:avLst/>
              </a:prstGeom>
              <a:blipFill rotWithShape="1">
                <a:blip r:embed="rId9"/>
                <a:stretch>
                  <a:fillRect t="-6667" b="-28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7" name="Přímá spojnice se šipkou 36"/>
          <p:cNvCxnSpPr/>
          <p:nvPr/>
        </p:nvCxnSpPr>
        <p:spPr>
          <a:xfrm flipV="1">
            <a:off x="5509989" y="2922572"/>
            <a:ext cx="1006227" cy="155593"/>
          </a:xfrm>
          <a:prstGeom prst="straightConnector1">
            <a:avLst/>
          </a:prstGeom>
          <a:ln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se šipkou 37"/>
          <p:cNvCxnSpPr/>
          <p:nvPr/>
        </p:nvCxnSpPr>
        <p:spPr>
          <a:xfrm flipV="1">
            <a:off x="5533506" y="2798618"/>
            <a:ext cx="701039" cy="283451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2" name="Obdélník 21"/>
              <p:cNvSpPr/>
              <p:nvPr/>
            </p:nvSpPr>
            <p:spPr>
              <a:xfrm>
                <a:off x="1004630" y="4941168"/>
                <a:ext cx="2023567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𝑘𝑟𝑢</m:t>
                    </m:r>
                    <m:r>
                      <a:rPr lang="cs-CZ" i="1">
                        <a:latin typeface="Cambria Math"/>
                      </a:rPr>
                      <m:t>ž</m:t>
                    </m:r>
                    <m:r>
                      <a:rPr lang="cs-CZ" i="1">
                        <a:latin typeface="Cambria Math"/>
                      </a:rPr>
                      <m:t>𝑛𝑖𝑐𝑒</m:t>
                    </m:r>
                    <m:r>
                      <a:rPr lang="cs-CZ" i="1">
                        <a:latin typeface="Cambria Math"/>
                      </a:rPr>
                      <m:t> </m:t>
                    </m:r>
                    <m:r>
                      <a:rPr lang="cs-CZ" i="1">
                        <a:latin typeface="Cambria Math"/>
                      </a:rPr>
                      <m:t>𝑠𝑝𝑙</m:t>
                    </m:r>
                    <m:r>
                      <a:rPr lang="cs-CZ" i="1">
                        <a:latin typeface="Cambria Math"/>
                      </a:rPr>
                      <m:t>ý</m:t>
                    </m:r>
                    <m:r>
                      <a:rPr lang="cs-CZ" i="1">
                        <a:latin typeface="Cambria Math"/>
                      </a:rPr>
                      <m:t>𝑣𝑎𝑗</m:t>
                    </m:r>
                    <m:r>
                      <a:rPr lang="cs-CZ" i="1">
                        <a:latin typeface="Cambria Math"/>
                      </a:rPr>
                      <m:t>í</m:t>
                    </m:r>
                  </m:oMath>
                </a14:m>
                <a:r>
                  <a:rPr lang="cs-CZ" dirty="0"/>
                  <a:t> </a:t>
                </a:r>
              </a:p>
            </p:txBody>
          </p:sp>
        </mc:Choice>
        <mc:Fallback xmlns="">
          <p:sp>
            <p:nvSpPr>
              <p:cNvPr id="22" name="Obdélník 2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04630" y="4941168"/>
                <a:ext cx="2023567" cy="369332"/>
              </a:xfrm>
              <a:prstGeom prst="rect">
                <a:avLst/>
              </a:prstGeom>
              <a:blipFill rotWithShape="1">
                <a:blip r:embed="rId10"/>
                <a:stretch>
                  <a:fillRect b="-15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Obdélník 22"/>
              <p:cNvSpPr/>
              <p:nvPr/>
            </p:nvSpPr>
            <p:spPr>
              <a:xfrm>
                <a:off x="4521722" y="4941168"/>
                <a:ext cx="3689087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𝑘𝑟𝑢</m:t>
                    </m:r>
                    <m:r>
                      <a:rPr lang="cs-CZ" i="1">
                        <a:latin typeface="Cambria Math"/>
                      </a:rPr>
                      <m:t>ž</m:t>
                    </m:r>
                    <m:r>
                      <a:rPr lang="cs-CZ" i="1">
                        <a:latin typeface="Cambria Math"/>
                      </a:rPr>
                      <m:t>𝑛𝑖𝑐𝑒</m:t>
                    </m:r>
                    <m:r>
                      <a:rPr lang="cs-CZ" i="1">
                        <a:latin typeface="Cambria Math"/>
                      </a:rPr>
                      <m:t> </m:t>
                    </m:r>
                  </m:oMath>
                </a14:m>
                <a:r>
                  <a:rPr lang="cs-CZ" i="1" dirty="0" smtClean="0"/>
                  <a:t>nemají žádný společný bod </a:t>
                </a:r>
                <a:endParaRPr lang="cs-CZ" i="1" dirty="0"/>
              </a:p>
            </p:txBody>
          </p:sp>
        </mc:Choice>
        <mc:Fallback xmlns="">
          <p:sp>
            <p:nvSpPr>
              <p:cNvPr id="23" name="Obdélník 2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21722" y="4941168"/>
                <a:ext cx="3689087" cy="369332"/>
              </a:xfrm>
              <a:prstGeom prst="rect">
                <a:avLst/>
              </a:prstGeom>
              <a:blipFill rotWithShape="1">
                <a:blip r:embed="rId11"/>
                <a:stretch>
                  <a:fillRect t="-6667" r="-331" b="-28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9310273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1" grpId="0"/>
      <p:bldP spid="14" grpId="0" animBg="1"/>
      <p:bldP spid="16" grpId="0" animBg="1"/>
      <p:bldP spid="17" grpId="0"/>
      <p:bldP spid="18" grpId="0"/>
      <p:bldP spid="32" grpId="0"/>
      <p:bldP spid="35" grpId="0"/>
      <p:bldP spid="22" grpId="0"/>
      <p:bldP spid="23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411</TotalTime>
  <Words>212</Words>
  <Application>Microsoft Office PowerPoint</Application>
  <PresentationFormat>Předvádění na obrazovce (4:3)</PresentationFormat>
  <Paragraphs>34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Motiv systému Office</vt:lpstr>
      <vt:lpstr>VY_42_INOVACE_5_Vzájemná poloha dvou kružnic 1</vt:lpstr>
      <vt:lpstr>Vzájemná poloha dvou kružnic 1. Kružnice mají společný střed (jsou soustředné)</vt:lpstr>
      <vt:lpstr>Vzájemná poloha dvou kružnic 1. Kružnice mají společný střed (jsou soustředné)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"Sem zadejte rovnici."Vzájemná poloha dvou kružnic</dc:title>
  <dc:creator>Vagnerova</dc:creator>
  <cp:lastModifiedBy>Vagnerova</cp:lastModifiedBy>
  <cp:revision>24</cp:revision>
  <dcterms:created xsi:type="dcterms:W3CDTF">2010-12-27T14:48:40Z</dcterms:created>
  <dcterms:modified xsi:type="dcterms:W3CDTF">2011-06-18T20:51:29Z</dcterms:modified>
</cp:coreProperties>
</file>