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1"/>
  </p:handoutMasterIdLst>
  <p:sldIdLst>
    <p:sldId id="271" r:id="rId2"/>
    <p:sldId id="263" r:id="rId3"/>
    <p:sldId id="270" r:id="rId4"/>
    <p:sldId id="256" r:id="rId5"/>
    <p:sldId id="261" r:id="rId6"/>
    <p:sldId id="264" r:id="rId7"/>
    <p:sldId id="265" r:id="rId8"/>
    <p:sldId id="274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-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1" d="100"/>
          <a:sy n="51" d="100"/>
        </p:scale>
        <p:origin x="-2994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200462-7BFC-4D78-A7AF-BBF1DF72ECC1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6BFB4-921C-47BF-9CE9-F24E5D147B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1684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6B156-1399-4E5B-9AFD-507D2F0D852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0097E-8C5B-4215-B368-95C402CA8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6B156-1399-4E5B-9AFD-507D2F0D852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0097E-8C5B-4215-B368-95C402CA8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6B156-1399-4E5B-9AFD-507D2F0D852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0097E-8C5B-4215-B368-95C402CA8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6B156-1399-4E5B-9AFD-507D2F0D852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0097E-8C5B-4215-B368-95C402CA8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6B156-1399-4E5B-9AFD-507D2F0D852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0097E-8C5B-4215-B368-95C402CA8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6B156-1399-4E5B-9AFD-507D2F0D852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0097E-8C5B-4215-B368-95C402CA8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6B156-1399-4E5B-9AFD-507D2F0D852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0097E-8C5B-4215-B368-95C402CA8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6B156-1399-4E5B-9AFD-507D2F0D852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0097E-8C5B-4215-B368-95C402CA8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6B156-1399-4E5B-9AFD-507D2F0D852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210097E-8C5B-4215-B368-95C402CA87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6B156-1399-4E5B-9AFD-507D2F0D852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0097E-8C5B-4215-B368-95C402CA8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6B156-1399-4E5B-9AFD-507D2F0D852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0097E-8C5B-4215-B368-95C402CA8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396B156-1399-4E5B-9AFD-507D2F0D852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210097E-8C5B-4215-B368-95C402CA874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wipe dir="d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Opakování písmen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</a:t>
            </a:r>
            <a:r>
              <a:rPr lang="cs-CZ" dirty="0" smtClean="0">
                <a:solidFill>
                  <a:srgbClr val="FF0000"/>
                </a:solidFill>
              </a:rPr>
              <a:t>Mgr.  Irena </a:t>
            </a:r>
            <a:r>
              <a:rPr lang="cs-CZ" dirty="0" err="1" smtClean="0">
                <a:solidFill>
                  <a:srgbClr val="FF0000"/>
                </a:solidFill>
              </a:rPr>
              <a:t>Sofínová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0000"/>
                </a:solidFill>
              </a:rPr>
              <a:t>05</a:t>
            </a:r>
            <a:r>
              <a:rPr lang="cs-CZ" dirty="0" smtClean="0"/>
              <a:t>_</a:t>
            </a:r>
            <a:r>
              <a:rPr lang="cs-CZ" dirty="0" smtClean="0">
                <a:solidFill>
                  <a:srgbClr val="FF0000"/>
                </a:solidFill>
              </a:rPr>
              <a:t>opakování písmen z 1.ročníku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:\Content - 10KAnimals\English\Animals_sports\g0403550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636912"/>
            <a:ext cx="2310997" cy="3701678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704088"/>
            <a:ext cx="8223448" cy="178880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Kamarádi zvířátka ti dnes pomohou</a:t>
            </a:r>
            <a:br>
              <a:rPr lang="cs-CZ" dirty="0" smtClean="0"/>
            </a:br>
            <a:r>
              <a:rPr lang="cs-CZ" dirty="0" smtClean="0"/>
              <a:t>zopakovat si všechna písmenka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0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i="1" dirty="0" smtClean="0">
                <a:solidFill>
                  <a:srgbClr val="0070C0"/>
                </a:solidFill>
              </a:rPr>
              <a:t>Pamatuješ</a:t>
            </a:r>
            <a:r>
              <a:rPr lang="cs-CZ" sz="4400" i="1" dirty="0" smtClean="0">
                <a:solidFill>
                  <a:srgbClr val="0070C0"/>
                </a:solidFill>
              </a:rPr>
              <a:t> si všechna písmenka ?</a:t>
            </a:r>
            <a:endParaRPr lang="cs-CZ" sz="4400" i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5400" dirty="0" smtClean="0">
                <a:latin typeface="Arial Rounded MT Bold" pitchFamily="34" charset="0"/>
                <a:cs typeface="Courier New" pitchFamily="49" charset="0"/>
              </a:rPr>
              <a:t>A </a:t>
            </a:r>
            <a:r>
              <a:rPr lang="cs-CZ" sz="5400" dirty="0" err="1" smtClean="0">
                <a:latin typeface="Arial Rounded MT Bold" pitchFamily="34" charset="0"/>
                <a:cs typeface="Courier New" pitchFamily="49" charset="0"/>
              </a:rPr>
              <a:t>a</a:t>
            </a:r>
            <a:r>
              <a:rPr lang="cs-CZ" sz="5400" dirty="0" smtClean="0">
                <a:latin typeface="Arial Rounded MT Bold" pitchFamily="34" charset="0"/>
                <a:cs typeface="Courier New" pitchFamily="49" charset="0"/>
              </a:rPr>
              <a:t>          </a:t>
            </a:r>
          </a:p>
          <a:p>
            <a:r>
              <a:rPr lang="cs-CZ" sz="5400" dirty="0" smtClean="0">
                <a:latin typeface="Arial Rounded MT Bold" pitchFamily="34" charset="0"/>
                <a:cs typeface="Courier New" pitchFamily="49" charset="0"/>
              </a:rPr>
              <a:t>E </a:t>
            </a:r>
            <a:r>
              <a:rPr lang="cs-CZ" sz="5400" dirty="0" err="1" smtClean="0">
                <a:latin typeface="Arial Rounded MT Bold" pitchFamily="34" charset="0"/>
                <a:cs typeface="Courier New" pitchFamily="49" charset="0"/>
              </a:rPr>
              <a:t>e</a:t>
            </a:r>
            <a:endParaRPr lang="cs-CZ" sz="5400" dirty="0" smtClean="0">
              <a:latin typeface="Arial Rounded MT Bold" pitchFamily="34" charset="0"/>
              <a:cs typeface="Courier New" pitchFamily="49" charset="0"/>
            </a:endParaRPr>
          </a:p>
          <a:p>
            <a:r>
              <a:rPr lang="cs-CZ" sz="5400" dirty="0" smtClean="0">
                <a:latin typeface="Arial Rounded MT Bold" pitchFamily="34" charset="0"/>
                <a:cs typeface="Courier New" pitchFamily="49" charset="0"/>
              </a:rPr>
              <a:t>I </a:t>
            </a:r>
            <a:r>
              <a:rPr lang="cs-CZ" sz="5400" dirty="0" err="1" smtClean="0">
                <a:latin typeface="Arial Rounded MT Bold" pitchFamily="34" charset="0"/>
                <a:cs typeface="Courier New" pitchFamily="49" charset="0"/>
              </a:rPr>
              <a:t>i</a:t>
            </a:r>
            <a:endParaRPr lang="cs-CZ" sz="5400" dirty="0" smtClean="0">
              <a:latin typeface="Arial Rounded MT Bold" pitchFamily="34" charset="0"/>
              <a:cs typeface="Courier New" pitchFamily="49" charset="0"/>
            </a:endParaRPr>
          </a:p>
          <a:p>
            <a:r>
              <a:rPr lang="cs-CZ" sz="5400" dirty="0" smtClean="0">
                <a:latin typeface="Arial Rounded MT Bold" pitchFamily="34" charset="0"/>
                <a:cs typeface="Courier New" pitchFamily="49" charset="0"/>
              </a:rPr>
              <a:t>O </a:t>
            </a:r>
            <a:r>
              <a:rPr lang="cs-CZ" sz="5400" dirty="0" err="1" smtClean="0">
                <a:latin typeface="Arial Rounded MT Bold" pitchFamily="34" charset="0"/>
                <a:cs typeface="Courier New" pitchFamily="49" charset="0"/>
              </a:rPr>
              <a:t>o</a:t>
            </a:r>
            <a:endParaRPr lang="cs-CZ" sz="5400" dirty="0" smtClean="0">
              <a:latin typeface="Arial Rounded MT Bold" pitchFamily="34" charset="0"/>
              <a:cs typeface="Courier New" pitchFamily="49" charset="0"/>
            </a:endParaRPr>
          </a:p>
          <a:p>
            <a:r>
              <a:rPr lang="cs-CZ" sz="5400" dirty="0" smtClean="0">
                <a:latin typeface="Arial Rounded MT Bold" pitchFamily="34" charset="0"/>
                <a:cs typeface="Courier New" pitchFamily="49" charset="0"/>
              </a:rPr>
              <a:t>U </a:t>
            </a:r>
            <a:r>
              <a:rPr lang="cs-CZ" sz="5400" dirty="0" err="1" smtClean="0">
                <a:latin typeface="Arial Rounded MT Bold" pitchFamily="34" charset="0"/>
                <a:cs typeface="Courier New" pitchFamily="49" charset="0"/>
              </a:rPr>
              <a:t>u</a:t>
            </a:r>
            <a:endParaRPr lang="cs-CZ" sz="5400" dirty="0">
              <a:latin typeface="Arial Rounded MT Bold" pitchFamily="34" charset="0"/>
              <a:cs typeface="Courier New" pitchFamily="49" charset="0"/>
            </a:endParaRPr>
          </a:p>
        </p:txBody>
      </p:sp>
      <p:pic>
        <p:nvPicPr>
          <p:cNvPr id="3" name="Picture 2" descr="D:\Content - 10KAnimals\English\Animals_sports\g040349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58658" y="2996952"/>
            <a:ext cx="3253152" cy="352839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D:\Content - 10KAnimals\English\Squirrels\g0111062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390510">
            <a:off x="5756012" y="3479896"/>
            <a:ext cx="1915389" cy="2583140"/>
          </a:xfrm>
          <a:prstGeom prst="rect">
            <a:avLst/>
          </a:prstGeom>
          <a:noFill/>
        </p:spPr>
      </p:pic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A znáš i tato písmena ?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 numCol="3">
            <a:normAutofit fontScale="85000" lnSpcReduction="20000"/>
          </a:bodyPr>
          <a:lstStyle/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</a:t>
            </a:r>
          </a:p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</a:t>
            </a:r>
            <a:endParaRPr lang="cs-CZ" sz="5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</a:t>
            </a:r>
            <a:endParaRPr lang="cs-CZ" sz="5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</a:t>
            </a: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</a:p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</a:t>
            </a:r>
            <a:endParaRPr lang="cs-CZ" sz="5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</a:t>
            </a:r>
            <a:endParaRPr lang="cs-CZ" sz="5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</a:t>
            </a:r>
            <a:endParaRPr lang="cs-CZ" sz="5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</a:t>
            </a:r>
            <a:endParaRPr lang="cs-CZ" sz="5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</a:t>
            </a:r>
            <a:endParaRPr lang="cs-CZ" sz="5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</a:p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</a:t>
            </a:r>
            <a:endParaRPr lang="cs-CZ" sz="5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endParaRPr lang="cs-CZ" sz="5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</a:t>
            </a:r>
            <a:endParaRPr lang="cs-CZ" sz="5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</a:t>
            </a:r>
            <a:endParaRPr lang="cs-CZ" sz="5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5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>
              <a:buNone/>
            </a:pPr>
            <a:endParaRPr lang="cs-CZ" sz="5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5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2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2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2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20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20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2000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2000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2000"/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7" dur="2000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2" dur="2000"/>
                                        <p:tgtEl>
                                          <p:spTgt spid="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autoRev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autoRev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autoRev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8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9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D:\Content - 10KAnimals\English\Animals_musicians\g070040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3501008"/>
            <a:ext cx="2360870" cy="2888867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/>
              <a:t>A co ti říkají dvojhlásky ?</a:t>
            </a:r>
            <a:endParaRPr lang="cs-CZ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Au 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au</a:t>
            </a:r>
            <a:endParaRPr lang="cs-CZ" sz="5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Ou</a:t>
            </a: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ou</a:t>
            </a:r>
            <a:endParaRPr lang="cs-CZ" sz="5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4211960" y="2636912"/>
            <a:ext cx="2448272" cy="172819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74320" lvl="0" indent="-27432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cs-CZ" dirty="0" err="1" smtClean="0"/>
              <a:t>Ši</a:t>
            </a:r>
            <a:r>
              <a:rPr lang="cs-CZ" sz="2600" dirty="0" err="1">
                <a:solidFill>
                  <a:prstClr val="black"/>
                </a:solidFill>
              </a:rPr>
              <a:t>Šikula</a:t>
            </a:r>
            <a:endParaRPr lang="cs-CZ" sz="2600" dirty="0">
              <a:solidFill>
                <a:prstClr val="black"/>
              </a:solidFill>
            </a:endParaRPr>
          </a:p>
          <a:p>
            <a:r>
              <a:rPr lang="cs-CZ" dirty="0" smtClean="0"/>
              <a:t>kula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D:\Content - 10KAnimals\English\Animals_sports\gc404246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1484784"/>
            <a:ext cx="2023210" cy="3096344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83569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Na která písmena začínají tato slova ? Dokážeš určit i jejich rytmus ?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317112"/>
          </a:xfrm>
        </p:spPr>
        <p:txBody>
          <a:bodyPr numCol="2">
            <a:normAutofit fontScale="25000" lnSpcReduction="20000"/>
          </a:bodyPr>
          <a:lstStyle/>
          <a:p>
            <a:r>
              <a:rPr lang="cs-CZ" sz="11200" dirty="0" smtClean="0"/>
              <a:t>jahoda</a:t>
            </a:r>
          </a:p>
          <a:p>
            <a:r>
              <a:rPr lang="cs-CZ" sz="11200" dirty="0" smtClean="0"/>
              <a:t>kočka</a:t>
            </a:r>
          </a:p>
          <a:p>
            <a:r>
              <a:rPr lang="cs-CZ" sz="11200" dirty="0" smtClean="0"/>
              <a:t>domeček</a:t>
            </a:r>
          </a:p>
          <a:p>
            <a:r>
              <a:rPr lang="cs-CZ" sz="11200" dirty="0" smtClean="0"/>
              <a:t>prázdniny</a:t>
            </a:r>
          </a:p>
          <a:p>
            <a:r>
              <a:rPr lang="cs-CZ" sz="11200" dirty="0" smtClean="0"/>
              <a:t>slabikář</a:t>
            </a:r>
          </a:p>
          <a:p>
            <a:r>
              <a:rPr lang="cs-CZ" sz="11200" dirty="0" smtClean="0"/>
              <a:t>nůž</a:t>
            </a:r>
          </a:p>
          <a:p>
            <a:r>
              <a:rPr lang="cs-CZ" sz="11200" dirty="0" smtClean="0"/>
              <a:t>babička</a:t>
            </a:r>
          </a:p>
          <a:p>
            <a:r>
              <a:rPr lang="cs-CZ" sz="11200" dirty="0" smtClean="0"/>
              <a:t>tulipán</a:t>
            </a:r>
          </a:p>
          <a:p>
            <a:r>
              <a:rPr lang="cs-CZ" sz="11200" dirty="0" smtClean="0"/>
              <a:t>strýček</a:t>
            </a:r>
          </a:p>
          <a:p>
            <a:r>
              <a:rPr lang="cs-CZ" sz="11200" dirty="0" smtClean="0"/>
              <a:t>fotbal</a:t>
            </a:r>
          </a:p>
          <a:p>
            <a:endParaRPr lang="cs-CZ" sz="11200" dirty="0" smtClean="0"/>
          </a:p>
          <a:p>
            <a:r>
              <a:rPr lang="cs-CZ" sz="11200" dirty="0" smtClean="0"/>
              <a:t>kočárek</a:t>
            </a:r>
          </a:p>
          <a:p>
            <a:r>
              <a:rPr lang="cs-CZ" sz="11200" dirty="0" smtClean="0"/>
              <a:t>čepice</a:t>
            </a:r>
          </a:p>
          <a:p>
            <a:r>
              <a:rPr lang="cs-CZ" sz="11200" dirty="0" smtClean="0"/>
              <a:t>banány</a:t>
            </a:r>
          </a:p>
          <a:p>
            <a:r>
              <a:rPr lang="cs-CZ" sz="11200" dirty="0" smtClean="0"/>
              <a:t>nugát</a:t>
            </a:r>
          </a:p>
          <a:p>
            <a:r>
              <a:rPr lang="cs-CZ" sz="11200" dirty="0" smtClean="0"/>
              <a:t>chobotnice</a:t>
            </a:r>
          </a:p>
          <a:p>
            <a:r>
              <a:rPr lang="cs-CZ" sz="11200" dirty="0" smtClean="0"/>
              <a:t>žirafa</a:t>
            </a:r>
          </a:p>
          <a:p>
            <a:r>
              <a:rPr lang="cs-CZ" sz="11200" dirty="0" smtClean="0"/>
              <a:t>guláš</a:t>
            </a:r>
          </a:p>
          <a:p>
            <a:r>
              <a:rPr lang="cs-CZ" sz="11200" dirty="0" smtClean="0"/>
              <a:t>házená</a:t>
            </a:r>
          </a:p>
          <a:p>
            <a:r>
              <a:rPr lang="cs-CZ" sz="11200" dirty="0" smtClean="0"/>
              <a:t>zelí</a:t>
            </a:r>
          </a:p>
          <a:p>
            <a:endParaRPr lang="cs-CZ" sz="11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D:\Content - 10KAnimals\English\Animals_sports\g040355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284984"/>
            <a:ext cx="3117344" cy="2600434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Napiš psací kamarády těchto písmen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 numCol="3"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F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t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K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B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c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l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ř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G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S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v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m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U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D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p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J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Obrázky byly použity z PC-DVD-ROM z kolekce</a:t>
            </a:r>
          </a:p>
          <a:p>
            <a:pPr>
              <a:buNone/>
            </a:pPr>
            <a:r>
              <a:rPr lang="cs-CZ" dirty="0" smtClean="0"/>
              <a:t> 320 000 obrázků, </a:t>
            </a:r>
            <a:r>
              <a:rPr lang="cs-CZ" dirty="0" err="1" smtClean="0"/>
              <a:t>Terasoft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Texty vlastní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836712"/>
            <a:ext cx="8229600" cy="5415880"/>
          </a:xfrm>
        </p:spPr>
        <p:txBody>
          <a:bodyPr>
            <a:normAutofit fontScale="925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sz="3500" dirty="0" smtClean="0"/>
              <a:t>Vytvořeno jako DUM do předmětu český jazyk na ZŠ a MŠ 17.listopadu 1325, Mladá Boleslav pro první ročník základní školy. </a:t>
            </a:r>
          </a:p>
          <a:p>
            <a:r>
              <a:rPr lang="cs-CZ" sz="3500" dirty="0" smtClean="0"/>
              <a:t>Materiál slouží k doplnění učiva o hláskách a písmenech. </a:t>
            </a:r>
          </a:p>
          <a:p>
            <a:r>
              <a:rPr lang="cs-CZ" sz="3500" dirty="0" smtClean="0"/>
              <a:t>Materiál doporučuji prezentovat pomocí interaktivní tabule . </a:t>
            </a:r>
          </a:p>
          <a:p>
            <a:r>
              <a:rPr lang="cs-CZ" sz="3500" dirty="0" smtClean="0"/>
              <a:t>Materiál byl vytvořen a pilotován ve II. pololetí školního roku 2011/2012 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244</TotalTime>
  <Words>223</Words>
  <Application>Microsoft Office PowerPoint</Application>
  <PresentationFormat>Předvádění na obrazovce (4:3)</PresentationFormat>
  <Paragraphs>92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     </vt:lpstr>
      <vt:lpstr>Kamarádi zvířátka ti dnes pomohou zopakovat si všechna písmenka</vt:lpstr>
      <vt:lpstr>Pamatuješ si všechna písmenka ?</vt:lpstr>
      <vt:lpstr>A znáš i tato písmena ?</vt:lpstr>
      <vt:lpstr>A co ti říkají dvojhlásky ?</vt:lpstr>
      <vt:lpstr>Na která písmena začínají tato slova ? Dokážeš určit i jejich rytmus ?</vt:lpstr>
      <vt:lpstr>Napiš psací kamarády těchto písmen</vt:lpstr>
      <vt:lpstr>Citace a zdroje</vt:lpstr>
      <vt:lpstr>Prezentace aplikace PowerPoint</vt:lpstr>
    </vt:vector>
  </TitlesOfParts>
  <Company>Toshiba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New</dc:creator>
  <cp:lastModifiedBy>sofinova</cp:lastModifiedBy>
  <cp:revision>30</cp:revision>
  <dcterms:created xsi:type="dcterms:W3CDTF">2012-05-05T19:34:42Z</dcterms:created>
  <dcterms:modified xsi:type="dcterms:W3CDTF">2012-10-31T12:48:47Z</dcterms:modified>
</cp:coreProperties>
</file>