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0782F-B42B-4CE9-A995-1992990CB1A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79599-E34B-4714-8D40-7DB834D877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4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0" y="1709911"/>
            <a:ext cx="7467600" cy="3951337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Slovní druhy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mtClean="0">
                <a:solidFill>
                  <a:schemeClr val="tx1"/>
                </a:solidFill>
              </a:rPr>
              <a:t>VY_32_INOVACE_06_Slovní </a:t>
            </a:r>
            <a:r>
              <a:rPr lang="cs-CZ" dirty="0" smtClean="0">
                <a:solidFill>
                  <a:schemeClr val="tx1"/>
                </a:solidFill>
              </a:rPr>
              <a:t>druhy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Zájmena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496943" cy="417646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Podtrhni zájmena: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Ty jsi můj kamarád.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Já jsem šla k naší babičce, ona ke své tetě.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Dej mi ochutnat jeden tvůj bonbon, já ti dám za to můj.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(12 zájmen)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1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Zájmena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496943" cy="417646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Podtrhni zájmena: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Ty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jsi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můj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kamarád.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Já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jsem šla k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naší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babičce,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ona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ke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své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tetě.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Dej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mi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ochutnat jeden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tvůj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bonbon,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já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ti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dám za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to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můj</a:t>
            </a:r>
            <a:r>
              <a:rPr lang="cs-CZ" dirty="0" smtClean="0">
                <a:sym typeface="Wingdings 2"/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(12 zájmen)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61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Číslovky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5" y="1628800"/>
            <a:ext cx="8496943" cy="4824536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Najdi ukryté číslovky: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stopa, medvěd, bratři, oběd, posmívá, postonává, natři, opět, poběží, stolek, potápět, těsto, odvaha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Podtrhni číslovky: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>
                <a:sym typeface="Wingdings 2"/>
              </a:rPr>
              <a:t>J</a:t>
            </a:r>
            <a:r>
              <a:rPr lang="cs-CZ" dirty="0" smtClean="0">
                <a:sym typeface="Wingdings 2"/>
              </a:rPr>
              <a:t>eden, dva, tři, my jsme bratři.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Zdálo se mi zdálo, mám kuliček málo.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Jede kočí, má sto očí.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>
                <a:sym typeface="Wingdings 2"/>
              </a:rPr>
              <a:t>Č</a:t>
            </a:r>
            <a:r>
              <a:rPr lang="cs-CZ" dirty="0" smtClean="0">
                <a:sym typeface="Wingdings 2"/>
              </a:rPr>
              <a:t>tyři koně ve dvoře, žádný s nimi neoře. </a:t>
            </a:r>
            <a:endParaRPr lang="cs-CZ" dirty="0">
              <a:sym typeface="Wingdings 2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50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Číslovky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5" y="1628800"/>
            <a:ext cx="8496943" cy="4824536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Najdi ukryté číslovky: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sto</a:t>
            </a:r>
            <a:r>
              <a:rPr lang="cs-CZ" dirty="0" smtClean="0">
                <a:sym typeface="Wingdings 2"/>
              </a:rPr>
              <a:t>pa, me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dvě</a:t>
            </a:r>
            <a:r>
              <a:rPr lang="cs-CZ" dirty="0" smtClean="0">
                <a:sym typeface="Wingdings 2"/>
              </a:rPr>
              <a:t>d, bra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tři</a:t>
            </a:r>
            <a:r>
              <a:rPr lang="cs-CZ" dirty="0" smtClean="0">
                <a:sym typeface="Wingdings 2"/>
              </a:rPr>
              <a:t>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obě</a:t>
            </a:r>
            <a:r>
              <a:rPr lang="cs-CZ" dirty="0" smtClean="0">
                <a:sym typeface="Wingdings 2"/>
              </a:rPr>
              <a:t>d, p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osm</a:t>
            </a:r>
            <a:r>
              <a:rPr lang="cs-CZ" dirty="0" smtClean="0">
                <a:sym typeface="Wingdings 2"/>
              </a:rPr>
              <a:t>ívá, po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sto</a:t>
            </a:r>
            <a:r>
              <a:rPr lang="cs-CZ" dirty="0" smtClean="0">
                <a:sym typeface="Wingdings 2"/>
              </a:rPr>
              <a:t>nává, na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tři</a:t>
            </a:r>
            <a:r>
              <a:rPr lang="cs-CZ" dirty="0" smtClean="0">
                <a:sym typeface="Wingdings 2"/>
              </a:rPr>
              <a:t>, o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pět</a:t>
            </a:r>
            <a:r>
              <a:rPr lang="cs-CZ" dirty="0" smtClean="0">
                <a:sym typeface="Wingdings 2"/>
              </a:rPr>
              <a:t>, p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obě</a:t>
            </a:r>
            <a:r>
              <a:rPr lang="cs-CZ" dirty="0" smtClean="0">
                <a:sym typeface="Wingdings 2"/>
              </a:rPr>
              <a:t>ží,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sto</a:t>
            </a:r>
            <a:r>
              <a:rPr lang="cs-CZ" dirty="0" smtClean="0">
                <a:sym typeface="Wingdings 2"/>
              </a:rPr>
              <a:t>lek, potá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pět</a:t>
            </a:r>
            <a:r>
              <a:rPr lang="cs-CZ" dirty="0" smtClean="0">
                <a:sym typeface="Wingdings 2"/>
              </a:rPr>
              <a:t>, tě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sto</a:t>
            </a:r>
            <a:r>
              <a:rPr lang="cs-CZ" dirty="0" smtClean="0">
                <a:sym typeface="Wingdings 2"/>
              </a:rPr>
              <a:t>, o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dva</a:t>
            </a:r>
            <a:r>
              <a:rPr lang="cs-CZ" dirty="0" smtClean="0">
                <a:sym typeface="Wingdings 2"/>
              </a:rPr>
              <a:t>ha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Podtrhni číslovky: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u="sng" dirty="0">
                <a:solidFill>
                  <a:srgbClr val="FF0000"/>
                </a:solidFill>
                <a:sym typeface="Wingdings 2"/>
              </a:rPr>
              <a:t>J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eden</a:t>
            </a:r>
            <a:r>
              <a:rPr lang="cs-CZ" dirty="0" smtClean="0">
                <a:sym typeface="Wingdings 2"/>
              </a:rPr>
              <a:t>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dva</a:t>
            </a:r>
            <a:r>
              <a:rPr lang="cs-CZ" dirty="0" smtClean="0">
                <a:sym typeface="Wingdings 2"/>
              </a:rPr>
              <a:t>,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tři</a:t>
            </a:r>
            <a:r>
              <a:rPr lang="cs-CZ" dirty="0" smtClean="0">
                <a:sym typeface="Wingdings 2"/>
              </a:rPr>
              <a:t>, my jsme bratři.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Zdálo se mi zdálo, mám kuliček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málo</a:t>
            </a:r>
            <a:r>
              <a:rPr lang="cs-CZ" dirty="0" smtClean="0">
                <a:sym typeface="Wingdings 2"/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>
                <a:sym typeface="Wingdings 2"/>
              </a:rPr>
              <a:t>Jede kočí, má 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sto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očí.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u="sng" dirty="0">
                <a:solidFill>
                  <a:srgbClr val="FF0000"/>
                </a:solidFill>
                <a:sym typeface="Wingdings 2"/>
              </a:rPr>
              <a:t>Č</a:t>
            </a:r>
            <a:r>
              <a:rPr lang="cs-CZ" u="sng" dirty="0" smtClean="0">
                <a:solidFill>
                  <a:srgbClr val="FF0000"/>
                </a:solidFill>
                <a:sym typeface="Wingdings 2"/>
              </a:rPr>
              <a:t>tyři</a:t>
            </a:r>
            <a:r>
              <a:rPr lang="cs-CZ" dirty="0" smtClean="0">
                <a:solidFill>
                  <a:srgbClr val="FF0000"/>
                </a:solidFill>
                <a:sym typeface="Wingdings 2"/>
              </a:rPr>
              <a:t> </a:t>
            </a:r>
            <a:r>
              <a:rPr lang="cs-CZ" dirty="0" smtClean="0">
                <a:sym typeface="Wingdings 2"/>
              </a:rPr>
              <a:t>koně ve dvoře, žádný s nimi neoře. </a:t>
            </a:r>
            <a:endParaRPr lang="cs-CZ" dirty="0">
              <a:sym typeface="Wingdings 2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35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Příslovce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496943" cy="4824536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/>
              <a:t>Doplň jedním slovem podle naznačené otázky: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/>
              <a:t>Na tabuli vidím</a:t>
            </a:r>
            <a:r>
              <a:rPr lang="cs-CZ" u="sng" dirty="0" smtClean="0"/>
              <a:t>               (</a:t>
            </a:r>
            <a:r>
              <a:rPr lang="cs-CZ" dirty="0" smtClean="0"/>
              <a:t>jak?). </a:t>
            </a:r>
            <a:r>
              <a:rPr lang="cs-CZ" u="sng" dirty="0" smtClean="0"/>
              <a:t>               (</a:t>
            </a:r>
            <a:r>
              <a:rPr lang="cs-CZ" dirty="0" smtClean="0"/>
              <a:t>kdy?) půjdeme do kina.</a:t>
            </a:r>
            <a:r>
              <a:rPr lang="cs-CZ" dirty="0"/>
              <a:t> </a:t>
            </a:r>
            <a:r>
              <a:rPr lang="cs-CZ" dirty="0" smtClean="0"/>
              <a:t>Pavel </a:t>
            </a:r>
            <a:r>
              <a:rPr lang="cs-CZ" u="sng" dirty="0" smtClean="0"/>
              <a:t>            (</a:t>
            </a:r>
            <a:r>
              <a:rPr lang="cs-CZ" dirty="0" smtClean="0"/>
              <a:t>jak?) utíkal. Pavel utíkal </a:t>
            </a:r>
            <a:r>
              <a:rPr lang="cs-CZ" u="sng" dirty="0" smtClean="0"/>
              <a:t>             (</a:t>
            </a:r>
            <a:r>
              <a:rPr lang="cs-CZ" dirty="0" smtClean="0"/>
              <a:t>kam?). Denně si musíme </a:t>
            </a:r>
            <a:r>
              <a:rPr lang="cs-CZ" u="sng" dirty="0" smtClean="0"/>
              <a:t>                (</a:t>
            </a:r>
            <a:r>
              <a:rPr lang="cs-CZ" dirty="0" smtClean="0"/>
              <a:t>jak?) vyčistit zuby. Kniha ležela </a:t>
            </a:r>
            <a:r>
              <a:rPr lang="cs-CZ" u="sng" dirty="0" smtClean="0"/>
              <a:t>             (</a:t>
            </a:r>
            <a:r>
              <a:rPr lang="cs-CZ" dirty="0" smtClean="0"/>
              <a:t>kde?).                      </a:t>
            </a:r>
            <a:r>
              <a:rPr lang="cs-CZ" u="sng" dirty="0" smtClean="0"/>
              <a:t>                                    		</a:t>
            </a:r>
            <a:r>
              <a:rPr lang="cs-CZ" dirty="0" smtClean="0"/>
              <a:t>(kdy?) Ondřej potkal svého nejlepšího kamaráda.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/>
              <a:t>Doplň slova opačná: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/>
              <a:t>vesele x </a:t>
            </a:r>
            <a:r>
              <a:rPr lang="cs-CZ" u="sng" dirty="0" smtClean="0"/>
              <a:t>			</a:t>
            </a:r>
            <a:r>
              <a:rPr lang="cs-CZ" dirty="0" smtClean="0"/>
              <a:t>					dobře x </a:t>
            </a:r>
            <a:r>
              <a:rPr lang="cs-CZ" u="sng" dirty="0" smtClean="0"/>
              <a:t>			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/>
              <a:t>vzadu x </a:t>
            </a:r>
            <a:r>
              <a:rPr lang="cs-CZ" u="sng" dirty="0" smtClean="0"/>
              <a:t>			</a:t>
            </a:r>
            <a:r>
              <a:rPr lang="cs-CZ" dirty="0" smtClean="0"/>
              <a:t>					vlevo x </a:t>
            </a:r>
            <a:r>
              <a:rPr lang="cs-CZ" u="sng" dirty="0" smtClean="0"/>
              <a:t>				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dirty="0" smtClean="0"/>
              <a:t>pomalu x </a:t>
            </a:r>
            <a:r>
              <a:rPr lang="cs-CZ" u="sng" dirty="0" smtClean="0"/>
              <a:t>			</a:t>
            </a:r>
            <a:r>
              <a:rPr lang="cs-CZ" dirty="0" smtClean="0"/>
              <a:t>					dole x </a:t>
            </a:r>
            <a:r>
              <a:rPr lang="cs-CZ" u="sng" dirty="0" smtClean="0"/>
              <a:t>				</a:t>
            </a:r>
            <a:endParaRPr lang="cs-CZ" dirty="0"/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val="3986428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Částice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67545" y="1628800"/>
            <a:ext cx="8496943" cy="4824536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200" dirty="0" smtClean="0">
                <a:sym typeface="Wingdings 2"/>
              </a:rPr>
              <a:t>Najdi částice a s každou utvoř větu:</a:t>
            </a:r>
            <a:endParaRPr lang="cs-CZ" dirty="0">
              <a:sym typeface="Wingdings 2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00961"/>
              </p:ext>
            </p:extLst>
          </p:nvPr>
        </p:nvGraphicFramePr>
        <p:xfrm>
          <a:off x="2628240" y="2421344"/>
          <a:ext cx="4104000" cy="410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00"/>
                <a:gridCol w="684000"/>
                <a:gridCol w="684000"/>
                <a:gridCol w="684000"/>
                <a:gridCol w="684000"/>
                <a:gridCol w="684000"/>
              </a:tblGrid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Ť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764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04665"/>
            <a:ext cx="7125112" cy="5454134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Vytvořeno jako DUM do předmětu </a:t>
            </a:r>
            <a:r>
              <a:rPr lang="cs-CZ" dirty="0" smtClean="0"/>
              <a:t>český jazyk na </a:t>
            </a:r>
            <a:r>
              <a:rPr lang="cs-CZ" dirty="0"/>
              <a:t>ZŠ a MŠ 17.listopadu 1325, Mladá Boleslav pro třetí ročník základní školy.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slouží k doplnění učiva o </a:t>
            </a:r>
            <a:r>
              <a:rPr lang="cs-CZ" dirty="0" smtClean="0"/>
              <a:t>slovních druzích.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doporučuji prezentovat pomocí interaktivní </a:t>
            </a:r>
            <a:r>
              <a:rPr lang="cs-CZ" dirty="0" smtClean="0"/>
              <a:t>tabule. 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171400"/>
            <a:ext cx="6781800" cy="1600200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 anchor="t">
            <a:normAutofit/>
          </a:bodyPr>
          <a:lstStyle/>
          <a:p>
            <a:r>
              <a:rPr lang="cs-CZ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05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508</TotalTime>
  <Words>395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Winter</vt:lpstr>
      <vt:lpstr>     </vt:lpstr>
      <vt:lpstr>Zájmena</vt:lpstr>
      <vt:lpstr>Zájmena</vt:lpstr>
      <vt:lpstr>Číslovky</vt:lpstr>
      <vt:lpstr>Číslovky</vt:lpstr>
      <vt:lpstr>Příslovce</vt:lpstr>
      <vt:lpstr>Částice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pabistova jitka</cp:lastModifiedBy>
  <cp:revision>23</cp:revision>
  <dcterms:created xsi:type="dcterms:W3CDTF">2011-11-03T08:32:54Z</dcterms:created>
  <dcterms:modified xsi:type="dcterms:W3CDTF">2012-06-22T08:03:11Z</dcterms:modified>
</cp:coreProperties>
</file>