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0692"/>
    <a:srgbClr val="03C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172400" cy="7591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Skloňování podstatných jmen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6301" y="5683302"/>
            <a:ext cx="7989262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638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Ivana </a:t>
            </a:r>
            <a:r>
              <a:rPr lang="cs-CZ" sz="4800" dirty="0" err="1" smtClean="0"/>
              <a:t>Kozubová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003" y="4052095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VY_32_INOVACE_07_SKLOŇOVÁNÍ PODSTATNÝCH JMEN –vzor </a:t>
            </a:r>
            <a:r>
              <a:rPr lang="cs-CZ" sz="4000" dirty="0" smtClean="0"/>
              <a:t>město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3212976"/>
            <a:ext cx="5703168" cy="122237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VZOR MĚSTO</a:t>
            </a:r>
            <a:endParaRPr lang="cs-CZ" sz="7200" dirty="0"/>
          </a:p>
        </p:txBody>
      </p:sp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Skloňování podstatných jmen </a:t>
            </a:r>
          </a:p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RODU STŘEDNÍHO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458200" cy="20162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Skloňujeme  všechna podstatná jména rodu středního zakončená v </a:t>
            </a:r>
            <a:r>
              <a:rPr lang="cs-CZ" sz="2600" dirty="0" smtClean="0">
                <a:solidFill>
                  <a:srgbClr val="FF0000"/>
                </a:solidFill>
              </a:rPr>
              <a:t>1. pádě čísla jednotného samohláskou –o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</a:rPr>
              <a:t>Je to vzor tvrdý - </a:t>
            </a:r>
            <a:r>
              <a:rPr lang="cs-CZ" sz="2600" dirty="0" smtClean="0">
                <a:solidFill>
                  <a:srgbClr val="FF0000"/>
                </a:solidFill>
              </a:rPr>
              <a:t>u 7. pádu čísla množného je koncovka -y</a:t>
            </a:r>
            <a:endParaRPr lang="cs-CZ" sz="2600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835696" y="332656"/>
            <a:ext cx="5415136" cy="122237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VZOR MĚSTO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07707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Např.: vědro, laso, maso, kolo, žihadlo, letadlo, kopyto, srdíčko, palivo, slovo, …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458200" cy="1222375"/>
          </a:xfrm>
        </p:spPr>
        <p:txBody>
          <a:bodyPr/>
          <a:lstStyle/>
          <a:p>
            <a:r>
              <a:rPr lang="cs-CZ" dirty="0" smtClean="0"/>
              <a:t>skloňování: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38317"/>
            <a:ext cx="2318792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75759" y="1349157"/>
            <a:ext cx="216024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Jedn</a:t>
            </a:r>
            <a:r>
              <a:rPr lang="cs-CZ" sz="3200" dirty="0" smtClean="0">
                <a:solidFill>
                  <a:schemeClr val="tx2"/>
                </a:solidFill>
              </a:rPr>
              <a:t>. č.</a:t>
            </a:r>
          </a:p>
          <a:p>
            <a:endParaRPr lang="cs-CZ" sz="10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o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u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o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o!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em</a:t>
            </a:r>
            <a:endParaRPr lang="cs-CZ" sz="3200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994" y="1349157"/>
            <a:ext cx="22322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Množ. </a:t>
            </a:r>
            <a:r>
              <a:rPr lang="cs-CZ" sz="3200" dirty="0">
                <a:solidFill>
                  <a:schemeClr val="tx2"/>
                </a:solidFill>
              </a:rPr>
              <a:t>č</a:t>
            </a:r>
            <a:r>
              <a:rPr lang="cs-CZ" sz="3200" dirty="0" smtClean="0">
                <a:solidFill>
                  <a:schemeClr val="tx2"/>
                </a:solidFill>
              </a:rPr>
              <a:t>.</a:t>
            </a:r>
          </a:p>
          <a:p>
            <a:endParaRPr lang="cs-CZ" sz="10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ům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a!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ech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měst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9713" y="1991763"/>
            <a:ext cx="93610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1.p.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2.p.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3.p.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4.p.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5.p.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6.p.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7.p.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 koncovky: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/>
              <a:t>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792088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Auto s rozbitými  </a:t>
            </a:r>
            <a:r>
              <a:rPr lang="cs-CZ" sz="2800" dirty="0" err="1" smtClean="0">
                <a:solidFill>
                  <a:schemeClr val="tx2"/>
                </a:solidFill>
              </a:rPr>
              <a:t>světl</a:t>
            </a:r>
            <a:r>
              <a:rPr lang="cs-CZ" sz="2800" dirty="0" smtClean="0">
                <a:solidFill>
                  <a:schemeClr val="tx2"/>
                </a:solidFill>
              </a:rPr>
              <a:t>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Děti cvičily se </a:t>
            </a:r>
            <a:r>
              <a:rPr lang="cs-CZ" sz="2800" dirty="0" err="1" smtClean="0">
                <a:solidFill>
                  <a:schemeClr val="tx2"/>
                </a:solidFill>
              </a:rPr>
              <a:t>švihadl</a:t>
            </a:r>
            <a:r>
              <a:rPr lang="cs-CZ" sz="2800" dirty="0" smtClean="0">
                <a:solidFill>
                  <a:schemeClr val="tx2"/>
                </a:solidFill>
              </a:rPr>
              <a:t>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Navštívili jsme sál se </a:t>
            </a:r>
            <a:r>
              <a:rPr lang="cs-CZ" sz="2800" dirty="0" err="1" smtClean="0">
                <a:solidFill>
                  <a:schemeClr val="tx2"/>
                </a:solidFill>
              </a:rPr>
              <a:t>zrcadl</a:t>
            </a:r>
            <a:r>
              <a:rPr lang="cs-CZ" sz="2800" dirty="0" smtClean="0">
                <a:solidFill>
                  <a:schemeClr val="tx2"/>
                </a:solidFill>
              </a:rPr>
              <a:t>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Ptáci mávali </a:t>
            </a:r>
            <a:r>
              <a:rPr lang="cs-CZ" sz="2800" dirty="0" err="1" smtClean="0">
                <a:solidFill>
                  <a:schemeClr val="tx2"/>
                </a:solidFill>
              </a:rPr>
              <a:t>křídl</a:t>
            </a:r>
            <a:r>
              <a:rPr lang="cs-CZ" sz="2800" dirty="0" smtClean="0">
                <a:solidFill>
                  <a:schemeClr val="tx2"/>
                </a:solidFill>
              </a:rPr>
              <a:t>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Koupili jsme židle s dřevěnými </a:t>
            </a:r>
            <a:r>
              <a:rPr lang="cs-CZ" sz="2800" dirty="0" err="1" smtClean="0">
                <a:solidFill>
                  <a:schemeClr val="tx2"/>
                </a:solidFill>
              </a:rPr>
              <a:t>opěradl</a:t>
            </a:r>
            <a:r>
              <a:rPr lang="cs-CZ" sz="2800" dirty="0" smtClean="0">
                <a:solidFill>
                  <a:schemeClr val="tx2"/>
                </a:solidFill>
              </a:rPr>
              <a:t>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Děti říkaly </a:t>
            </a:r>
            <a:r>
              <a:rPr lang="cs-CZ" sz="2800" dirty="0" err="1" smtClean="0">
                <a:solidFill>
                  <a:schemeClr val="tx2"/>
                </a:solidFill>
              </a:rPr>
              <a:t>říkadl</a:t>
            </a:r>
            <a:r>
              <a:rPr lang="cs-CZ" sz="2800" dirty="0" smtClean="0">
                <a:solidFill>
                  <a:schemeClr val="tx2"/>
                </a:solidFill>
              </a:rPr>
              <a:t>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Koně mají kopyt_.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Napiš v 7.p. </a:t>
            </a:r>
            <a:r>
              <a:rPr lang="cs-CZ" sz="3200" dirty="0" err="1" smtClean="0"/>
              <a:t>č.mn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/>
              <a:t>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4248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Mýdlo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Zrcadlo ____________</a:t>
            </a:r>
          </a:p>
          <a:p>
            <a:r>
              <a:rPr lang="cs-CZ" sz="2800" dirty="0">
                <a:solidFill>
                  <a:schemeClr val="tx2"/>
                </a:solidFill>
              </a:rPr>
              <a:t>S</a:t>
            </a:r>
            <a:r>
              <a:rPr lang="cs-CZ" sz="2800" dirty="0" smtClean="0">
                <a:solidFill>
                  <a:schemeClr val="tx2"/>
                </a:solidFill>
              </a:rPr>
              <a:t>edadlo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Molo 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Sedlo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Stéblo 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Plavidlo 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Slovo 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Kolo ____________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68201"/>
            <a:ext cx="4248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Divadlo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Vědro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Maso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Laso 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Opěradlo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Říkadlo 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Tykadlo 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Pádlo 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Srdíčko ____________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 koncovky: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 </a:t>
            </a:r>
            <a:r>
              <a:rPr lang="cs-CZ" dirty="0" smtClean="0"/>
              <a:t>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792088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Auto s rozbitými  světl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Děti cvičily se švihadl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Navštívili jsme sál se zrcadl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Ptáci mávali křídl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Koupili jsme židle s dřevěnými opěradl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Děti říkaly říkadl</a:t>
            </a:r>
            <a:r>
              <a:rPr lang="cs-CZ" sz="2800" dirty="0" smtClean="0">
                <a:solidFill>
                  <a:srgbClr val="CA069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Koně mají kopyt</a:t>
            </a:r>
            <a:r>
              <a:rPr lang="cs-CZ" sz="2800" dirty="0" smtClean="0">
                <a:solidFill>
                  <a:srgbClr val="CA069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Napiš v 7.p. </a:t>
            </a:r>
            <a:r>
              <a:rPr lang="cs-CZ" sz="3200" dirty="0" err="1" smtClean="0"/>
              <a:t>č.mn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/>
              <a:t> 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4248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Mýdlo -</a:t>
            </a:r>
            <a:r>
              <a:rPr lang="cs-CZ" sz="2800" dirty="0" smtClean="0">
                <a:solidFill>
                  <a:srgbClr val="CA0692"/>
                </a:solidFill>
              </a:rPr>
              <a:t> s mýdly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Zrcadlo - </a:t>
            </a:r>
            <a:r>
              <a:rPr lang="cs-CZ" sz="2800" dirty="0" smtClean="0">
                <a:solidFill>
                  <a:srgbClr val="CA0692"/>
                </a:solidFill>
              </a:rPr>
              <a:t>se zrcadly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Sedadlo – </a:t>
            </a:r>
            <a:r>
              <a:rPr lang="cs-CZ" sz="2800" dirty="0" smtClean="0">
                <a:solidFill>
                  <a:srgbClr val="CA0692"/>
                </a:solidFill>
              </a:rPr>
              <a:t>se sedadly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Molo – </a:t>
            </a:r>
            <a:r>
              <a:rPr lang="cs-CZ" sz="2800" dirty="0" smtClean="0">
                <a:solidFill>
                  <a:srgbClr val="CA0692"/>
                </a:solidFill>
              </a:rPr>
              <a:t>s moly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Sedlo – </a:t>
            </a:r>
            <a:r>
              <a:rPr lang="cs-CZ" sz="2800" dirty="0" smtClean="0">
                <a:solidFill>
                  <a:srgbClr val="CA0692"/>
                </a:solidFill>
              </a:rPr>
              <a:t>se sedly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Stéblo – </a:t>
            </a:r>
            <a:r>
              <a:rPr lang="cs-CZ" sz="2800" dirty="0" smtClean="0">
                <a:solidFill>
                  <a:srgbClr val="CA0692"/>
                </a:solidFill>
              </a:rPr>
              <a:t>se stébly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Plavidlo – </a:t>
            </a:r>
            <a:r>
              <a:rPr lang="cs-CZ" sz="2800" dirty="0" smtClean="0">
                <a:solidFill>
                  <a:srgbClr val="CA0692"/>
                </a:solidFill>
              </a:rPr>
              <a:t>s plavidly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Slovo – </a:t>
            </a:r>
            <a:r>
              <a:rPr lang="cs-CZ" sz="2800" dirty="0" smtClean="0">
                <a:solidFill>
                  <a:srgbClr val="CA0692"/>
                </a:solidFill>
              </a:rPr>
              <a:t>se slovy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Kolo – </a:t>
            </a:r>
            <a:r>
              <a:rPr lang="cs-CZ" sz="2800" dirty="0" smtClean="0">
                <a:solidFill>
                  <a:srgbClr val="CA0692"/>
                </a:solidFill>
              </a:rPr>
              <a:t>s koly</a:t>
            </a:r>
            <a:endParaRPr lang="cs-CZ" sz="2800" dirty="0">
              <a:solidFill>
                <a:srgbClr val="CA069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68201"/>
            <a:ext cx="4248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Divadlo – </a:t>
            </a:r>
            <a:r>
              <a:rPr lang="cs-CZ" sz="2800" dirty="0" smtClean="0">
                <a:solidFill>
                  <a:srgbClr val="CA0692"/>
                </a:solidFill>
              </a:rPr>
              <a:t>s divadly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Vědro – </a:t>
            </a:r>
            <a:r>
              <a:rPr lang="cs-CZ" sz="2800" dirty="0" smtClean="0">
                <a:solidFill>
                  <a:srgbClr val="CA0692"/>
                </a:solidFill>
              </a:rPr>
              <a:t>s vědry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Maso – </a:t>
            </a:r>
            <a:r>
              <a:rPr lang="cs-CZ" sz="2800" dirty="0" smtClean="0">
                <a:solidFill>
                  <a:srgbClr val="CA0692"/>
                </a:solidFill>
              </a:rPr>
              <a:t>s masy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Laso – </a:t>
            </a:r>
            <a:r>
              <a:rPr lang="cs-CZ" sz="2800" dirty="0" smtClean="0">
                <a:solidFill>
                  <a:srgbClr val="CA0692"/>
                </a:solidFill>
              </a:rPr>
              <a:t>s lasy</a:t>
            </a:r>
            <a:endParaRPr lang="cs-CZ" sz="2800" dirty="0" smtClean="0">
              <a:solidFill>
                <a:schemeClr val="tx2"/>
              </a:solidFill>
            </a:endParaRPr>
          </a:p>
          <a:p>
            <a:r>
              <a:rPr lang="cs-CZ" sz="2800" dirty="0" smtClean="0">
                <a:solidFill>
                  <a:schemeClr val="tx2"/>
                </a:solidFill>
              </a:rPr>
              <a:t>Opěradlo – </a:t>
            </a:r>
            <a:r>
              <a:rPr lang="cs-CZ" sz="2800" dirty="0" smtClean="0">
                <a:solidFill>
                  <a:srgbClr val="CA0692"/>
                </a:solidFill>
              </a:rPr>
              <a:t>s opěradly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Říkadlo – </a:t>
            </a:r>
            <a:r>
              <a:rPr lang="cs-CZ" sz="2800" dirty="0" smtClean="0">
                <a:solidFill>
                  <a:srgbClr val="CA0692"/>
                </a:solidFill>
              </a:rPr>
              <a:t>s říkadly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Tykadlo – </a:t>
            </a:r>
            <a:r>
              <a:rPr lang="cs-CZ" sz="2800" dirty="0" smtClean="0">
                <a:solidFill>
                  <a:srgbClr val="CA0692"/>
                </a:solidFill>
              </a:rPr>
              <a:t>s tykadly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Pádlo – </a:t>
            </a:r>
            <a:r>
              <a:rPr lang="cs-CZ" sz="2800" dirty="0" smtClean="0">
                <a:solidFill>
                  <a:srgbClr val="CA0692"/>
                </a:solidFill>
              </a:rPr>
              <a:t>s pádly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Srdíčko – </a:t>
            </a:r>
            <a:r>
              <a:rPr lang="cs-CZ" sz="2800" dirty="0" smtClean="0">
                <a:solidFill>
                  <a:srgbClr val="CA0692"/>
                </a:solidFill>
              </a:rPr>
              <a:t>se srdíčky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15223"/>
            <a:ext cx="71192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český jazyk na ZŠ a MŠ 17.listopadu 1325, Mladá Boleslav pro čtvrtý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skloňování podstatných jmen, rodu středního, vzoru město.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</a:t>
            </a:r>
          </a:p>
          <a:p>
            <a:pPr marL="457200" indent="-457200"/>
            <a:r>
              <a:rPr lang="cs-CZ" sz="2800" smtClean="0"/>
              <a:t>      v I. </a:t>
            </a:r>
            <a:r>
              <a:rPr lang="cs-CZ" sz="2800" dirty="0" smtClean="0"/>
              <a:t>pololetí školního roku 2012/2013.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15635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Zdroje textu a obrázků: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Text vlastní.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</TotalTime>
  <Words>414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Skloňování podstatných jmen </vt:lpstr>
      <vt:lpstr>VZOR MĚSTO</vt:lpstr>
      <vt:lpstr>VZOR MĚSTO</vt:lpstr>
      <vt:lpstr>skloňování:</vt:lpstr>
      <vt:lpstr>cvičení:</vt:lpstr>
      <vt:lpstr>cvičení:</vt:lpstr>
      <vt:lpstr>Řešení cvičení:</vt:lpstr>
      <vt:lpstr>Řešení cvičení: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1</dc:title>
  <cp:lastModifiedBy>sofinova</cp:lastModifiedBy>
  <cp:revision>15</cp:revision>
  <dcterms:created xsi:type="dcterms:W3CDTF">2012-07-24T07:19:22Z</dcterms:created>
  <dcterms:modified xsi:type="dcterms:W3CDTF">2012-10-31T13:25:30Z</dcterms:modified>
</cp:coreProperties>
</file>