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61" r:id="rId5"/>
    <p:sldId id="262" r:id="rId6"/>
    <p:sldId id="266" r:id="rId7"/>
    <p:sldId id="263" r:id="rId8"/>
    <p:sldId id="267" r:id="rId9"/>
    <p:sldId id="268" r:id="rId10"/>
    <p:sldId id="269" r:id="rId11"/>
    <p:sldId id="25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0692"/>
    <a:srgbClr val="03C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8172400" cy="75916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Skloňování podstatných jmen 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6301" y="5683302"/>
            <a:ext cx="7989262" cy="9807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Vytvořeno v rámci projektu „EU peníze školám“.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OP VK oblast podpory 1.4 s názvem Zlepšení podmínek pro vzdělávání na základních školách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86" y="0"/>
            <a:ext cx="9176886" cy="149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2963853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Autor: Mgr. Ivana </a:t>
            </a:r>
            <a:r>
              <a:rPr lang="cs-CZ" sz="4800" dirty="0" err="1" smtClean="0"/>
              <a:t>Kozubová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003" y="4052095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VY_32_INOVACE_08_SKLOŇOVÁNÍ </a:t>
            </a:r>
            <a:r>
              <a:rPr lang="cs-CZ" sz="4000" dirty="0" smtClean="0"/>
              <a:t>PODSTATNÝCH </a:t>
            </a:r>
            <a:r>
              <a:rPr lang="cs-CZ" sz="4000" dirty="0" smtClean="0"/>
              <a:t>JMEN- vzor-moře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4065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3212976"/>
            <a:ext cx="5703168" cy="1222375"/>
          </a:xfrm>
        </p:spPr>
        <p:txBody>
          <a:bodyPr>
            <a:normAutofit/>
          </a:bodyPr>
          <a:lstStyle/>
          <a:p>
            <a:r>
              <a:rPr lang="cs-CZ" sz="7200" dirty="0" smtClean="0"/>
              <a:t>VZOR Moře</a:t>
            </a:r>
            <a:endParaRPr lang="cs-CZ" sz="7200" dirty="0"/>
          </a:p>
        </p:txBody>
      </p:sp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chemeClr val="tx2"/>
                </a:solidFill>
              </a:rPr>
              <a:t>Skloňování podstatných jmen </a:t>
            </a:r>
          </a:p>
          <a:p>
            <a:pPr algn="ctr"/>
            <a:r>
              <a:rPr lang="cs-CZ" sz="4400" dirty="0" smtClean="0">
                <a:solidFill>
                  <a:schemeClr val="tx2"/>
                </a:solidFill>
              </a:rPr>
              <a:t>RODU STŘEDNÍHO</a:t>
            </a:r>
            <a:endParaRPr lang="cs-CZ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458200" cy="201622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/>
              <a:t>Skloňujeme  všechna podstatná jména rodu středního zakončená v </a:t>
            </a:r>
            <a:r>
              <a:rPr lang="cs-CZ" sz="2600" dirty="0" smtClean="0">
                <a:solidFill>
                  <a:srgbClr val="FF0000"/>
                </a:solidFill>
              </a:rPr>
              <a:t>1. i 2. pádě čísla jednotného </a:t>
            </a:r>
          </a:p>
          <a:p>
            <a:r>
              <a:rPr lang="cs-CZ" sz="2600" dirty="0" smtClean="0">
                <a:solidFill>
                  <a:srgbClr val="FF0000"/>
                </a:solidFill>
              </a:rPr>
              <a:t>		samohláskou –e/ě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tx2"/>
                </a:solidFill>
              </a:rPr>
              <a:t>Je to vzor měkký – </a:t>
            </a:r>
            <a:r>
              <a:rPr lang="cs-CZ" sz="2600" dirty="0" smtClean="0">
                <a:solidFill>
                  <a:srgbClr val="FF0000"/>
                </a:solidFill>
              </a:rPr>
              <a:t>všechny koncovky jsou –i/í</a:t>
            </a:r>
            <a:endParaRPr lang="cs-CZ" sz="2600" dirty="0">
              <a:solidFill>
                <a:schemeClr val="tx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1835696" y="332656"/>
            <a:ext cx="5415136" cy="1222375"/>
          </a:xfrm>
        </p:spPr>
        <p:txBody>
          <a:bodyPr>
            <a:normAutofit/>
          </a:bodyPr>
          <a:lstStyle/>
          <a:p>
            <a:r>
              <a:rPr lang="cs-CZ" sz="7200" dirty="0" smtClean="0"/>
              <a:t>VZOR Moře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077072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Např.: pole, srdce, bojiště, nebe, citoslovce, Labe, vejce, letiště, hřiště, …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58200" cy="1222375"/>
          </a:xfrm>
        </p:spPr>
        <p:txBody>
          <a:bodyPr/>
          <a:lstStyle/>
          <a:p>
            <a:r>
              <a:rPr lang="cs-CZ" dirty="0" smtClean="0"/>
              <a:t>skloňování: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238317"/>
            <a:ext cx="2318792" cy="496855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75759" y="1349157"/>
            <a:ext cx="216024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chemeClr val="tx2"/>
                </a:solidFill>
              </a:rPr>
              <a:t>Jedn</a:t>
            </a:r>
            <a:r>
              <a:rPr lang="cs-CZ" sz="3200" dirty="0" smtClean="0">
                <a:solidFill>
                  <a:schemeClr val="tx2"/>
                </a:solidFill>
              </a:rPr>
              <a:t>. č.</a:t>
            </a:r>
          </a:p>
          <a:p>
            <a:endParaRPr lang="cs-CZ" sz="10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e!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em</a:t>
            </a:r>
            <a:endParaRPr lang="cs-CZ" sz="3200" dirty="0" smtClean="0">
              <a:solidFill>
                <a:schemeClr val="tx2"/>
              </a:solidFill>
            </a:endParaRPr>
          </a:p>
          <a:p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86994" y="1349157"/>
            <a:ext cx="22322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tx2"/>
                </a:solidFill>
              </a:rPr>
              <a:t>Množ. </a:t>
            </a:r>
            <a:r>
              <a:rPr lang="cs-CZ" sz="3200" dirty="0">
                <a:solidFill>
                  <a:schemeClr val="tx2"/>
                </a:solidFill>
              </a:rPr>
              <a:t>č</a:t>
            </a:r>
            <a:r>
              <a:rPr lang="cs-CZ" sz="3200" dirty="0" smtClean="0">
                <a:solidFill>
                  <a:schemeClr val="tx2"/>
                </a:solidFill>
              </a:rPr>
              <a:t>.</a:t>
            </a:r>
          </a:p>
          <a:p>
            <a:endParaRPr lang="cs-CZ" sz="10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í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ím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e!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ích</a:t>
            </a:r>
            <a:endParaRPr lang="cs-CZ" sz="32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moř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 smtClean="0">
              <a:solidFill>
                <a:schemeClr val="tx2"/>
              </a:solidFill>
            </a:endParaRPr>
          </a:p>
          <a:p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9713" y="1991763"/>
            <a:ext cx="93610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tx2"/>
                </a:solidFill>
              </a:rPr>
              <a:t>1.p.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2.p.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3.p.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4.p.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5.p.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6.p.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7.p.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352928" cy="698376"/>
          </a:xfrm>
        </p:spPr>
        <p:txBody>
          <a:bodyPr>
            <a:normAutofit fontScale="70000" lnSpcReduction="20000"/>
          </a:bodyPr>
          <a:lstStyle/>
          <a:p>
            <a:r>
              <a:rPr lang="cs-CZ" sz="3200" dirty="0" smtClean="0"/>
              <a:t>Podtrhni </a:t>
            </a:r>
            <a:r>
              <a:rPr lang="cs-CZ" sz="3200" dirty="0" smtClean="0">
                <a:solidFill>
                  <a:srgbClr val="FF0000"/>
                </a:solidFill>
              </a:rPr>
              <a:t>ČERVENĚ </a:t>
            </a:r>
            <a:r>
              <a:rPr lang="cs-CZ" sz="3200" dirty="0" smtClean="0">
                <a:solidFill>
                  <a:schemeClr val="tx2"/>
                </a:solidFill>
              </a:rPr>
              <a:t>slova, která se skloňují podle vzoru </a:t>
            </a:r>
            <a:r>
              <a:rPr lang="cs-CZ" sz="3200" dirty="0" smtClean="0">
                <a:solidFill>
                  <a:srgbClr val="FF0000"/>
                </a:solidFill>
              </a:rPr>
              <a:t>MĚSTO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a </a:t>
            </a:r>
            <a:r>
              <a:rPr lang="cs-CZ" sz="3200" dirty="0" smtClean="0">
                <a:solidFill>
                  <a:srgbClr val="00B0F0"/>
                </a:solidFill>
              </a:rPr>
              <a:t>MODŘE</a:t>
            </a:r>
            <a:r>
              <a:rPr lang="cs-CZ" sz="3200" dirty="0" smtClean="0">
                <a:solidFill>
                  <a:srgbClr val="0070C0"/>
                </a:solidFill>
              </a:rPr>
              <a:t> </a:t>
            </a:r>
            <a:r>
              <a:rPr lang="cs-CZ" sz="3200" dirty="0" smtClean="0">
                <a:solidFill>
                  <a:schemeClr val="tx2"/>
                </a:solidFill>
              </a:rPr>
              <a:t>slova podle vzoru </a:t>
            </a:r>
            <a:r>
              <a:rPr lang="cs-CZ" sz="3200" dirty="0" smtClean="0">
                <a:solidFill>
                  <a:srgbClr val="00B0F0"/>
                </a:solidFill>
              </a:rPr>
              <a:t>MOŘE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Labe, kolo, pádlo, vejce, divadlo, bláto, nebe, pravítko, cvičiště, poleno, srdce, strniště, citoslovce, palivo, staveniště, koleno, lehátko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3168352" cy="69837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Doplň koncovky:</a:t>
            </a:r>
            <a:endParaRPr lang="cs-CZ" sz="3200" dirty="0"/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Na </a:t>
            </a:r>
            <a:r>
              <a:rPr lang="cs-CZ" sz="2800" dirty="0" err="1" smtClean="0">
                <a:solidFill>
                  <a:schemeClr val="tx2"/>
                </a:solidFill>
              </a:rPr>
              <a:t>Lab</a:t>
            </a:r>
            <a:r>
              <a:rPr lang="cs-CZ" sz="2800" dirty="0" smtClean="0">
                <a:solidFill>
                  <a:schemeClr val="tx2"/>
                </a:solidFill>
              </a:rPr>
              <a:t>_ plavaly lysky.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Zemědělci vyjeli do </a:t>
            </a:r>
            <a:r>
              <a:rPr lang="cs-CZ" sz="2800" dirty="0" err="1" smtClean="0">
                <a:solidFill>
                  <a:schemeClr val="tx2"/>
                </a:solidFill>
              </a:rPr>
              <a:t>pol</a:t>
            </a:r>
            <a:r>
              <a:rPr lang="cs-CZ" sz="2800" dirty="0" smtClean="0">
                <a:solidFill>
                  <a:schemeClr val="tx2"/>
                </a:solidFill>
              </a:rPr>
              <a:t>_.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Ke </a:t>
            </a:r>
            <a:r>
              <a:rPr lang="cs-CZ" sz="2800" dirty="0" err="1" smtClean="0">
                <a:solidFill>
                  <a:schemeClr val="tx2"/>
                </a:solidFill>
              </a:rPr>
              <a:t>hřišt</a:t>
            </a:r>
            <a:r>
              <a:rPr lang="cs-CZ" sz="2800" dirty="0" smtClean="0">
                <a:solidFill>
                  <a:schemeClr val="tx2"/>
                </a:solidFill>
              </a:rPr>
              <a:t>_ přiběhl Tomáš.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Na neb_ se objevily mraky.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Koně dusali kopyt_.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Na pouti prodávali perníková </a:t>
            </a:r>
            <a:r>
              <a:rPr lang="cs-CZ" sz="2800" dirty="0" err="1" smtClean="0">
                <a:solidFill>
                  <a:schemeClr val="tx2"/>
                </a:solidFill>
              </a:rPr>
              <a:t>srdc</a:t>
            </a:r>
            <a:r>
              <a:rPr lang="cs-CZ" sz="2800" dirty="0" smtClean="0">
                <a:solidFill>
                  <a:schemeClr val="tx2"/>
                </a:solidFill>
              </a:rPr>
              <a:t>_.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352928" cy="69837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Napiš podstatná jména v daných pádech:</a:t>
            </a:r>
            <a:endParaRPr lang="cs-CZ" sz="3200" dirty="0"/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56166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Vejce – 2.p.č.j.   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Železo – 6.p.č.j.  ________________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Vejce – 7.p.č.mn.  _______________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Letiště – 4.p.č.j.  ________________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Kolo – 7.p.č.mn.  _______________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Srdce – 3.p.č.mn.  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Sedlo – 2.p.č.j.  ________________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Kopyto – 6.p.č.mn. ______________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352928" cy="698376"/>
          </a:xfrm>
        </p:spPr>
        <p:txBody>
          <a:bodyPr>
            <a:normAutofit fontScale="70000" lnSpcReduction="20000"/>
          </a:bodyPr>
          <a:lstStyle/>
          <a:p>
            <a:r>
              <a:rPr lang="cs-CZ" sz="3200" dirty="0" smtClean="0"/>
              <a:t>Podtrhni </a:t>
            </a:r>
            <a:r>
              <a:rPr lang="cs-CZ" sz="3200" dirty="0" smtClean="0">
                <a:solidFill>
                  <a:srgbClr val="FF0000"/>
                </a:solidFill>
              </a:rPr>
              <a:t>ČERVENĚ </a:t>
            </a:r>
            <a:r>
              <a:rPr lang="cs-CZ" sz="3200" dirty="0" smtClean="0">
                <a:solidFill>
                  <a:schemeClr val="tx2"/>
                </a:solidFill>
              </a:rPr>
              <a:t>slova, která se skloňují podle vzoru </a:t>
            </a:r>
            <a:r>
              <a:rPr lang="cs-CZ" sz="3200" dirty="0" smtClean="0">
                <a:solidFill>
                  <a:srgbClr val="FF0000"/>
                </a:solidFill>
              </a:rPr>
              <a:t>MĚSTO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a </a:t>
            </a:r>
            <a:r>
              <a:rPr lang="cs-CZ" sz="3200" dirty="0" smtClean="0">
                <a:solidFill>
                  <a:srgbClr val="00B0F0"/>
                </a:solidFill>
              </a:rPr>
              <a:t>MODŘE</a:t>
            </a:r>
            <a:r>
              <a:rPr lang="cs-CZ" sz="3200" dirty="0" smtClean="0">
                <a:solidFill>
                  <a:srgbClr val="0070C0"/>
                </a:solidFill>
              </a:rPr>
              <a:t> </a:t>
            </a:r>
            <a:r>
              <a:rPr lang="cs-CZ" sz="3200" dirty="0" smtClean="0">
                <a:solidFill>
                  <a:schemeClr val="tx2"/>
                </a:solidFill>
              </a:rPr>
              <a:t>slova podle vzoru </a:t>
            </a:r>
            <a:r>
              <a:rPr lang="cs-CZ" sz="3200" dirty="0" smtClean="0">
                <a:solidFill>
                  <a:srgbClr val="00B0F0"/>
                </a:solidFill>
              </a:rPr>
              <a:t>MOŘE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CA0692"/>
                </a:solidFill>
              </a:rPr>
              <a:t>Řešení </a:t>
            </a:r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Labe, </a:t>
            </a:r>
            <a:r>
              <a:rPr lang="cs-CZ" sz="2800" dirty="0" smtClean="0">
                <a:solidFill>
                  <a:srgbClr val="FF0000"/>
                </a:solidFill>
              </a:rPr>
              <a:t>kolo, pádlo, </a:t>
            </a:r>
            <a:r>
              <a:rPr lang="cs-CZ" sz="2800" dirty="0" smtClean="0">
                <a:solidFill>
                  <a:srgbClr val="00B0F0"/>
                </a:solidFill>
              </a:rPr>
              <a:t>vejce, </a:t>
            </a:r>
            <a:r>
              <a:rPr lang="cs-CZ" sz="2800" dirty="0" smtClean="0">
                <a:solidFill>
                  <a:srgbClr val="FF0000"/>
                </a:solidFill>
              </a:rPr>
              <a:t>divadlo, bláto, </a:t>
            </a:r>
            <a:r>
              <a:rPr lang="cs-CZ" sz="2800" dirty="0" smtClean="0">
                <a:solidFill>
                  <a:srgbClr val="00B0F0"/>
                </a:solidFill>
              </a:rPr>
              <a:t>nebe, </a:t>
            </a:r>
            <a:r>
              <a:rPr lang="cs-CZ" sz="2800" dirty="0" smtClean="0">
                <a:solidFill>
                  <a:srgbClr val="FF0000"/>
                </a:solidFill>
              </a:rPr>
              <a:t>pravítko, </a:t>
            </a:r>
            <a:r>
              <a:rPr lang="cs-CZ" sz="2800" dirty="0" smtClean="0">
                <a:solidFill>
                  <a:srgbClr val="00B0F0"/>
                </a:solidFill>
              </a:rPr>
              <a:t>cvičiště, </a:t>
            </a:r>
            <a:r>
              <a:rPr lang="cs-CZ" sz="2800" dirty="0" smtClean="0">
                <a:solidFill>
                  <a:srgbClr val="FF0000"/>
                </a:solidFill>
              </a:rPr>
              <a:t>poleno, </a:t>
            </a:r>
            <a:r>
              <a:rPr lang="cs-CZ" sz="2800" dirty="0" smtClean="0">
                <a:solidFill>
                  <a:srgbClr val="00B0F0"/>
                </a:solidFill>
              </a:rPr>
              <a:t>srdce, strniště, citoslovce, </a:t>
            </a:r>
            <a:r>
              <a:rPr lang="cs-CZ" sz="2800" dirty="0" smtClean="0">
                <a:solidFill>
                  <a:srgbClr val="FF0000"/>
                </a:solidFill>
              </a:rPr>
              <a:t>palivo, </a:t>
            </a:r>
            <a:r>
              <a:rPr lang="cs-CZ" sz="2800" dirty="0" smtClean="0">
                <a:solidFill>
                  <a:srgbClr val="00B0F0"/>
                </a:solidFill>
              </a:rPr>
              <a:t>staveniště, </a:t>
            </a:r>
            <a:r>
              <a:rPr lang="cs-CZ" sz="2800" dirty="0" smtClean="0">
                <a:solidFill>
                  <a:srgbClr val="FF0000"/>
                </a:solidFill>
              </a:rPr>
              <a:t>koleno, lehátko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3168352" cy="69837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Doplň koncovky:</a:t>
            </a:r>
            <a:endParaRPr lang="cs-CZ" sz="3200" dirty="0"/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CA0692"/>
                </a:solidFill>
              </a:rPr>
              <a:t>Řešení </a:t>
            </a:r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Na Lab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  <a:r>
              <a:rPr lang="cs-CZ" sz="2800" dirty="0" smtClean="0">
                <a:solidFill>
                  <a:schemeClr val="tx2"/>
                </a:solidFill>
              </a:rPr>
              <a:t> plavaly lysky.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Zemědělci vyjeli do pol</a:t>
            </a:r>
            <a:r>
              <a:rPr lang="cs-CZ" sz="2800" dirty="0" smtClean="0">
                <a:solidFill>
                  <a:srgbClr val="CA0692"/>
                </a:solidFill>
              </a:rPr>
              <a:t>í</a:t>
            </a:r>
            <a:r>
              <a:rPr lang="cs-CZ" sz="2800" dirty="0" smtClean="0">
                <a:solidFill>
                  <a:schemeClr val="tx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Ke hřišt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  <a:r>
              <a:rPr lang="cs-CZ" sz="2800" dirty="0" smtClean="0">
                <a:solidFill>
                  <a:schemeClr val="tx2"/>
                </a:solidFill>
              </a:rPr>
              <a:t> přiběhl Tomáš.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Na neb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  <a:r>
              <a:rPr lang="cs-CZ" sz="2800" dirty="0" smtClean="0">
                <a:solidFill>
                  <a:schemeClr val="tx2"/>
                </a:solidFill>
              </a:rPr>
              <a:t> se objevily mraky.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Koně dusali kopyt</a:t>
            </a:r>
            <a:r>
              <a:rPr lang="cs-CZ" sz="2800" dirty="0" smtClean="0">
                <a:solidFill>
                  <a:srgbClr val="CA0692"/>
                </a:solidFill>
              </a:rPr>
              <a:t>y</a:t>
            </a:r>
            <a:r>
              <a:rPr lang="cs-CZ" sz="2800" dirty="0" smtClean="0">
                <a:solidFill>
                  <a:schemeClr val="tx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Na pouti prodávali perníková srdc</a:t>
            </a:r>
            <a:r>
              <a:rPr lang="cs-CZ" sz="2800" dirty="0" smtClean="0">
                <a:solidFill>
                  <a:srgbClr val="CA0692"/>
                </a:solidFill>
              </a:rPr>
              <a:t>e</a:t>
            </a:r>
            <a:r>
              <a:rPr lang="cs-CZ" sz="2800" dirty="0" smtClean="0">
                <a:solidFill>
                  <a:schemeClr val="tx2"/>
                </a:solidFill>
              </a:rPr>
              <a:t>.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352928" cy="69837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Napiš podstatná jména v daných pádech:</a:t>
            </a:r>
            <a:endParaRPr lang="cs-CZ" sz="3200" dirty="0"/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CA0692"/>
                </a:solidFill>
              </a:rPr>
              <a:t>Řešení </a:t>
            </a:r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56166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Vejce – 2.p.č.j.   </a:t>
            </a:r>
            <a:r>
              <a:rPr lang="cs-CZ" sz="2800" dirty="0" smtClean="0">
                <a:solidFill>
                  <a:srgbClr val="CA0692"/>
                </a:solidFill>
              </a:rPr>
              <a:t>vejce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Železo – 6.p.č.j.  </a:t>
            </a:r>
            <a:r>
              <a:rPr lang="cs-CZ" sz="2800" dirty="0" smtClean="0">
                <a:solidFill>
                  <a:srgbClr val="CA0692"/>
                </a:solidFill>
              </a:rPr>
              <a:t>železu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Vejce – 7.p.č.mn.  </a:t>
            </a:r>
            <a:r>
              <a:rPr lang="cs-CZ" sz="2800" dirty="0" smtClean="0">
                <a:solidFill>
                  <a:srgbClr val="CA0692"/>
                </a:solidFill>
              </a:rPr>
              <a:t>vejci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Letiště – 4.p.č.j.  </a:t>
            </a:r>
            <a:r>
              <a:rPr lang="cs-CZ" sz="2800" dirty="0" smtClean="0">
                <a:solidFill>
                  <a:srgbClr val="CA0692"/>
                </a:solidFill>
              </a:rPr>
              <a:t>letiště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Kolo – 7.p.č.mn.  </a:t>
            </a:r>
            <a:r>
              <a:rPr lang="cs-CZ" sz="2800" dirty="0" smtClean="0">
                <a:solidFill>
                  <a:srgbClr val="CA0692"/>
                </a:solidFill>
              </a:rPr>
              <a:t>koly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Srdce – 3.p.č.mn.  </a:t>
            </a:r>
            <a:r>
              <a:rPr lang="cs-CZ" sz="2800" dirty="0" smtClean="0">
                <a:solidFill>
                  <a:srgbClr val="CA0692"/>
                </a:solidFill>
              </a:rPr>
              <a:t>srdci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Sedlo – 2.p.č.j.  </a:t>
            </a:r>
            <a:r>
              <a:rPr lang="cs-CZ" sz="2800" dirty="0" smtClean="0">
                <a:solidFill>
                  <a:srgbClr val="CA0692"/>
                </a:solidFill>
              </a:rPr>
              <a:t>sedla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Kopyto – 6.p.č.mn. </a:t>
            </a:r>
            <a:r>
              <a:rPr lang="cs-CZ" sz="2800" dirty="0" smtClean="0">
                <a:solidFill>
                  <a:srgbClr val="CA0692"/>
                </a:solidFill>
              </a:rPr>
              <a:t>kopytech</a:t>
            </a:r>
            <a:endParaRPr lang="cs-CZ" sz="2800" dirty="0">
              <a:solidFill>
                <a:srgbClr val="CA069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615223"/>
            <a:ext cx="71192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V</a:t>
            </a:r>
            <a:r>
              <a:rPr lang="cs-CZ" sz="2800" dirty="0" smtClean="0"/>
              <a:t>ytvořeno jako DUM do předmětu český jazyk na ZŠ a MŠ 17.listopadu 1325, Mladá Boleslav pro čtvrtý ročník základní školy.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slouží k doplnění učiva o skloňování podstatných jmen, rodu středního, vzoru moře.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doporučuji prezentovat pomocí interaktivní tabule . 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byl vytvořen a pilotován </a:t>
            </a:r>
          </a:p>
          <a:p>
            <a:pPr marL="457200" indent="-457200"/>
            <a:r>
              <a:rPr lang="cs-CZ" sz="2800" dirty="0" smtClean="0"/>
              <a:t>      v I. pololetí školního roku 2012/2013.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17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15635"/>
            <a:ext cx="8686800" cy="8382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Zdroje textu a obrázků: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24328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Text vlastní.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59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134</TotalTime>
  <Words>469</Words>
  <Application>Microsoft Office PowerPoint</Application>
  <PresentationFormat>Předvádění na obrazovce (4:3)</PresentationFormat>
  <Paragraphs>93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Skloňování podstatných jmen </vt:lpstr>
      <vt:lpstr>VZOR Moře</vt:lpstr>
      <vt:lpstr>VZOR Moře</vt:lpstr>
      <vt:lpstr>skloňování:</vt:lpstr>
      <vt:lpstr>cvičení:</vt:lpstr>
      <vt:lpstr>cvičení:</vt:lpstr>
      <vt:lpstr>cvičení:</vt:lpstr>
      <vt:lpstr>Řešení cvičení:</vt:lpstr>
      <vt:lpstr>Řešení cvičení:</vt:lpstr>
      <vt:lpstr>Řešení cvičení:</vt:lpstr>
      <vt:lpstr>Prezentace aplikace PowerPoint</vt:lpstr>
      <vt:lpstr>Zdroje textu a obrázků: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podstatných jmen 1</dc:title>
  <cp:lastModifiedBy>sofinova</cp:lastModifiedBy>
  <cp:revision>16</cp:revision>
  <dcterms:created xsi:type="dcterms:W3CDTF">2012-07-24T07:19:22Z</dcterms:created>
  <dcterms:modified xsi:type="dcterms:W3CDTF">2012-10-31T13:24:38Z</dcterms:modified>
</cp:coreProperties>
</file>