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66" r:id="rId7"/>
    <p:sldId id="263" r:id="rId8"/>
    <p:sldId id="267" r:id="rId9"/>
    <p:sldId id="268" r:id="rId10"/>
    <p:sldId id="269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0692"/>
    <a:srgbClr val="03C1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16832"/>
            <a:ext cx="8172400" cy="75916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Skloňování podstatných jmen 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6301" y="5683302"/>
            <a:ext cx="7989262" cy="9807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886" y="0"/>
            <a:ext cx="9176886" cy="149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963853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Autor: Mgr. Ivana </a:t>
            </a:r>
            <a:r>
              <a:rPr lang="cs-CZ" sz="4800" dirty="0" err="1" smtClean="0"/>
              <a:t>Kozubová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003" y="4052095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VY_32_INOVACE_09_SKLOŇOVÁNÍ </a:t>
            </a:r>
            <a:r>
              <a:rPr lang="cs-CZ" sz="4000" dirty="0" smtClean="0"/>
              <a:t>PODSTATNÝCH </a:t>
            </a:r>
            <a:r>
              <a:rPr lang="cs-CZ" sz="4000" dirty="0" smtClean="0"/>
              <a:t>JMEN-vzor kuře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406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3212976"/>
            <a:ext cx="5703168" cy="1222375"/>
          </a:xfrm>
        </p:spPr>
        <p:txBody>
          <a:bodyPr>
            <a:normAutofit/>
          </a:bodyPr>
          <a:lstStyle/>
          <a:p>
            <a:r>
              <a:rPr lang="cs-CZ" sz="7200" dirty="0" smtClean="0"/>
              <a:t>VZOR kuře</a:t>
            </a:r>
            <a:endParaRPr lang="cs-CZ" sz="7200" dirty="0"/>
          </a:p>
        </p:txBody>
      </p:sp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Skloňování podstatných jmen </a:t>
            </a:r>
          </a:p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RODU STŘEDNÍHO</a:t>
            </a:r>
            <a:endParaRPr lang="cs-CZ" sz="4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52736"/>
            <a:ext cx="8458200" cy="201622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Skloňujeme  všechna podstatná jména rodu středního zakončená v </a:t>
            </a:r>
            <a:r>
              <a:rPr lang="cs-CZ" sz="2600" dirty="0" smtClean="0">
                <a:solidFill>
                  <a:srgbClr val="FF0000"/>
                </a:solidFill>
              </a:rPr>
              <a:t>1. pádě čísla jednotného zakončena –e/ě  a ve 2. pádě čísla jednotného zakončena –</a:t>
            </a:r>
            <a:r>
              <a:rPr lang="cs-CZ" sz="2600" dirty="0" err="1" smtClean="0">
                <a:solidFill>
                  <a:srgbClr val="FF0000"/>
                </a:solidFill>
              </a:rPr>
              <a:t>ete</a:t>
            </a:r>
            <a:r>
              <a:rPr lang="cs-CZ" sz="2600" dirty="0" smtClean="0">
                <a:solidFill>
                  <a:srgbClr val="FF0000"/>
                </a:solidFill>
              </a:rPr>
              <a:t>/</a:t>
            </a:r>
            <a:r>
              <a:rPr lang="cs-CZ" sz="2600" dirty="0" err="1" smtClean="0">
                <a:solidFill>
                  <a:srgbClr val="FF0000"/>
                </a:solidFill>
              </a:rPr>
              <a:t>ěte</a:t>
            </a:r>
            <a:endParaRPr lang="cs-CZ" sz="2600" dirty="0" smtClean="0">
              <a:solidFill>
                <a:srgbClr val="FF0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835696" y="332656"/>
            <a:ext cx="5415136" cy="1222375"/>
          </a:xfrm>
        </p:spPr>
        <p:txBody>
          <a:bodyPr>
            <a:normAutofit/>
          </a:bodyPr>
          <a:lstStyle/>
          <a:p>
            <a:r>
              <a:rPr lang="cs-CZ" sz="7200" dirty="0" smtClean="0"/>
              <a:t>VZOR kuře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573016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Např.: housle, mládě, lvíče, koště, štěně, zvíře, tele, poupě, doupě, páže, …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458200" cy="1222375"/>
          </a:xfrm>
        </p:spPr>
        <p:txBody>
          <a:bodyPr/>
          <a:lstStyle/>
          <a:p>
            <a:r>
              <a:rPr lang="cs-CZ" dirty="0" smtClean="0"/>
              <a:t>skloňování: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38317"/>
            <a:ext cx="2318792" cy="49685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75759" y="1349157"/>
            <a:ext cx="216024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tx2"/>
                </a:solidFill>
              </a:rPr>
              <a:t>Jedn</a:t>
            </a:r>
            <a:r>
              <a:rPr lang="cs-CZ" sz="3200" dirty="0" smtClean="0">
                <a:solidFill>
                  <a:schemeClr val="tx2"/>
                </a:solidFill>
              </a:rPr>
              <a:t>. č.</a:t>
            </a:r>
          </a:p>
          <a:p>
            <a:endParaRPr lang="cs-CZ" sz="10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e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ete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eti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e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e!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eti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etem</a:t>
            </a:r>
            <a:endParaRPr lang="cs-CZ" sz="3200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6994" y="1349157"/>
            <a:ext cx="2232248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Množ. </a:t>
            </a:r>
            <a:r>
              <a:rPr lang="cs-CZ" sz="3200" dirty="0">
                <a:solidFill>
                  <a:schemeClr val="tx2"/>
                </a:solidFill>
              </a:rPr>
              <a:t>č</a:t>
            </a:r>
            <a:r>
              <a:rPr lang="cs-CZ" sz="3200" dirty="0" smtClean="0">
                <a:solidFill>
                  <a:schemeClr val="tx2"/>
                </a:solidFill>
              </a:rPr>
              <a:t>.</a:t>
            </a:r>
          </a:p>
          <a:p>
            <a:endParaRPr lang="cs-CZ" sz="10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ata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at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atům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ata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ata!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atech</a:t>
            </a:r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</a:rPr>
              <a:t>kuř</a:t>
            </a:r>
            <a:r>
              <a:rPr lang="cs-CZ" sz="3200" dirty="0" smtClean="0">
                <a:solidFill>
                  <a:srgbClr val="FF0000"/>
                </a:solidFill>
              </a:rPr>
              <a:t>aty</a:t>
            </a:r>
            <a:endParaRPr lang="cs-CZ" sz="3200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9713" y="1991763"/>
            <a:ext cx="93610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1.p.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2.p.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3.p.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4.p.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5.p.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6.p.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7.p.</a:t>
            </a:r>
          </a:p>
          <a:p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8352928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Dej do správného tvaru: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/>
              <a:t>cvičení: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Kobyla šla se dvěma (hříbě) ______________.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Babička se procházela s (vnouče) ____________.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Husa se batolila s (house) ________________.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U dveří si hrála dvě (štěně) _____________.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Zametal novým (koště) _______________.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46798"/>
            <a:ext cx="3168352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Urči vzor: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/>
              <a:t>cvičení: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33230"/>
            <a:ext cx="79208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Poupě - 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Bulharsko - 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Vajíčko - 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Srdce - 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Děvče - 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Letadlo - 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Jídlo - 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Vnouče - _______________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Ráno - ___________________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Kotě - __________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8352928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Napiš podstatná jména v daných pádech: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/>
              <a:t>cvičení: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56166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Mládě – 7.p.č.j.   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Doupě – 6.p.č.j.  ________________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Kotě – 4.p.č.mn.  _______________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Tele – 3.p.č.mn.  ________________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Vozidlo – 3.p.č.mn.  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Labe – 2.p.č.j.  ______________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Sedlo – 2.p.č.j.  ________________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8352928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Dej do správného tvaru: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</a:t>
            </a:r>
            <a:r>
              <a:rPr lang="cs-CZ" dirty="0" smtClean="0"/>
              <a:t> cvičení: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Kobyla šla se dvěma (hříbě) </a:t>
            </a:r>
            <a:r>
              <a:rPr lang="cs-CZ" sz="2800" dirty="0" smtClean="0">
                <a:solidFill>
                  <a:srgbClr val="CA0692"/>
                </a:solidFill>
              </a:rPr>
              <a:t>hříbaty.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Babička se procházela s (vnouče) </a:t>
            </a:r>
            <a:r>
              <a:rPr lang="cs-CZ" sz="2800" dirty="0" smtClean="0">
                <a:solidFill>
                  <a:srgbClr val="CA0692"/>
                </a:solidFill>
              </a:rPr>
              <a:t>vnoučetem.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Husa se batolila s (house) </a:t>
            </a:r>
            <a:r>
              <a:rPr lang="cs-CZ" sz="2800" dirty="0" smtClean="0">
                <a:solidFill>
                  <a:srgbClr val="CA0692"/>
                </a:solidFill>
              </a:rPr>
              <a:t>housetem.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U dveří si hrála dvě (štěně) </a:t>
            </a:r>
            <a:r>
              <a:rPr lang="cs-CZ" sz="2800" dirty="0" smtClean="0">
                <a:solidFill>
                  <a:srgbClr val="CA0692"/>
                </a:solidFill>
              </a:rPr>
              <a:t>štěňata.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Zametal novým (koště) </a:t>
            </a:r>
            <a:r>
              <a:rPr lang="cs-CZ" sz="2800" dirty="0" smtClean="0">
                <a:solidFill>
                  <a:srgbClr val="CA0692"/>
                </a:solidFill>
              </a:rPr>
              <a:t>koštětem.</a:t>
            </a:r>
            <a:endParaRPr lang="cs-CZ" sz="2800" dirty="0">
              <a:solidFill>
                <a:srgbClr val="CA0692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46798"/>
            <a:ext cx="3168352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Urči vzor: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</a:t>
            </a:r>
            <a:r>
              <a:rPr lang="cs-CZ" dirty="0" smtClean="0"/>
              <a:t> cvičení: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33230"/>
            <a:ext cx="79208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Poupě - </a:t>
            </a:r>
            <a:r>
              <a:rPr lang="cs-CZ" sz="2800" dirty="0" smtClean="0">
                <a:solidFill>
                  <a:srgbClr val="CA0692"/>
                </a:solidFill>
              </a:rPr>
              <a:t>kuře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Bulharsko - </a:t>
            </a:r>
            <a:r>
              <a:rPr lang="cs-CZ" sz="2800" dirty="0" smtClean="0">
                <a:solidFill>
                  <a:srgbClr val="CA0692"/>
                </a:solidFill>
              </a:rPr>
              <a:t>město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Vajíčko - </a:t>
            </a:r>
            <a:r>
              <a:rPr lang="cs-CZ" sz="2800" dirty="0" smtClean="0">
                <a:solidFill>
                  <a:srgbClr val="CA0692"/>
                </a:solidFill>
              </a:rPr>
              <a:t>město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Srdce - </a:t>
            </a:r>
            <a:r>
              <a:rPr lang="cs-CZ" sz="2800" dirty="0" smtClean="0">
                <a:solidFill>
                  <a:srgbClr val="CA0692"/>
                </a:solidFill>
              </a:rPr>
              <a:t>moře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Děvče - </a:t>
            </a:r>
            <a:r>
              <a:rPr lang="cs-CZ" sz="2800" dirty="0" smtClean="0">
                <a:solidFill>
                  <a:srgbClr val="CA0692"/>
                </a:solidFill>
              </a:rPr>
              <a:t>kuře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Letadlo - </a:t>
            </a:r>
            <a:r>
              <a:rPr lang="cs-CZ" sz="2800" dirty="0" smtClean="0">
                <a:solidFill>
                  <a:srgbClr val="CA0692"/>
                </a:solidFill>
              </a:rPr>
              <a:t>město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Jídlo - </a:t>
            </a:r>
            <a:r>
              <a:rPr lang="cs-CZ" sz="2800" dirty="0" smtClean="0">
                <a:solidFill>
                  <a:srgbClr val="CA0692"/>
                </a:solidFill>
              </a:rPr>
              <a:t>město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Vnouče - </a:t>
            </a:r>
            <a:r>
              <a:rPr lang="cs-CZ" sz="2800" dirty="0" smtClean="0">
                <a:solidFill>
                  <a:srgbClr val="CA0692"/>
                </a:solidFill>
              </a:rPr>
              <a:t>kuře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Ráno - </a:t>
            </a:r>
            <a:r>
              <a:rPr lang="cs-CZ" sz="2800" dirty="0" smtClean="0">
                <a:solidFill>
                  <a:srgbClr val="CA0692"/>
                </a:solidFill>
              </a:rPr>
              <a:t>město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Kotě - </a:t>
            </a:r>
            <a:r>
              <a:rPr lang="cs-CZ" sz="2800" dirty="0" smtClean="0">
                <a:solidFill>
                  <a:srgbClr val="CA0692"/>
                </a:solidFill>
              </a:rPr>
              <a:t>kuře</a:t>
            </a:r>
            <a:endParaRPr lang="cs-CZ" sz="2800" dirty="0">
              <a:solidFill>
                <a:srgbClr val="CA0692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8352928" cy="698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Napiš podstatná jména v daných pádech: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</a:t>
            </a:r>
            <a:r>
              <a:rPr lang="cs-CZ" dirty="0" smtClean="0"/>
              <a:t> cvičení: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56166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Mládě – 7.p.č.j.   </a:t>
            </a:r>
            <a:r>
              <a:rPr lang="cs-CZ" sz="2800" dirty="0" smtClean="0">
                <a:solidFill>
                  <a:srgbClr val="CA0692"/>
                </a:solidFill>
              </a:rPr>
              <a:t>mládětem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Doupě – 6.p.č.j.  </a:t>
            </a:r>
            <a:r>
              <a:rPr lang="cs-CZ" sz="2800" dirty="0" smtClean="0">
                <a:solidFill>
                  <a:srgbClr val="CA0692"/>
                </a:solidFill>
              </a:rPr>
              <a:t>doupěti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Kotě – 4.p.č.mn.  </a:t>
            </a:r>
            <a:r>
              <a:rPr lang="cs-CZ" sz="2800" dirty="0" smtClean="0">
                <a:solidFill>
                  <a:srgbClr val="CA0692"/>
                </a:solidFill>
              </a:rPr>
              <a:t>koťata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Tele – 3.p.č.mn.  </a:t>
            </a:r>
            <a:r>
              <a:rPr lang="cs-CZ" sz="2800" dirty="0" smtClean="0">
                <a:solidFill>
                  <a:srgbClr val="CA0692"/>
                </a:solidFill>
              </a:rPr>
              <a:t>telatům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Vozidlo – 3.p.č.mn.  </a:t>
            </a:r>
            <a:r>
              <a:rPr lang="cs-CZ" sz="2800" dirty="0" smtClean="0">
                <a:solidFill>
                  <a:srgbClr val="CA0692"/>
                </a:solidFill>
              </a:rPr>
              <a:t>vozidlům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Labe – 2.p.č.j.  </a:t>
            </a:r>
            <a:r>
              <a:rPr lang="cs-CZ" sz="2800" dirty="0" smtClean="0">
                <a:solidFill>
                  <a:srgbClr val="CA0692"/>
                </a:solidFill>
              </a:rPr>
              <a:t>Labe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Sedlo – 2.p.č.j.  </a:t>
            </a:r>
            <a:r>
              <a:rPr lang="cs-CZ" sz="2800" dirty="0" smtClean="0">
                <a:solidFill>
                  <a:srgbClr val="CA0692"/>
                </a:solidFill>
              </a:rPr>
              <a:t>sedla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615223"/>
            <a:ext cx="711927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český jazyk na ZŠ a MŠ 17.listopadu 1325, Mladá Boleslav pro čtvrtý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skloňování podstatných jmen, rodu středního, vzoru kuře.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 . 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</a:t>
            </a:r>
          </a:p>
          <a:p>
            <a:pPr marL="457200" indent="-457200"/>
            <a:r>
              <a:rPr lang="cs-CZ" sz="2800" dirty="0" smtClean="0"/>
              <a:t>      v I. pololetí školního roku 2012/2013.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71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15635"/>
            <a:ext cx="8686800" cy="8382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Zdroje textu a obrázků: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Text vlastní.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59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151</TotalTime>
  <Words>459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Skloňování podstatných jmen </vt:lpstr>
      <vt:lpstr>VZOR kuře</vt:lpstr>
      <vt:lpstr>VZOR kuře</vt:lpstr>
      <vt:lpstr>skloňování:</vt:lpstr>
      <vt:lpstr>cvičení:</vt:lpstr>
      <vt:lpstr>cvičení:</vt:lpstr>
      <vt:lpstr>cvičení:</vt:lpstr>
      <vt:lpstr>ŘEŠENÍ cvičení:</vt:lpstr>
      <vt:lpstr>ŘEŠENÍ cvičení:</vt:lpstr>
      <vt:lpstr>ŘEŠENÍ cvičení:</vt:lpstr>
      <vt:lpstr>Prezentace aplikace PowerPoint</vt:lpstr>
      <vt:lpstr>Zdroje textu a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podstatných jmen 1</dc:title>
  <dc:creator>Mirka</dc:creator>
  <cp:lastModifiedBy>sofinova</cp:lastModifiedBy>
  <cp:revision>17</cp:revision>
  <dcterms:created xsi:type="dcterms:W3CDTF">2012-07-24T07:19:22Z</dcterms:created>
  <dcterms:modified xsi:type="dcterms:W3CDTF">2012-10-31T13:28:31Z</dcterms:modified>
</cp:coreProperties>
</file>