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172400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VY_32_INOVACE_10_SKLOŇOVÁNÍ PODSTATNÝCH JMEN-vzor stavení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3212976"/>
            <a:ext cx="5832648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VZOR stavení</a:t>
            </a:r>
            <a:endParaRPr lang="cs-CZ" sz="7200" dirty="0"/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RODU STŘEDNÍHO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458200" cy="20162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Skloňujeme  všechna podstatná jména rodu středního zakončená v </a:t>
            </a:r>
            <a:r>
              <a:rPr lang="cs-CZ" sz="2600" dirty="0" smtClean="0">
                <a:solidFill>
                  <a:srgbClr val="FF0000"/>
                </a:solidFill>
              </a:rPr>
              <a:t>1. pádě čísla jednotného samohláskou –í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</a:rPr>
              <a:t>Je to vzor měkký – </a:t>
            </a:r>
            <a:r>
              <a:rPr lang="cs-CZ" sz="2600" dirty="0" smtClean="0">
                <a:solidFill>
                  <a:srgbClr val="FF0000"/>
                </a:solidFill>
              </a:rPr>
              <a:t>ve všech pádech je koncovka -í</a:t>
            </a:r>
            <a:endParaRPr lang="cs-CZ" sz="2600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616624" cy="1222375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VZOR stavení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07707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Např.: zábradlí, přízemí, cukroví, uhlí, dříví, zdraví, bohatství, podkroví, údolí, podnebí, …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58200" cy="1222375"/>
          </a:xfrm>
        </p:spPr>
        <p:txBody>
          <a:bodyPr/>
          <a:lstStyle/>
          <a:p>
            <a:r>
              <a:rPr lang="cs-CZ" dirty="0" smtClean="0"/>
              <a:t>skloňování: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1349157"/>
            <a:ext cx="216024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Jedn</a:t>
            </a:r>
            <a:r>
              <a:rPr lang="cs-CZ" sz="3200" dirty="0" smtClean="0">
                <a:solidFill>
                  <a:schemeClr val="tx2"/>
                </a:solidFill>
              </a:rPr>
              <a:t>. č.</a:t>
            </a:r>
          </a:p>
          <a:p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í!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ím</a:t>
            </a:r>
            <a:endParaRPr lang="cs-CZ" sz="3200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1349157"/>
            <a:ext cx="22322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Množ. </a:t>
            </a:r>
            <a:r>
              <a:rPr lang="cs-CZ" sz="3200" dirty="0">
                <a:solidFill>
                  <a:schemeClr val="tx2"/>
                </a:solidFill>
              </a:rPr>
              <a:t>č</a:t>
            </a:r>
            <a:r>
              <a:rPr lang="cs-CZ" sz="3200" dirty="0" smtClean="0">
                <a:solidFill>
                  <a:schemeClr val="tx2"/>
                </a:solidFill>
              </a:rPr>
              <a:t>.</a:t>
            </a:r>
          </a:p>
          <a:p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ím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í!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ích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staven</a:t>
            </a:r>
            <a:r>
              <a:rPr lang="cs-CZ" sz="3200" dirty="0" smtClean="0">
                <a:solidFill>
                  <a:srgbClr val="FF0000"/>
                </a:solidFill>
              </a:rPr>
              <a:t>ími</a:t>
            </a:r>
            <a:endParaRPr lang="cs-CZ" sz="3200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713" y="1991763"/>
            <a:ext cx="93610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1.p.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2.p.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3.p.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4.p.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5.p.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6.p.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7.p.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koncovky: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Se </a:t>
            </a:r>
            <a:r>
              <a:rPr lang="cs-CZ" sz="2800" dirty="0" err="1" smtClean="0">
                <a:solidFill>
                  <a:schemeClr val="tx2"/>
                </a:solidFill>
              </a:rPr>
              <a:t>světl</a:t>
            </a:r>
            <a:r>
              <a:rPr lang="cs-CZ" sz="2800" dirty="0" smtClean="0">
                <a:solidFill>
                  <a:schemeClr val="tx2"/>
                </a:solidFill>
              </a:rPr>
              <a:t>_, sít obil_, na územ_, pod </a:t>
            </a:r>
            <a:r>
              <a:rPr lang="cs-CZ" sz="2800" dirty="0" err="1" smtClean="0">
                <a:solidFill>
                  <a:schemeClr val="tx2"/>
                </a:solidFill>
              </a:rPr>
              <a:t>letadl</a:t>
            </a:r>
            <a:r>
              <a:rPr lang="cs-CZ" sz="2800" dirty="0" smtClean="0">
                <a:solidFill>
                  <a:schemeClr val="tx2"/>
                </a:solidFill>
              </a:rPr>
              <a:t>_, s las_, 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obdob_, </a:t>
            </a:r>
            <a:r>
              <a:rPr lang="cs-CZ" sz="2800" dirty="0" err="1" smtClean="0">
                <a:solidFill>
                  <a:schemeClr val="tx2"/>
                </a:solidFill>
              </a:rPr>
              <a:t>nepřátelstv</a:t>
            </a:r>
            <a:r>
              <a:rPr lang="cs-CZ" sz="2800" dirty="0" smtClean="0">
                <a:solidFill>
                  <a:schemeClr val="tx2"/>
                </a:solidFill>
              </a:rPr>
              <a:t>_, se </a:t>
            </a:r>
            <a:r>
              <a:rPr lang="cs-CZ" sz="2800" dirty="0" err="1" smtClean="0">
                <a:solidFill>
                  <a:schemeClr val="tx2"/>
                </a:solidFill>
              </a:rPr>
              <a:t>struhadl</a:t>
            </a:r>
            <a:r>
              <a:rPr lang="cs-CZ" sz="2800" dirty="0" smtClean="0">
                <a:solidFill>
                  <a:schemeClr val="tx2"/>
                </a:solidFill>
              </a:rPr>
              <a:t>_, z </a:t>
            </a:r>
            <a:r>
              <a:rPr lang="cs-CZ" sz="2800" dirty="0" err="1" smtClean="0">
                <a:solidFill>
                  <a:schemeClr val="tx2"/>
                </a:solidFill>
              </a:rPr>
              <a:t>pol</a:t>
            </a:r>
            <a:r>
              <a:rPr lang="cs-CZ" sz="2800" dirty="0" smtClean="0">
                <a:solidFill>
                  <a:schemeClr val="tx2"/>
                </a:solidFill>
              </a:rPr>
              <a:t>_, v </a:t>
            </a:r>
            <a:r>
              <a:rPr lang="cs-CZ" sz="2800" dirty="0" err="1" smtClean="0">
                <a:solidFill>
                  <a:schemeClr val="tx2"/>
                </a:solidFill>
              </a:rPr>
              <a:t>ponděl</a:t>
            </a:r>
            <a:r>
              <a:rPr lang="cs-CZ" sz="2800" dirty="0" smtClean="0">
                <a:solidFill>
                  <a:schemeClr val="tx2"/>
                </a:solidFill>
              </a:rPr>
              <a:t>_, se zel_m, ve </a:t>
            </a:r>
            <a:r>
              <a:rPr lang="cs-CZ" sz="2800" dirty="0" err="1" smtClean="0">
                <a:solidFill>
                  <a:schemeClr val="tx2"/>
                </a:solidFill>
              </a:rPr>
              <a:t>Vrchlab</a:t>
            </a:r>
            <a:r>
              <a:rPr lang="cs-CZ" sz="2800" dirty="0" smtClean="0">
                <a:solidFill>
                  <a:schemeClr val="tx2"/>
                </a:solidFill>
              </a:rPr>
              <a:t>_, se </a:t>
            </a:r>
            <a:r>
              <a:rPr lang="cs-CZ" sz="2800" dirty="0" err="1" smtClean="0">
                <a:solidFill>
                  <a:schemeClr val="tx2"/>
                </a:solidFill>
              </a:rPr>
              <a:t>stébl</a:t>
            </a:r>
            <a:r>
              <a:rPr lang="cs-CZ" sz="2800" dirty="0" smtClean="0">
                <a:solidFill>
                  <a:schemeClr val="tx2"/>
                </a:solidFill>
              </a:rPr>
              <a:t>_, pohodl_, nad </a:t>
            </a:r>
            <a:r>
              <a:rPr lang="cs-CZ" sz="2800" dirty="0" err="1" smtClean="0">
                <a:solidFill>
                  <a:schemeClr val="tx2"/>
                </a:solidFill>
              </a:rPr>
              <a:t>pol</a:t>
            </a:r>
            <a:r>
              <a:rPr lang="cs-CZ" sz="2800" dirty="0" smtClean="0">
                <a:solidFill>
                  <a:schemeClr val="tx2"/>
                </a:solidFill>
              </a:rPr>
              <a:t>_, v údol_, řezal dřív_, s děvčat_, dvě </a:t>
            </a:r>
            <a:r>
              <a:rPr lang="cs-CZ" sz="2800" dirty="0" err="1" smtClean="0">
                <a:solidFill>
                  <a:schemeClr val="tx2"/>
                </a:solidFill>
              </a:rPr>
              <a:t>jídl</a:t>
            </a:r>
            <a:r>
              <a:rPr lang="cs-CZ" sz="2800" dirty="0" smtClean="0">
                <a:solidFill>
                  <a:schemeClr val="tx2"/>
                </a:solidFill>
              </a:rPr>
              <a:t>_ 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1908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tabulku: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2132856"/>
          <a:ext cx="8352930" cy="3518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1800200"/>
                <a:gridCol w="1656184"/>
                <a:gridCol w="1656184"/>
                <a:gridCol w="2448274"/>
              </a:tblGrid>
              <a:tr h="58635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město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moře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kuře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stavení</a:t>
                      </a:r>
                      <a:endParaRPr lang="cs-CZ" sz="2800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poleno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prase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pondělí</a:t>
                      </a:r>
                      <a:endParaRPr lang="cs-CZ" sz="2800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koncovky: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/>
              <a:t> 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Se světl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, sít obil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na územ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pod letadl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, s las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, 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obdob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nepřátelstv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se </a:t>
            </a:r>
            <a:r>
              <a:rPr lang="cs-CZ" sz="2800" dirty="0" smtClean="0">
                <a:solidFill>
                  <a:schemeClr val="tx2"/>
                </a:solidFill>
              </a:rPr>
              <a:t>struhadl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, z pol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v ponděl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se zel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m, ve Vrchlab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se stébl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, pohodl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nad pol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chemeClr val="tx2"/>
                </a:solidFill>
              </a:rPr>
              <a:t>, v údol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řezal dřív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chemeClr val="tx2"/>
                </a:solidFill>
              </a:rPr>
              <a:t>, s děvčat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, dvě jídl</a:t>
            </a:r>
            <a:r>
              <a:rPr lang="cs-CZ" sz="2800" dirty="0" smtClean="0">
                <a:solidFill>
                  <a:srgbClr val="CA069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1908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tabulku: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/>
              <a:t> cvičení: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2132856"/>
          <a:ext cx="8352930" cy="3518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1800200"/>
                <a:gridCol w="1656184"/>
                <a:gridCol w="1944216"/>
                <a:gridCol w="2160242"/>
              </a:tblGrid>
              <a:tr h="58635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město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moře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kuře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stavení</a:t>
                      </a:r>
                      <a:endParaRPr lang="cs-CZ" sz="2800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poleno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prase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pondělí</a:t>
                      </a:r>
                      <a:endParaRPr lang="cs-CZ" sz="2800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laso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Labe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lvíče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listí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slovo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srdce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sele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stromoví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nosítko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nebe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novorozeně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nepřátelství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kolo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kluziště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kotě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A0692"/>
                          </a:solidFill>
                        </a:rPr>
                        <a:t>křoví</a:t>
                      </a:r>
                      <a:endParaRPr lang="cs-CZ" sz="2800" dirty="0">
                        <a:solidFill>
                          <a:srgbClr val="CA069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středního, vzoru stavení.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</a:t>
            </a:r>
          </a:p>
          <a:p>
            <a:pPr marL="457200" indent="-457200"/>
            <a:r>
              <a:rPr lang="cs-CZ" sz="2800" dirty="0" smtClean="0"/>
              <a:t>      v I. 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160</TotalTime>
  <Words>374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Skloňování podstatných jmen </vt:lpstr>
      <vt:lpstr>VZOR stavení</vt:lpstr>
      <vt:lpstr>VZOR stavení</vt:lpstr>
      <vt:lpstr>skloňování:</vt:lpstr>
      <vt:lpstr>cvičení:</vt:lpstr>
      <vt:lpstr>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cp:lastModifiedBy>Učitel</cp:lastModifiedBy>
  <cp:revision>20</cp:revision>
  <dcterms:created xsi:type="dcterms:W3CDTF">2012-07-24T07:19:22Z</dcterms:created>
  <dcterms:modified xsi:type="dcterms:W3CDTF">2012-12-10T14:14:12Z</dcterms:modified>
</cp:coreProperties>
</file>