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0692"/>
    <a:srgbClr val="03C1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8172400" cy="7591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Skloňování podstatných jmen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6301" y="5683302"/>
            <a:ext cx="7989262" cy="9807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86" y="0"/>
            <a:ext cx="9176886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6385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Mgr. Ivana </a:t>
            </a:r>
            <a:r>
              <a:rPr lang="cs-CZ" sz="4800" dirty="0" err="1" smtClean="0"/>
              <a:t>Kozubová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003" y="4052095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VY_32_INOVACE_11_SKLOŇOVÁNÍ </a:t>
            </a:r>
            <a:r>
              <a:rPr lang="cs-CZ" sz="4000" dirty="0" smtClean="0"/>
              <a:t>PODSTATNÝCH </a:t>
            </a:r>
            <a:r>
              <a:rPr lang="cs-CZ" sz="4000" dirty="0" smtClean="0"/>
              <a:t>JMEN-vzor žena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3212976"/>
            <a:ext cx="5703168" cy="122237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VZOR ŽENA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</a:rPr>
              <a:t>Skloňování podstatných jmen </a:t>
            </a:r>
          </a:p>
          <a:p>
            <a:pPr algn="ctr"/>
            <a:r>
              <a:rPr lang="cs-CZ" sz="4400" dirty="0" smtClean="0">
                <a:solidFill>
                  <a:srgbClr val="0070C0"/>
                </a:solidFill>
              </a:rPr>
              <a:t>RODU ŽENSKÉHO</a:t>
            </a:r>
            <a:endParaRPr lang="cs-CZ" sz="4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458200" cy="20162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rgbClr val="0070C0"/>
                </a:solidFill>
              </a:rPr>
              <a:t>Skloňujeme  všechna podstatná jména rodu ženského zakončená v </a:t>
            </a:r>
            <a:r>
              <a:rPr lang="cs-CZ" sz="2600" dirty="0" smtClean="0">
                <a:solidFill>
                  <a:srgbClr val="FF0000"/>
                </a:solidFill>
              </a:rPr>
              <a:t>1. pádě čísla jednotného samohláskou –a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rgbClr val="0070C0"/>
                </a:solidFill>
              </a:rPr>
              <a:t>Je to vzor tvrdý – </a:t>
            </a:r>
            <a:r>
              <a:rPr lang="cs-CZ" sz="2600" dirty="0" smtClean="0">
                <a:solidFill>
                  <a:srgbClr val="FF0000"/>
                </a:solidFill>
              </a:rPr>
              <a:t>píšeme všude –y, pouze u 7. pádu čísla množného je koncovka –</a:t>
            </a:r>
            <a:r>
              <a:rPr lang="cs-CZ" sz="2600" dirty="0" err="1" smtClean="0">
                <a:solidFill>
                  <a:srgbClr val="FF0000"/>
                </a:solidFill>
              </a:rPr>
              <a:t>ami</a:t>
            </a:r>
            <a:endParaRPr lang="cs-CZ" sz="2600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835696" y="332656"/>
            <a:ext cx="5415136" cy="122237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VZOR ŽENA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07707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Např.: škola, sestra, lípa, pila, teta, Sázava, hora, vosa, minuta, tlapka, vydra, sova, …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458200" cy="1222375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skloňování: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38317"/>
            <a:ext cx="2318792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75759" y="1349157"/>
            <a:ext cx="216024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Jedn</a:t>
            </a:r>
            <a:r>
              <a:rPr lang="cs-CZ" sz="3200" dirty="0" smtClean="0">
                <a:solidFill>
                  <a:srgbClr val="0070C0"/>
                </a:solidFill>
              </a:rPr>
              <a:t>. č.</a:t>
            </a:r>
          </a:p>
          <a:p>
            <a:endParaRPr lang="cs-CZ" sz="10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ě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u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o!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ě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ou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994" y="1349157"/>
            <a:ext cx="223224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Množ. </a:t>
            </a:r>
            <a:r>
              <a:rPr lang="cs-CZ" sz="3200" dirty="0">
                <a:solidFill>
                  <a:srgbClr val="0070C0"/>
                </a:solidFill>
              </a:rPr>
              <a:t>č</a:t>
            </a:r>
            <a:r>
              <a:rPr lang="cs-CZ" sz="3200" dirty="0" smtClean="0">
                <a:solidFill>
                  <a:srgbClr val="0070C0"/>
                </a:solidFill>
              </a:rPr>
              <a:t>.</a:t>
            </a:r>
          </a:p>
          <a:p>
            <a:endParaRPr lang="cs-CZ" sz="10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ám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y!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ách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žen</a:t>
            </a:r>
            <a:r>
              <a:rPr lang="cs-CZ" sz="3200" dirty="0" smtClean="0">
                <a:solidFill>
                  <a:srgbClr val="FF0000"/>
                </a:solidFill>
              </a:rPr>
              <a:t>ami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988840"/>
            <a:ext cx="93610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2.p.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3.p.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4.p.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5.p.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6.p.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7.p.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96752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Doplň koncovky: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2348880"/>
            <a:ext cx="38884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Žiraf_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Vyšší budov_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Na žížal_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Velké zásob_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Od kopřiv_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Se </a:t>
            </a:r>
            <a:r>
              <a:rPr lang="cs-CZ" sz="2800" dirty="0" err="1" smtClean="0">
                <a:solidFill>
                  <a:srgbClr val="0070C0"/>
                </a:solidFill>
              </a:rPr>
              <a:t>zebram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O dvou žen_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348880"/>
            <a:ext cx="38884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Slané slz_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Včel_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Ze </a:t>
            </a:r>
            <a:r>
              <a:rPr lang="cs-CZ" sz="2800" dirty="0" err="1" smtClean="0">
                <a:solidFill>
                  <a:srgbClr val="0070C0"/>
                </a:solidFill>
              </a:rPr>
              <a:t>skál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Zrnka káv_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 </a:t>
            </a:r>
            <a:r>
              <a:rPr lang="cs-CZ" sz="2800" dirty="0" err="1" smtClean="0">
                <a:solidFill>
                  <a:srgbClr val="0070C0"/>
                </a:solidFill>
              </a:rPr>
              <a:t>kozam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Do škol_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O jedné žen_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Dej do množného čísla: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42484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Trouba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Hračka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Káva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Řasa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Bitva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Vazba ____________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68201"/>
            <a:ext cx="42484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Pračka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Kniha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Bota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Larva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Květina 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Tapeta _____________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Dej do správného tvaru: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84249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Máš (koloběžka) ____________ ?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Dej koláč do (trouba) _________ !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Čtu si pohádkovou (knížka) __________ 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Jedli jsme omáčku s (houby) _______________ 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U potoka kuňkají (žáby) _____________ .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96752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Doplň koncovky: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>
                <a:solidFill>
                  <a:srgbClr val="0070C0"/>
                </a:solidFill>
              </a:rPr>
              <a:t> 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2348880"/>
            <a:ext cx="38884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Žiraf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Vyšší budov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Na žížal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Velké zásob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Od kopřiv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 smtClean="0">
                <a:solidFill>
                  <a:srgbClr val="0070C0"/>
                </a:solidFill>
              </a:rPr>
              <a:t>Se zebram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O dvou žen</a:t>
            </a:r>
            <a:r>
              <a:rPr lang="cs-CZ" sz="2800" dirty="0" smtClean="0">
                <a:solidFill>
                  <a:srgbClr val="CA0692"/>
                </a:solidFill>
              </a:rPr>
              <a:t>ách</a:t>
            </a:r>
            <a:endParaRPr lang="cs-CZ" sz="2800" dirty="0">
              <a:solidFill>
                <a:srgbClr val="CA069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348880"/>
            <a:ext cx="38884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Slané slz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Včel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Ze skál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Zrnka káv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 kozam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Do škol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O jedné žen</a:t>
            </a:r>
            <a:r>
              <a:rPr lang="cs-CZ" sz="2800" dirty="0" smtClean="0">
                <a:solidFill>
                  <a:srgbClr val="CA0692"/>
                </a:solidFill>
              </a:rPr>
              <a:t>ě</a:t>
            </a:r>
            <a:endParaRPr lang="cs-CZ" sz="2800" dirty="0">
              <a:solidFill>
                <a:srgbClr val="CA069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Dej do množného čísla: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>
                <a:solidFill>
                  <a:srgbClr val="0070C0"/>
                </a:solidFill>
              </a:rPr>
              <a:t> 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42484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Trouba </a:t>
            </a:r>
            <a:r>
              <a:rPr lang="cs-CZ" sz="2800" dirty="0" smtClean="0">
                <a:solidFill>
                  <a:srgbClr val="CA0692"/>
                </a:solidFill>
              </a:rPr>
              <a:t>- trouby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Hračka </a:t>
            </a:r>
            <a:r>
              <a:rPr lang="cs-CZ" sz="2800" dirty="0" smtClean="0">
                <a:solidFill>
                  <a:srgbClr val="CA0692"/>
                </a:solidFill>
              </a:rPr>
              <a:t>- hračky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Káva </a:t>
            </a:r>
            <a:r>
              <a:rPr lang="cs-CZ" sz="2800" dirty="0" smtClean="0">
                <a:solidFill>
                  <a:srgbClr val="CA0692"/>
                </a:solidFill>
              </a:rPr>
              <a:t>- kávy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Řasa </a:t>
            </a:r>
            <a:r>
              <a:rPr lang="cs-CZ" sz="2800" dirty="0" smtClean="0">
                <a:solidFill>
                  <a:srgbClr val="CA0692"/>
                </a:solidFill>
              </a:rPr>
              <a:t>- řasy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Bitva </a:t>
            </a:r>
            <a:r>
              <a:rPr lang="cs-CZ" sz="2800" dirty="0" smtClean="0">
                <a:solidFill>
                  <a:srgbClr val="CA0692"/>
                </a:solidFill>
              </a:rPr>
              <a:t>- bitvy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Vazba </a:t>
            </a:r>
            <a:r>
              <a:rPr lang="cs-CZ" sz="2800" dirty="0" smtClean="0">
                <a:solidFill>
                  <a:srgbClr val="CA0692"/>
                </a:solidFill>
              </a:rPr>
              <a:t>- vazby</a:t>
            </a:r>
            <a:endParaRPr lang="cs-CZ" sz="2800" dirty="0">
              <a:solidFill>
                <a:srgbClr val="CA069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68201"/>
            <a:ext cx="42484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Pračka </a:t>
            </a:r>
            <a:r>
              <a:rPr lang="cs-CZ" sz="2800" dirty="0" smtClean="0">
                <a:solidFill>
                  <a:srgbClr val="CA0692"/>
                </a:solidFill>
              </a:rPr>
              <a:t>- pračky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Kniha </a:t>
            </a:r>
            <a:r>
              <a:rPr lang="cs-CZ" sz="2800" dirty="0" smtClean="0">
                <a:solidFill>
                  <a:srgbClr val="CA0692"/>
                </a:solidFill>
              </a:rPr>
              <a:t>- knihy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Bota </a:t>
            </a:r>
            <a:r>
              <a:rPr lang="cs-CZ" sz="2800" dirty="0" smtClean="0">
                <a:solidFill>
                  <a:srgbClr val="CA0692"/>
                </a:solidFill>
              </a:rPr>
              <a:t>- boty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 smtClean="0">
                <a:solidFill>
                  <a:srgbClr val="0070C0"/>
                </a:solidFill>
              </a:rPr>
              <a:t>Larva </a:t>
            </a:r>
            <a:r>
              <a:rPr lang="cs-CZ" sz="2800" dirty="0" smtClean="0">
                <a:solidFill>
                  <a:srgbClr val="CA0692"/>
                </a:solidFill>
              </a:rPr>
              <a:t>- larvy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Květina </a:t>
            </a:r>
            <a:r>
              <a:rPr lang="cs-CZ" sz="2800" dirty="0" smtClean="0">
                <a:solidFill>
                  <a:srgbClr val="CA0692"/>
                </a:solidFill>
              </a:rPr>
              <a:t>- květiny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Tapeta </a:t>
            </a:r>
            <a:r>
              <a:rPr lang="cs-CZ" sz="2800" dirty="0" smtClean="0">
                <a:solidFill>
                  <a:srgbClr val="CA0692"/>
                </a:solidFill>
              </a:rPr>
              <a:t>- tapety</a:t>
            </a:r>
            <a:endParaRPr lang="cs-CZ" sz="2800" dirty="0">
              <a:solidFill>
                <a:srgbClr val="CA069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Dej do správného tvaru: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 </a:t>
            </a:r>
            <a:r>
              <a:rPr lang="cs-CZ" dirty="0" smtClean="0">
                <a:solidFill>
                  <a:srgbClr val="0070C0"/>
                </a:solidFill>
              </a:rPr>
              <a:t>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84249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Máš (koloběžka) </a:t>
            </a:r>
            <a:r>
              <a:rPr lang="cs-CZ" sz="2800" dirty="0" smtClean="0">
                <a:solidFill>
                  <a:srgbClr val="CA0692"/>
                </a:solidFill>
              </a:rPr>
              <a:t>koloběžku</a:t>
            </a:r>
            <a:r>
              <a:rPr lang="cs-CZ" sz="2800" dirty="0" smtClean="0">
                <a:solidFill>
                  <a:srgbClr val="0070C0"/>
                </a:solidFill>
              </a:rPr>
              <a:t> ?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Dej koláč do (trouba) </a:t>
            </a:r>
            <a:r>
              <a:rPr lang="cs-CZ" sz="2800" dirty="0" smtClean="0">
                <a:solidFill>
                  <a:srgbClr val="CA0692"/>
                </a:solidFill>
              </a:rPr>
              <a:t>trouby</a:t>
            </a:r>
            <a:r>
              <a:rPr lang="cs-CZ" sz="2800" dirty="0" smtClean="0">
                <a:solidFill>
                  <a:srgbClr val="0070C0"/>
                </a:solidFill>
              </a:rPr>
              <a:t> !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Čtu si pohádkovou (knížka) </a:t>
            </a:r>
            <a:r>
              <a:rPr lang="cs-CZ" sz="2800" dirty="0" smtClean="0">
                <a:solidFill>
                  <a:srgbClr val="CA0692"/>
                </a:solidFill>
              </a:rPr>
              <a:t>knížku</a:t>
            </a:r>
            <a:r>
              <a:rPr lang="cs-CZ" sz="2800" dirty="0" smtClean="0">
                <a:solidFill>
                  <a:srgbClr val="0070C0"/>
                </a:solidFill>
              </a:rPr>
              <a:t> 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Jedli jsme omáčku s (houby) </a:t>
            </a:r>
            <a:r>
              <a:rPr lang="cs-CZ" sz="2800" dirty="0" smtClean="0">
                <a:solidFill>
                  <a:srgbClr val="CA0692"/>
                </a:solidFill>
              </a:rPr>
              <a:t>houbami</a:t>
            </a:r>
            <a:r>
              <a:rPr lang="cs-CZ" sz="2800" dirty="0" smtClean="0">
                <a:solidFill>
                  <a:srgbClr val="0070C0"/>
                </a:solidFill>
              </a:rPr>
              <a:t> 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U potoka kuňkají (žáby) </a:t>
            </a:r>
            <a:r>
              <a:rPr lang="cs-CZ" sz="2800" dirty="0" err="1" smtClean="0">
                <a:solidFill>
                  <a:srgbClr val="CA0692"/>
                </a:solidFill>
              </a:rPr>
              <a:t>žáby</a:t>
            </a:r>
            <a:r>
              <a:rPr lang="cs-CZ" sz="2800" dirty="0" smtClean="0">
                <a:solidFill>
                  <a:srgbClr val="0070C0"/>
                </a:solidFill>
              </a:rPr>
              <a:t> .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15223"/>
            <a:ext cx="711927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český jazyk na ZŠ a MŠ 17.listopadu 1325, Mladá Boleslav pro čtvrtý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skloňování podstatných jmen, rodu ženského, vzoru žena.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 . 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</a:t>
            </a:r>
          </a:p>
          <a:p>
            <a:pPr marL="457200" indent="-457200"/>
            <a:r>
              <a:rPr lang="cs-CZ" sz="2800" dirty="0" smtClean="0"/>
              <a:t>      v I. pololetí školního roku 2012/2013.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15635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Zdroje textu a obrázků: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Text vlastní.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134</TotalTime>
  <Words>465</Words>
  <Application>Microsoft Office PowerPoint</Application>
  <PresentationFormat>Předvádění na obrazovce (4:3)</PresentationFormat>
  <Paragraphs>122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Skloňování podstatných jmen </vt:lpstr>
      <vt:lpstr>VZOR ŽENA</vt:lpstr>
      <vt:lpstr>VZOR ŽENA</vt:lpstr>
      <vt:lpstr>skloňování:</vt:lpstr>
      <vt:lpstr>cvičení:</vt:lpstr>
      <vt:lpstr>cvičení:</vt:lpstr>
      <vt:lpstr>cvičení:</vt:lpstr>
      <vt:lpstr>ŘEŠENÍ cvičení:</vt:lpstr>
      <vt:lpstr>ŘEŠENÍ cvičení:</vt:lpstr>
      <vt:lpstr>ŘEŠENÍ cvičení: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1</dc:title>
  <cp:lastModifiedBy>sofinova</cp:lastModifiedBy>
  <cp:revision>16</cp:revision>
  <dcterms:created xsi:type="dcterms:W3CDTF">2012-07-24T07:19:22Z</dcterms:created>
  <dcterms:modified xsi:type="dcterms:W3CDTF">2012-10-31T13:35:31Z</dcterms:modified>
</cp:coreProperties>
</file>