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172400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VY_32_INOVACE_12_SKLOŇOVÁNÍ </a:t>
            </a:r>
            <a:r>
              <a:rPr lang="cs-CZ" sz="4000" dirty="0" smtClean="0"/>
              <a:t>PODSTATNÝCH </a:t>
            </a:r>
            <a:r>
              <a:rPr lang="cs-CZ" sz="4000" dirty="0" smtClean="0"/>
              <a:t>JMEN-vzor růže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3212976"/>
            <a:ext cx="5703168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VZOR RŮŽE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rgbClr val="0070C0"/>
                </a:solidFill>
              </a:rPr>
              <a:t>RODU ŽENSKÉHO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458200" cy="201622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0070C0"/>
                </a:solidFill>
              </a:rPr>
              <a:t>Skloňujeme  všechna podstatná jména rodu ženského zakončená v </a:t>
            </a:r>
            <a:r>
              <a:rPr lang="cs-CZ" sz="2600" dirty="0" smtClean="0">
                <a:solidFill>
                  <a:srgbClr val="FF0000"/>
                </a:solidFill>
              </a:rPr>
              <a:t>1. pádě čísla jednotného samohláskou –e/ě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rgbClr val="0070C0"/>
                </a:solidFill>
              </a:rPr>
              <a:t>Je to vzor MĚKKÝ – </a:t>
            </a:r>
            <a:r>
              <a:rPr lang="cs-CZ" sz="2600" dirty="0" smtClean="0">
                <a:solidFill>
                  <a:srgbClr val="FF0000"/>
                </a:solidFill>
              </a:rPr>
              <a:t>píšeme všude –i/í</a:t>
            </a:r>
            <a:endParaRPr lang="cs-CZ" sz="2600" dirty="0">
              <a:solidFill>
                <a:schemeClr val="tx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415136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0070C0"/>
                </a:solidFill>
              </a:rPr>
              <a:t>VZOR RŮŽE</a:t>
            </a:r>
            <a:endParaRPr lang="cs-CZ" sz="72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77072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Např.: židle, cibule, tabule, chvíle, bible, práce, opice, nůše, televize, paže, …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458200" cy="1222375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skloňování: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1349157"/>
            <a:ext cx="216024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0070C0"/>
                </a:solidFill>
              </a:rPr>
              <a:t>Jedn</a:t>
            </a:r>
            <a:r>
              <a:rPr lang="cs-CZ" sz="3200" dirty="0" smtClean="0">
                <a:solidFill>
                  <a:srgbClr val="0070C0"/>
                </a:solidFill>
              </a:rPr>
              <a:t>. č.</a:t>
            </a:r>
          </a:p>
          <a:p>
            <a:endParaRPr lang="cs-CZ" sz="10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e!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1349157"/>
            <a:ext cx="2232248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Množ. </a:t>
            </a:r>
            <a:r>
              <a:rPr lang="cs-CZ" sz="3200" dirty="0">
                <a:solidFill>
                  <a:srgbClr val="0070C0"/>
                </a:solidFill>
              </a:rPr>
              <a:t>č</a:t>
            </a:r>
            <a:r>
              <a:rPr lang="cs-CZ" sz="3200" dirty="0" smtClean="0">
                <a:solidFill>
                  <a:srgbClr val="0070C0"/>
                </a:solidFill>
              </a:rPr>
              <a:t>.</a:t>
            </a:r>
          </a:p>
          <a:p>
            <a:endParaRPr lang="cs-CZ" sz="10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ím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e!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ích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růž</a:t>
            </a:r>
            <a:r>
              <a:rPr lang="cs-CZ" sz="3200" dirty="0" smtClean="0">
                <a:solidFill>
                  <a:srgbClr val="FF0000"/>
                </a:solidFill>
              </a:rPr>
              <a:t>emi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988840"/>
            <a:ext cx="93610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1.p.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2.p.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3.p.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4.p.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5.p.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6.p.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7.p.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96752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koncovky: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2348880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Na </a:t>
            </a:r>
            <a:r>
              <a:rPr lang="cs-CZ" sz="2800" dirty="0" err="1" smtClean="0">
                <a:solidFill>
                  <a:srgbClr val="0070C0"/>
                </a:solidFill>
              </a:rPr>
              <a:t>židl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Strmé </a:t>
            </a:r>
            <a:r>
              <a:rPr lang="cs-CZ" sz="2800" dirty="0" err="1" smtClean="0">
                <a:solidFill>
                  <a:srgbClr val="0070C0"/>
                </a:solidFill>
              </a:rPr>
              <a:t>skál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Pod jedl_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Před </a:t>
            </a:r>
            <a:r>
              <a:rPr lang="cs-CZ" sz="2800" dirty="0" err="1" smtClean="0">
                <a:solidFill>
                  <a:srgbClr val="0070C0"/>
                </a:solidFill>
              </a:rPr>
              <a:t>tabul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opic_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 tuto </a:t>
            </a:r>
            <a:r>
              <a:rPr lang="cs-CZ" sz="2800" dirty="0" err="1" smtClean="0">
                <a:solidFill>
                  <a:srgbClr val="0070C0"/>
                </a:solidFill>
              </a:rPr>
              <a:t>chvíl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Čočka s </a:t>
            </a:r>
            <a:r>
              <a:rPr lang="cs-CZ" sz="2800" dirty="0" err="1" smtClean="0">
                <a:solidFill>
                  <a:srgbClr val="0070C0"/>
                </a:solidFill>
              </a:rPr>
              <a:t>cibul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Za </a:t>
            </a:r>
            <a:r>
              <a:rPr lang="cs-CZ" sz="2800" dirty="0" err="1" smtClean="0">
                <a:solidFill>
                  <a:srgbClr val="0070C0"/>
                </a:solidFill>
              </a:rPr>
              <a:t>kapl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Vysoké bříz_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</a:t>
            </a:r>
            <a:r>
              <a:rPr lang="cs-CZ" sz="2800" dirty="0" err="1" smtClean="0">
                <a:solidFill>
                  <a:srgbClr val="0070C0"/>
                </a:solidFill>
              </a:rPr>
              <a:t>koul</a:t>
            </a:r>
            <a:r>
              <a:rPr lang="cs-CZ" sz="2800" dirty="0" smtClean="0">
                <a:solidFill>
                  <a:srgbClr val="0070C0"/>
                </a:solidFill>
              </a:rPr>
              <a:t>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květin_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Do Opav_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Dej do správného tvaru: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Televize – 2.p.č.j.: 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Vesnice – 7.p.č.mn.: 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Židle – 3.p.č.j.: 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Práce – 2.p.č.mn.: 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Paže - 7.p.č.mn.: 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Šavle – 4.p.č.j.: _____________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Cibule – 3.p.č.mn.: 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Pistole – 6.p.č.j.: _____________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Bambule – 7.p.č.mn.: ___________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koncovky: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Mám dlouhou </a:t>
            </a:r>
            <a:r>
              <a:rPr lang="cs-CZ" sz="2800" dirty="0" err="1" smtClean="0">
                <a:solidFill>
                  <a:srgbClr val="0070C0"/>
                </a:solidFill>
              </a:rPr>
              <a:t>chvíl</a:t>
            </a:r>
            <a:r>
              <a:rPr lang="cs-CZ" sz="2800" dirty="0" smtClean="0">
                <a:solidFill>
                  <a:srgbClr val="0070C0"/>
                </a:solidFill>
              </a:rPr>
              <a:t>_.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Krájím </a:t>
            </a:r>
            <a:r>
              <a:rPr lang="cs-CZ" sz="2800" dirty="0" err="1" smtClean="0">
                <a:solidFill>
                  <a:srgbClr val="0070C0"/>
                </a:solidFill>
              </a:rPr>
              <a:t>cibul</a:t>
            </a:r>
            <a:r>
              <a:rPr lang="cs-CZ" sz="2800" dirty="0" smtClean="0">
                <a:solidFill>
                  <a:srgbClr val="0070C0"/>
                </a:solidFill>
              </a:rPr>
              <a:t>_ a tečou mi slz_.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Sedím na </a:t>
            </a:r>
            <a:r>
              <a:rPr lang="cs-CZ" sz="2800" dirty="0" err="1" smtClean="0">
                <a:solidFill>
                  <a:srgbClr val="0070C0"/>
                </a:solidFill>
              </a:rPr>
              <a:t>židl</a:t>
            </a:r>
            <a:r>
              <a:rPr lang="cs-CZ" sz="2800" dirty="0" smtClean="0">
                <a:solidFill>
                  <a:srgbClr val="0070C0"/>
                </a:solidFill>
              </a:rPr>
              <a:t>_.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Dívám se na </a:t>
            </a:r>
            <a:r>
              <a:rPr lang="cs-CZ" sz="2800" dirty="0" err="1" smtClean="0">
                <a:solidFill>
                  <a:srgbClr val="0070C0"/>
                </a:solidFill>
              </a:rPr>
              <a:t>televiz</a:t>
            </a:r>
            <a:r>
              <a:rPr lang="cs-CZ" sz="2800" dirty="0" smtClean="0">
                <a:solidFill>
                  <a:srgbClr val="0070C0"/>
                </a:solidFill>
              </a:rPr>
              <a:t>_.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Pavel rozhodil </a:t>
            </a:r>
            <a:r>
              <a:rPr lang="cs-CZ" sz="2800" dirty="0" err="1" smtClean="0">
                <a:solidFill>
                  <a:srgbClr val="0070C0"/>
                </a:solidFill>
              </a:rPr>
              <a:t>pažem</a:t>
            </a:r>
            <a:r>
              <a:rPr lang="cs-CZ" sz="2800" dirty="0" smtClean="0">
                <a:solidFill>
                  <a:srgbClr val="0070C0"/>
                </a:solidFill>
              </a:rPr>
              <a:t>_.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 </a:t>
            </a:r>
            <a:r>
              <a:rPr lang="cs-CZ" sz="2800" dirty="0" err="1" smtClean="0">
                <a:solidFill>
                  <a:srgbClr val="0070C0"/>
                </a:solidFill>
              </a:rPr>
              <a:t>džungl</a:t>
            </a:r>
            <a:r>
              <a:rPr lang="cs-CZ" sz="2800" dirty="0" smtClean="0">
                <a:solidFill>
                  <a:srgbClr val="0070C0"/>
                </a:solidFill>
              </a:rPr>
              <a:t>_ch jsou dravé </a:t>
            </a:r>
            <a:r>
              <a:rPr lang="cs-CZ" sz="2800" dirty="0" err="1" smtClean="0">
                <a:solidFill>
                  <a:srgbClr val="0070C0"/>
                </a:solidFill>
              </a:rPr>
              <a:t>šelm</a:t>
            </a:r>
            <a:r>
              <a:rPr lang="cs-CZ" sz="2800" dirty="0" smtClean="0">
                <a:solidFill>
                  <a:srgbClr val="0070C0"/>
                </a:solidFill>
              </a:rPr>
              <a:t>_.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Píšeme na </a:t>
            </a:r>
            <a:r>
              <a:rPr lang="cs-CZ" sz="2800" dirty="0" err="1" smtClean="0">
                <a:solidFill>
                  <a:srgbClr val="0070C0"/>
                </a:solidFill>
              </a:rPr>
              <a:t>tabul</a:t>
            </a:r>
            <a:r>
              <a:rPr lang="cs-CZ" sz="2800" dirty="0" smtClean="0">
                <a:solidFill>
                  <a:srgbClr val="0070C0"/>
                </a:solidFill>
              </a:rPr>
              <a:t>_.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96752"/>
            <a:ext cx="316835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koncovky: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>
                <a:solidFill>
                  <a:srgbClr val="0070C0"/>
                </a:solidFill>
              </a:rPr>
              <a:t> 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2348880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Na židl</a:t>
            </a:r>
            <a:r>
              <a:rPr lang="cs-CZ" sz="2800" dirty="0" smtClean="0">
                <a:solidFill>
                  <a:srgbClr val="CA0692"/>
                </a:solidFill>
              </a:rPr>
              <a:t>i/</a:t>
            </a:r>
            <a:r>
              <a:rPr lang="cs-CZ" sz="2800" dirty="0" err="1" smtClean="0">
                <a:solidFill>
                  <a:srgbClr val="CA0692"/>
                </a:solidFill>
              </a:rPr>
              <a:t>ích</a:t>
            </a:r>
            <a:endParaRPr lang="cs-CZ" sz="2800" dirty="0" smtClean="0">
              <a:solidFill>
                <a:srgbClr val="CA0692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Strmé skál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Pod jedl</a:t>
            </a:r>
            <a:r>
              <a:rPr lang="cs-CZ" sz="2800" dirty="0" smtClean="0">
                <a:solidFill>
                  <a:srgbClr val="CA0692"/>
                </a:solidFill>
              </a:rPr>
              <a:t>í/</a:t>
            </a:r>
            <a:r>
              <a:rPr lang="cs-CZ" sz="2800" dirty="0" err="1" smtClean="0">
                <a:solidFill>
                  <a:srgbClr val="CA0692"/>
                </a:solidFill>
              </a:rPr>
              <a:t>emi</a:t>
            </a:r>
            <a:endParaRPr lang="cs-CZ" sz="2800" dirty="0" smtClean="0">
              <a:solidFill>
                <a:srgbClr val="CA0692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Před tabul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opic</a:t>
            </a:r>
            <a:r>
              <a:rPr lang="cs-CZ" sz="2800" dirty="0" smtClean="0">
                <a:solidFill>
                  <a:srgbClr val="CA0692"/>
                </a:solidFill>
              </a:rPr>
              <a:t>í/</a:t>
            </a:r>
            <a:r>
              <a:rPr lang="cs-CZ" sz="2800" dirty="0" err="1" smtClean="0">
                <a:solidFill>
                  <a:srgbClr val="CA0692"/>
                </a:solidFill>
              </a:rPr>
              <a:t>emi</a:t>
            </a:r>
            <a:endParaRPr lang="cs-CZ" sz="2800" dirty="0" smtClean="0">
              <a:solidFill>
                <a:srgbClr val="CA0692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V tuto chvíl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endParaRPr lang="cs-CZ" sz="2800" dirty="0">
              <a:solidFill>
                <a:srgbClr val="CA069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348880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Čočka s cibul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Za kapl</a:t>
            </a:r>
            <a:r>
              <a:rPr lang="cs-CZ" sz="2800" dirty="0" smtClean="0">
                <a:solidFill>
                  <a:srgbClr val="CA0692"/>
                </a:solidFill>
              </a:rPr>
              <a:t>í/</a:t>
            </a:r>
            <a:r>
              <a:rPr lang="cs-CZ" sz="2800" dirty="0" err="1" smtClean="0">
                <a:solidFill>
                  <a:srgbClr val="CA0692"/>
                </a:solidFill>
              </a:rPr>
              <a:t>emi</a:t>
            </a:r>
            <a:endParaRPr lang="cs-CZ" sz="2800" dirty="0" smtClean="0">
              <a:solidFill>
                <a:srgbClr val="CA0692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Vysoké bříz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 koul</a:t>
            </a:r>
            <a:r>
              <a:rPr lang="cs-CZ" sz="2800" dirty="0" smtClean="0">
                <a:solidFill>
                  <a:srgbClr val="CA0692"/>
                </a:solidFill>
              </a:rPr>
              <a:t>í/</a:t>
            </a:r>
            <a:r>
              <a:rPr lang="cs-CZ" sz="2800" dirty="0" err="1" smtClean="0">
                <a:solidFill>
                  <a:srgbClr val="CA0692"/>
                </a:solidFill>
              </a:rPr>
              <a:t>emi</a:t>
            </a:r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S květin</a:t>
            </a:r>
            <a:r>
              <a:rPr lang="cs-CZ" sz="2800" dirty="0" smtClean="0">
                <a:solidFill>
                  <a:srgbClr val="CA0692"/>
                </a:solidFill>
              </a:rPr>
              <a:t>ou/</a:t>
            </a:r>
            <a:r>
              <a:rPr lang="cs-CZ" sz="2800" dirty="0" err="1" smtClean="0">
                <a:solidFill>
                  <a:srgbClr val="CA0692"/>
                </a:solidFill>
              </a:rPr>
              <a:t>ami</a:t>
            </a:r>
            <a:endParaRPr lang="cs-CZ" sz="2800" dirty="0" smtClean="0">
              <a:solidFill>
                <a:srgbClr val="CA0692"/>
              </a:solidFill>
            </a:endParaRPr>
          </a:p>
          <a:p>
            <a:r>
              <a:rPr lang="cs-CZ" sz="2800" dirty="0" smtClean="0">
                <a:solidFill>
                  <a:srgbClr val="0070C0"/>
                </a:solidFill>
              </a:rPr>
              <a:t>Do Opav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endParaRPr lang="cs-CZ" sz="2800" dirty="0">
              <a:solidFill>
                <a:srgbClr val="CA0692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Dej do správného tvaru: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>
                <a:solidFill>
                  <a:srgbClr val="0070C0"/>
                </a:solidFill>
              </a:rPr>
              <a:t> 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Televize – 2.p.č.j.: </a:t>
            </a:r>
            <a:r>
              <a:rPr lang="cs-CZ" sz="2800" dirty="0" smtClean="0">
                <a:solidFill>
                  <a:srgbClr val="CA0692"/>
                </a:solidFill>
              </a:rPr>
              <a:t>televize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Vesnice – 7.p.č.mn.: </a:t>
            </a:r>
            <a:r>
              <a:rPr lang="cs-CZ" sz="2800" dirty="0" smtClean="0">
                <a:solidFill>
                  <a:srgbClr val="CA0692"/>
                </a:solidFill>
              </a:rPr>
              <a:t>vesnicemi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Židle – 3.p.č.j.: </a:t>
            </a:r>
            <a:r>
              <a:rPr lang="cs-CZ" sz="2800" dirty="0" smtClean="0">
                <a:solidFill>
                  <a:srgbClr val="CA0692"/>
                </a:solidFill>
              </a:rPr>
              <a:t>židli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Práce – 2.p.č.mn.: </a:t>
            </a:r>
            <a:r>
              <a:rPr lang="cs-CZ" sz="2800" dirty="0" smtClean="0">
                <a:solidFill>
                  <a:srgbClr val="CA0692"/>
                </a:solidFill>
              </a:rPr>
              <a:t>prací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Paže - 7.p.č.mn.: </a:t>
            </a:r>
            <a:r>
              <a:rPr lang="cs-CZ" sz="2800" dirty="0" smtClean="0">
                <a:solidFill>
                  <a:srgbClr val="CA0692"/>
                </a:solidFill>
              </a:rPr>
              <a:t>pažemi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Šavle – 4.p.č.j.: </a:t>
            </a:r>
            <a:r>
              <a:rPr lang="cs-CZ" sz="2800" dirty="0" smtClean="0">
                <a:solidFill>
                  <a:srgbClr val="CA0692"/>
                </a:solidFill>
              </a:rPr>
              <a:t>šavli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Cibule – 3.p.č.mn.: </a:t>
            </a:r>
            <a:r>
              <a:rPr lang="cs-CZ" sz="2800" dirty="0" smtClean="0">
                <a:solidFill>
                  <a:srgbClr val="CA0692"/>
                </a:solidFill>
              </a:rPr>
              <a:t>cibulím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Pistole – 6.p.č.j.: </a:t>
            </a:r>
            <a:r>
              <a:rPr lang="cs-CZ" sz="2800" dirty="0" smtClean="0">
                <a:solidFill>
                  <a:srgbClr val="CA0692"/>
                </a:solidFill>
              </a:rPr>
              <a:t>pistoli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Bambule – 7.p.č.mn.: </a:t>
            </a:r>
            <a:r>
              <a:rPr lang="cs-CZ" sz="2800" dirty="0" smtClean="0">
                <a:solidFill>
                  <a:srgbClr val="CA0692"/>
                </a:solidFill>
              </a:rPr>
              <a:t>bambulemi</a:t>
            </a:r>
            <a:endParaRPr lang="cs-CZ" sz="2800" dirty="0">
              <a:solidFill>
                <a:srgbClr val="CA069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Doplň koncovky: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rgbClr val="CA0692"/>
                </a:solidFill>
              </a:rPr>
              <a:t>ŘEŠENÍ</a:t>
            </a:r>
            <a:r>
              <a:rPr lang="cs-CZ" dirty="0" smtClean="0">
                <a:solidFill>
                  <a:srgbClr val="0070C0"/>
                </a:solidFill>
              </a:rPr>
              <a:t> cvičení: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Mám dlouhou chvíl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Krájím cibul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rgbClr val="0070C0"/>
                </a:solidFill>
              </a:rPr>
              <a:t> a tečou mi slz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Sedím na židl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Dívám se na televiz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Pavel rozhodil pažem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V džungl</a:t>
            </a:r>
            <a:r>
              <a:rPr lang="cs-CZ" sz="2800" dirty="0" smtClean="0">
                <a:solidFill>
                  <a:srgbClr val="CA0692"/>
                </a:solidFill>
              </a:rPr>
              <a:t>í</a:t>
            </a:r>
            <a:r>
              <a:rPr lang="cs-CZ" sz="2800" dirty="0" smtClean="0">
                <a:solidFill>
                  <a:srgbClr val="0070C0"/>
                </a:solidFill>
              </a:rPr>
              <a:t>ch jsou dravé šelm</a:t>
            </a:r>
            <a:r>
              <a:rPr lang="cs-CZ" sz="2800" dirty="0" smtClean="0">
                <a:solidFill>
                  <a:srgbClr val="CA0692"/>
                </a:solidFill>
              </a:rPr>
              <a:t>y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Píšeme na tabul</a:t>
            </a:r>
            <a:r>
              <a:rPr lang="cs-CZ" sz="2800" dirty="0" smtClean="0">
                <a:solidFill>
                  <a:srgbClr val="CA0692"/>
                </a:solidFill>
              </a:rPr>
              <a:t>i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ženského, vzoru růže.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</a:t>
            </a:r>
          </a:p>
          <a:p>
            <a:pPr marL="457200" indent="-457200"/>
            <a:r>
              <a:rPr lang="cs-CZ" sz="2800" smtClean="0"/>
              <a:t>      v I</a:t>
            </a:r>
            <a:r>
              <a:rPr lang="cs-CZ" sz="2800" dirty="0" smtClean="0"/>
              <a:t>. 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Zdroje textu a obrázků: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</TotalTime>
  <Words>460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Skloňování podstatných jmen </vt:lpstr>
      <vt:lpstr>VZOR RŮŽE</vt:lpstr>
      <vt:lpstr>VZOR RŮŽE</vt:lpstr>
      <vt:lpstr>skloňování:</vt:lpstr>
      <vt:lpstr>cvičení:</vt:lpstr>
      <vt:lpstr>cvičení:</vt:lpstr>
      <vt:lpstr>cvičení:</vt:lpstr>
      <vt:lpstr>ŘEŠENÍ 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cp:lastModifiedBy>sofinova</cp:lastModifiedBy>
  <cp:revision>19</cp:revision>
  <dcterms:created xsi:type="dcterms:W3CDTF">2012-07-24T07:19:22Z</dcterms:created>
  <dcterms:modified xsi:type="dcterms:W3CDTF">2012-10-31T13:38:56Z</dcterms:modified>
</cp:coreProperties>
</file>