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692"/>
    <a:srgbClr val="03C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8172400" cy="75916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Skloňování podstatných jmen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6301" y="5683302"/>
            <a:ext cx="7989262" cy="9807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Vytvořeno v rámci projektu „EU peníze školám“.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OP VK oblast podpory 1.4 s názvem Zlepšení podmínek pro vzdělávání na základních školách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" y="0"/>
            <a:ext cx="9176886" cy="149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963853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Autor: Mgr. Ivana </a:t>
            </a:r>
            <a:r>
              <a:rPr lang="cs-CZ" sz="4800" dirty="0" err="1" smtClean="0"/>
              <a:t>Kozubová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003" y="4052095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VY_32_INOVACE_14_SKLOŇOVÁNÍ </a:t>
            </a:r>
            <a:r>
              <a:rPr lang="cs-CZ" sz="4000" dirty="0" smtClean="0"/>
              <a:t>PODSTATNÝCH </a:t>
            </a:r>
            <a:r>
              <a:rPr lang="cs-CZ" sz="4000" dirty="0" smtClean="0"/>
              <a:t>JMEN-vzor kost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4065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3212976"/>
            <a:ext cx="5703168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70C0"/>
                </a:solidFill>
              </a:rPr>
              <a:t>VZOR KOST</a:t>
            </a:r>
            <a:endParaRPr lang="cs-CZ" sz="7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rgbClr val="0070C0"/>
                </a:solidFill>
              </a:rPr>
              <a:t>Skloňování podstatných jmen </a:t>
            </a:r>
          </a:p>
          <a:p>
            <a:pPr algn="ctr"/>
            <a:r>
              <a:rPr lang="cs-CZ" sz="4400" dirty="0" smtClean="0">
                <a:solidFill>
                  <a:srgbClr val="0070C0"/>
                </a:solidFill>
              </a:rPr>
              <a:t>RODU ŽENSKÉHO</a:t>
            </a:r>
            <a:endParaRPr lang="cs-CZ" sz="4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458200" cy="201622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0070C0"/>
                </a:solidFill>
              </a:rPr>
              <a:t>Skloňujeme  všechna podstatná jména rodu ženského zakončená v </a:t>
            </a:r>
            <a:r>
              <a:rPr lang="cs-CZ" sz="2600" dirty="0" smtClean="0">
                <a:solidFill>
                  <a:srgbClr val="FF0000"/>
                </a:solidFill>
              </a:rPr>
              <a:t>1. pádě čísla jednotného SOUHLÁSKOU </a:t>
            </a:r>
          </a:p>
          <a:p>
            <a:r>
              <a:rPr lang="cs-CZ" sz="2600" dirty="0" smtClean="0">
                <a:solidFill>
                  <a:srgbClr val="FF0000"/>
                </a:solidFill>
              </a:rPr>
              <a:t>a ve 2. pádě čísla jednotného koncovkou –i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0070C0"/>
                </a:solidFill>
              </a:rPr>
              <a:t>Je to vzor měkký – </a:t>
            </a:r>
            <a:r>
              <a:rPr lang="cs-CZ" sz="2600" dirty="0" smtClean="0">
                <a:solidFill>
                  <a:srgbClr val="FF0000"/>
                </a:solidFill>
              </a:rPr>
              <a:t>píšeme všude –i/í</a:t>
            </a:r>
            <a:endParaRPr lang="cs-CZ" sz="2600" dirty="0">
              <a:solidFill>
                <a:schemeClr val="tx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835696" y="332656"/>
            <a:ext cx="5415136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70C0"/>
                </a:solidFill>
              </a:rPr>
              <a:t>VZOR PÍSEŇ</a:t>
            </a:r>
            <a:endParaRPr lang="cs-CZ" sz="72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077072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Např.: radost, hbitost, bytost, okolnost, řeč, věc, nemoc, hůl, sůl, noc, náves, …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58200" cy="122237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skloňování: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38317"/>
            <a:ext cx="2318792" cy="496855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75759" y="1349157"/>
            <a:ext cx="216024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rgbClr val="0070C0"/>
                </a:solidFill>
              </a:rPr>
              <a:t>Jedn</a:t>
            </a:r>
            <a:r>
              <a:rPr lang="cs-CZ" sz="3200" dirty="0" smtClean="0">
                <a:solidFill>
                  <a:srgbClr val="0070C0"/>
                </a:solidFill>
              </a:rPr>
              <a:t>. č.</a:t>
            </a:r>
          </a:p>
          <a:p>
            <a:endParaRPr lang="cs-CZ" sz="1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i!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í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86994" y="1349157"/>
            <a:ext cx="2232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Množ. </a:t>
            </a:r>
            <a:r>
              <a:rPr lang="cs-CZ" sz="3200" dirty="0">
                <a:solidFill>
                  <a:srgbClr val="0070C0"/>
                </a:solidFill>
              </a:rPr>
              <a:t>č</a:t>
            </a:r>
            <a:r>
              <a:rPr lang="cs-CZ" sz="3200" dirty="0" smtClean="0">
                <a:solidFill>
                  <a:srgbClr val="0070C0"/>
                </a:solidFill>
              </a:rPr>
              <a:t>.</a:t>
            </a:r>
          </a:p>
          <a:p>
            <a:endParaRPr lang="cs-CZ" sz="1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em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i!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ech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kost</a:t>
            </a:r>
            <a:r>
              <a:rPr lang="cs-CZ" sz="3200" dirty="0" smtClean="0">
                <a:solidFill>
                  <a:srgbClr val="FF0000"/>
                </a:solidFill>
              </a:rPr>
              <a:t>mi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1988840"/>
            <a:ext cx="93610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2.p.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3.p.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5.p.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6.p.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7.p.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1" y="1113622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Urči vzor: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80199" y="2110802"/>
            <a:ext cx="40324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Tvář - 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Koule - 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Beseda - 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Helena - 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Mušle - 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Kopule - 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Poupě - ______________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2099485"/>
            <a:ext cx="40324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Společnost - 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Letuška - 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Zlost - 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Policie - 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Police - 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Sůl - 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Lahev - ___________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Dej do správného tvaru: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Kost – 7.p.č.mn.: _________________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Chyba – 2.p.č.j.: _________________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Louže – 6.p.č.j.: _________________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Škola – 7.p.č.mn.: 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Krev – 6.p.č.j.: _________________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Sláma – 3.p.č.j.: 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Náves – 4.p.č.j.: _________________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Ploutev – 7.p.č.mn.: ________________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Bledule – 2.p.č.mn.: ____________________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Doplň koncovky i/í a y/ý: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Ve sportovní obuv_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U řeky Vltav_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Bez chyb_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Ve dvou </a:t>
            </a:r>
            <a:r>
              <a:rPr lang="cs-CZ" sz="2800" dirty="0" err="1" smtClean="0">
                <a:solidFill>
                  <a:srgbClr val="0070C0"/>
                </a:solidFill>
              </a:rPr>
              <a:t>lahv</a:t>
            </a:r>
            <a:r>
              <a:rPr lang="cs-CZ" sz="2800" dirty="0" smtClean="0">
                <a:solidFill>
                  <a:srgbClr val="0070C0"/>
                </a:solidFill>
              </a:rPr>
              <a:t>_ch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Za </a:t>
            </a:r>
            <a:r>
              <a:rPr lang="cs-CZ" sz="2800" dirty="0" err="1" smtClean="0">
                <a:solidFill>
                  <a:srgbClr val="0070C0"/>
                </a:solidFill>
              </a:rPr>
              <a:t>stodolam</a:t>
            </a:r>
            <a:r>
              <a:rPr lang="cs-CZ" sz="2800" dirty="0" smtClean="0">
                <a:solidFill>
                  <a:srgbClr val="0070C0"/>
                </a:solidFill>
              </a:rPr>
              <a:t>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 hol_ v ruce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28076" y="2368201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Se </a:t>
            </a:r>
            <a:r>
              <a:rPr lang="cs-CZ" sz="2800" dirty="0" err="1" smtClean="0">
                <a:solidFill>
                  <a:srgbClr val="0070C0"/>
                </a:solidFill>
              </a:rPr>
              <a:t>starostm</a:t>
            </a:r>
            <a:r>
              <a:rPr lang="cs-CZ" sz="2800" dirty="0" smtClean="0">
                <a:solidFill>
                  <a:srgbClr val="0070C0"/>
                </a:solidFill>
              </a:rPr>
              <a:t>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Má silnou vůl_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Vyroben z mosaz_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Do Čáslav_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Měl velkou </a:t>
            </a:r>
            <a:r>
              <a:rPr lang="cs-CZ" sz="2800" dirty="0" err="1" smtClean="0">
                <a:solidFill>
                  <a:srgbClr val="0070C0"/>
                </a:solidFill>
              </a:rPr>
              <a:t>boul</a:t>
            </a:r>
            <a:r>
              <a:rPr lang="cs-CZ" sz="2800" dirty="0" smtClean="0">
                <a:solidFill>
                  <a:srgbClr val="0070C0"/>
                </a:solidFill>
              </a:rPr>
              <a:t>_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 </a:t>
            </a:r>
            <a:r>
              <a:rPr lang="cs-CZ" sz="2800" dirty="0" err="1" smtClean="0">
                <a:solidFill>
                  <a:srgbClr val="0070C0"/>
                </a:solidFill>
              </a:rPr>
              <a:t>kapl</a:t>
            </a:r>
            <a:r>
              <a:rPr lang="cs-CZ" sz="2800" dirty="0" smtClean="0">
                <a:solidFill>
                  <a:srgbClr val="0070C0"/>
                </a:solidFill>
              </a:rPr>
              <a:t>_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1" y="1113622"/>
            <a:ext cx="316835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Urči vzor: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80199" y="2110802"/>
            <a:ext cx="40324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Tvář - </a:t>
            </a:r>
            <a:r>
              <a:rPr lang="cs-CZ" sz="2800" dirty="0" smtClean="0">
                <a:solidFill>
                  <a:srgbClr val="CA0692"/>
                </a:solidFill>
              </a:rPr>
              <a:t>píseň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Koule - </a:t>
            </a:r>
            <a:r>
              <a:rPr lang="cs-CZ" sz="2800" dirty="0" smtClean="0">
                <a:solidFill>
                  <a:srgbClr val="CA0692"/>
                </a:solidFill>
              </a:rPr>
              <a:t>růže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Beseda - </a:t>
            </a:r>
            <a:r>
              <a:rPr lang="cs-CZ" sz="2800" dirty="0" smtClean="0">
                <a:solidFill>
                  <a:srgbClr val="CA0692"/>
                </a:solidFill>
              </a:rPr>
              <a:t>žena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Helena - </a:t>
            </a:r>
            <a:r>
              <a:rPr lang="cs-CZ" sz="2800" dirty="0" smtClean="0">
                <a:solidFill>
                  <a:srgbClr val="CA0692"/>
                </a:solidFill>
              </a:rPr>
              <a:t>žena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Mušle - </a:t>
            </a:r>
            <a:r>
              <a:rPr lang="cs-CZ" sz="2800" dirty="0" smtClean="0">
                <a:solidFill>
                  <a:srgbClr val="CA0692"/>
                </a:solidFill>
              </a:rPr>
              <a:t>růže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Kopule - </a:t>
            </a:r>
            <a:r>
              <a:rPr lang="cs-CZ" sz="2800" dirty="0" smtClean="0">
                <a:solidFill>
                  <a:srgbClr val="CA0692"/>
                </a:solidFill>
              </a:rPr>
              <a:t>růže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Poupě - </a:t>
            </a:r>
            <a:r>
              <a:rPr lang="cs-CZ" sz="2800" dirty="0" smtClean="0">
                <a:solidFill>
                  <a:srgbClr val="CA0692"/>
                </a:solidFill>
              </a:rPr>
              <a:t>kuře</a:t>
            </a:r>
            <a:endParaRPr lang="cs-CZ" sz="2800" dirty="0">
              <a:solidFill>
                <a:srgbClr val="CA069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2099485"/>
            <a:ext cx="40324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Společnost - </a:t>
            </a:r>
            <a:r>
              <a:rPr lang="cs-CZ" sz="2800" dirty="0" smtClean="0">
                <a:solidFill>
                  <a:srgbClr val="CA0692"/>
                </a:solidFill>
              </a:rPr>
              <a:t>kost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Letuška - </a:t>
            </a:r>
            <a:r>
              <a:rPr lang="cs-CZ" sz="2800" dirty="0" smtClean="0">
                <a:solidFill>
                  <a:srgbClr val="CA0692"/>
                </a:solidFill>
              </a:rPr>
              <a:t>žena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Zlost - </a:t>
            </a:r>
            <a:r>
              <a:rPr lang="cs-CZ" sz="2800" dirty="0" smtClean="0">
                <a:solidFill>
                  <a:srgbClr val="CA0692"/>
                </a:solidFill>
              </a:rPr>
              <a:t>kost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Policie - </a:t>
            </a:r>
            <a:r>
              <a:rPr lang="cs-CZ" sz="2800" dirty="0" smtClean="0">
                <a:solidFill>
                  <a:srgbClr val="CA0692"/>
                </a:solidFill>
              </a:rPr>
              <a:t>růže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Police - </a:t>
            </a:r>
            <a:r>
              <a:rPr lang="cs-CZ" sz="2800" dirty="0" smtClean="0">
                <a:solidFill>
                  <a:srgbClr val="CA0692"/>
                </a:solidFill>
              </a:rPr>
              <a:t>růže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Sůl - </a:t>
            </a:r>
            <a:r>
              <a:rPr lang="cs-CZ" sz="2800" dirty="0" smtClean="0">
                <a:solidFill>
                  <a:srgbClr val="CA0692"/>
                </a:solidFill>
              </a:rPr>
              <a:t>kost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Láhev - </a:t>
            </a:r>
            <a:r>
              <a:rPr lang="cs-CZ" sz="2800" dirty="0" smtClean="0">
                <a:solidFill>
                  <a:srgbClr val="CA0692"/>
                </a:solidFill>
              </a:rPr>
              <a:t>píseň</a:t>
            </a:r>
            <a:endParaRPr lang="cs-CZ" sz="2800" dirty="0">
              <a:solidFill>
                <a:srgbClr val="CA069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Dej do správného tvaru: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Kost – 7.p.č.mn.: </a:t>
            </a:r>
            <a:r>
              <a:rPr lang="cs-CZ" sz="2800" dirty="0" smtClean="0">
                <a:solidFill>
                  <a:srgbClr val="CA0692"/>
                </a:solidFill>
              </a:rPr>
              <a:t>kostmi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Chyba – 2.p.č.j.: </a:t>
            </a:r>
            <a:r>
              <a:rPr lang="cs-CZ" sz="2800" dirty="0" smtClean="0">
                <a:solidFill>
                  <a:srgbClr val="CA0692"/>
                </a:solidFill>
              </a:rPr>
              <a:t>chyby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Louže – 6.p.č.j.: </a:t>
            </a:r>
            <a:r>
              <a:rPr lang="cs-CZ" sz="2800" dirty="0" smtClean="0">
                <a:solidFill>
                  <a:srgbClr val="CA0692"/>
                </a:solidFill>
              </a:rPr>
              <a:t>louži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Škola – 7.p.č.mn.: </a:t>
            </a:r>
            <a:r>
              <a:rPr lang="cs-CZ" sz="2800" dirty="0" smtClean="0">
                <a:solidFill>
                  <a:srgbClr val="CA0692"/>
                </a:solidFill>
              </a:rPr>
              <a:t>školami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Krev – 6.p.č.j.: </a:t>
            </a:r>
            <a:r>
              <a:rPr lang="cs-CZ" sz="2800" dirty="0" smtClean="0">
                <a:solidFill>
                  <a:srgbClr val="CA0692"/>
                </a:solidFill>
              </a:rPr>
              <a:t>krvi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Sláma – 3.p.č.j.: </a:t>
            </a:r>
            <a:r>
              <a:rPr lang="cs-CZ" sz="2800" dirty="0" smtClean="0">
                <a:solidFill>
                  <a:srgbClr val="CA0692"/>
                </a:solidFill>
              </a:rPr>
              <a:t>slámě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Náves – 4.p.č.j.: </a:t>
            </a:r>
            <a:r>
              <a:rPr lang="cs-CZ" sz="2800" dirty="0" smtClean="0">
                <a:solidFill>
                  <a:srgbClr val="CA0692"/>
                </a:solidFill>
              </a:rPr>
              <a:t>náves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Ploutev – 7.p.č.mn.: </a:t>
            </a:r>
            <a:r>
              <a:rPr lang="cs-CZ" sz="2800" dirty="0" smtClean="0">
                <a:solidFill>
                  <a:srgbClr val="CA0692"/>
                </a:solidFill>
              </a:rPr>
              <a:t>ploutvemi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Bledule – 2.p.č.mn.: </a:t>
            </a:r>
            <a:r>
              <a:rPr lang="cs-CZ" sz="2800" dirty="0" smtClean="0">
                <a:solidFill>
                  <a:srgbClr val="CA0692"/>
                </a:solidFill>
              </a:rPr>
              <a:t>bledulí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 fontScale="92500"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Doplň koncovky i/í a y/ý: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rgbClr val="CA0692"/>
                </a:solidFill>
              </a:rPr>
              <a:t>ŘEŠENÍ </a:t>
            </a:r>
            <a:r>
              <a:rPr lang="cs-CZ" dirty="0" smtClean="0">
                <a:solidFill>
                  <a:srgbClr val="0070C0"/>
                </a:solidFill>
              </a:rPr>
              <a:t>cvičení: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Ve sportovní obuv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U řeky Vltav</a:t>
            </a:r>
            <a:r>
              <a:rPr lang="cs-CZ" sz="2800" dirty="0" smtClean="0">
                <a:solidFill>
                  <a:srgbClr val="CA0692"/>
                </a:solidFill>
              </a:rPr>
              <a:t>y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Bez chyb</a:t>
            </a:r>
            <a:r>
              <a:rPr lang="cs-CZ" sz="2800" dirty="0" smtClean="0">
                <a:solidFill>
                  <a:srgbClr val="CA0692"/>
                </a:solidFill>
              </a:rPr>
              <a:t>y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Ve dvou lahv</a:t>
            </a:r>
            <a:r>
              <a:rPr lang="cs-CZ" sz="2800" dirty="0" smtClean="0">
                <a:solidFill>
                  <a:srgbClr val="CA0692"/>
                </a:solidFill>
              </a:rPr>
              <a:t>í</a:t>
            </a:r>
            <a:r>
              <a:rPr lang="cs-CZ" sz="2800" dirty="0" smtClean="0">
                <a:solidFill>
                  <a:srgbClr val="0070C0"/>
                </a:solidFill>
              </a:rPr>
              <a:t>ch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Za stodolam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S hol</a:t>
            </a:r>
            <a:r>
              <a:rPr lang="cs-CZ" sz="2800" dirty="0" smtClean="0">
                <a:solidFill>
                  <a:srgbClr val="CA0692"/>
                </a:solidFill>
              </a:rPr>
              <a:t>í</a:t>
            </a:r>
            <a:r>
              <a:rPr lang="cs-CZ" sz="2800" dirty="0" smtClean="0">
                <a:solidFill>
                  <a:srgbClr val="0070C0"/>
                </a:solidFill>
              </a:rPr>
              <a:t> v ruce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28076" y="2368201"/>
            <a:ext cx="41044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Se starostm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Má silnou vůl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Vyroben z mosaz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Do Čáslav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Měl velkou boul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V kapl</a:t>
            </a:r>
            <a:r>
              <a:rPr lang="cs-CZ" sz="2800" dirty="0" smtClean="0">
                <a:solidFill>
                  <a:srgbClr val="CA0692"/>
                </a:solidFill>
              </a:rPr>
              <a:t>i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615223"/>
            <a:ext cx="71192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V</a:t>
            </a:r>
            <a:r>
              <a:rPr lang="cs-CZ" sz="2800" dirty="0" smtClean="0"/>
              <a:t>ytvořeno jako DUM do předmětu český jazyk na ZŠ a MŠ 17.listopadu 1325, Mladá Boleslav pro čtvrtý ročník základní školy.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slouží k doplnění učiva o skloňování podstatných jmen, rodu ženského, vzoru kost.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doporučuji prezentovat pomocí interaktivní tabule . 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byl vytvořen a pilotován</a:t>
            </a:r>
          </a:p>
          <a:p>
            <a:pPr marL="457200" indent="-457200"/>
            <a:r>
              <a:rPr lang="cs-CZ" sz="2800" smtClean="0"/>
              <a:t>      v I</a:t>
            </a:r>
            <a:r>
              <a:rPr lang="cs-CZ" sz="2800" dirty="0" smtClean="0"/>
              <a:t>. pololetí školního roku 2012/2013.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17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15635"/>
            <a:ext cx="8686800" cy="8382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Zdroje textu a obrázků: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24328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Text vlastní.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9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</TotalTime>
  <Words>502</Words>
  <Application>Microsoft Office PowerPoint</Application>
  <PresentationFormat>Předvádění na obrazovce (4:3)</PresentationFormat>
  <Paragraphs>131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Skloňování podstatných jmen </vt:lpstr>
      <vt:lpstr>VZOR KOST</vt:lpstr>
      <vt:lpstr>VZOR PÍSEŇ</vt:lpstr>
      <vt:lpstr>skloňování:</vt:lpstr>
      <vt:lpstr>cvičení:</vt:lpstr>
      <vt:lpstr>cvičení:</vt:lpstr>
      <vt:lpstr>cvičení:</vt:lpstr>
      <vt:lpstr>ŘEŠENÍ cvičení:</vt:lpstr>
      <vt:lpstr>ŘEŠENÍ cvičení:</vt:lpstr>
      <vt:lpstr>ŘEŠENÍ cvičení:</vt:lpstr>
      <vt:lpstr>Prezentace aplikace PowerPoint</vt:lpstr>
      <vt:lpstr>Zdroje textu a obrázků: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 1</dc:title>
  <cp:lastModifiedBy>sofinova</cp:lastModifiedBy>
  <cp:revision>28</cp:revision>
  <dcterms:created xsi:type="dcterms:W3CDTF">2012-07-24T07:19:22Z</dcterms:created>
  <dcterms:modified xsi:type="dcterms:W3CDTF">2012-10-31T13:42:46Z</dcterms:modified>
</cp:coreProperties>
</file>