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6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58" r:id="rId12"/>
    <p:sldId id="259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B0FA3"/>
    <a:srgbClr val="CA0692"/>
    <a:srgbClr val="03C10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5" d="100"/>
          <a:sy n="75" d="100"/>
        </p:scale>
        <p:origin x="-366" y="-3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70EF18-E59A-4D6E-9ECF-6E8B4E5F4065}" type="datetimeFigureOut">
              <a:rPr lang="cs-CZ" smtClean="0"/>
              <a:pPr/>
              <a:t>31.10.2012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08D6066F-531D-486A-9004-7832C8405EE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70EF18-E59A-4D6E-9ECF-6E8B4E5F4065}" type="datetimeFigureOut">
              <a:rPr lang="cs-CZ" smtClean="0"/>
              <a:pPr/>
              <a:t>31.10.2012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08D6066F-531D-486A-9004-7832C8405EE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70EF18-E59A-4D6E-9ECF-6E8B4E5F4065}" type="datetimeFigureOut">
              <a:rPr lang="cs-CZ" smtClean="0"/>
              <a:pPr/>
              <a:t>31.10.2012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6066F-531D-486A-9004-7832C8405EE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70EF18-E59A-4D6E-9ECF-6E8B4E5F4065}" type="datetimeFigureOut">
              <a:rPr lang="cs-CZ" smtClean="0"/>
              <a:pPr/>
              <a:t>31.10.2012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6066F-531D-486A-9004-7832C8405EE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70EF18-E59A-4D6E-9ECF-6E8B4E5F4065}" type="datetimeFigureOut">
              <a:rPr lang="cs-CZ" smtClean="0"/>
              <a:pPr/>
              <a:t>31.10.2012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08D6066F-531D-486A-9004-7832C8405EE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70EF18-E59A-4D6E-9ECF-6E8B4E5F4065}" type="datetimeFigureOut">
              <a:rPr lang="cs-CZ" smtClean="0"/>
              <a:pPr/>
              <a:t>31.10.2012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6066F-531D-486A-9004-7832C8405EE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70EF18-E59A-4D6E-9ECF-6E8B4E5F4065}" type="datetimeFigureOut">
              <a:rPr lang="cs-CZ" smtClean="0"/>
              <a:pPr/>
              <a:t>31.10.2012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6066F-531D-486A-9004-7832C8405EE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70EF18-E59A-4D6E-9ECF-6E8B4E5F4065}" type="datetimeFigureOut">
              <a:rPr lang="cs-CZ" smtClean="0"/>
              <a:pPr/>
              <a:t>31.10.2012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6066F-531D-486A-9004-7832C8405EE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70EF18-E59A-4D6E-9ECF-6E8B4E5F4065}" type="datetimeFigureOut">
              <a:rPr lang="cs-CZ" smtClean="0"/>
              <a:pPr/>
              <a:t>31.10.2012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6066F-531D-486A-9004-7832C8405EE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70EF18-E59A-4D6E-9ECF-6E8B4E5F4065}" type="datetimeFigureOut">
              <a:rPr lang="cs-CZ" smtClean="0"/>
              <a:pPr/>
              <a:t>31.10.2012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6066F-531D-486A-9004-7832C8405EE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70EF18-E59A-4D6E-9ECF-6E8B4E5F4065}" type="datetimeFigureOut">
              <a:rPr lang="cs-CZ" smtClean="0"/>
              <a:pPr/>
              <a:t>31.10.2012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6066F-531D-486A-9004-7832C8405EE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2F70EF18-E59A-4D6E-9ECF-6E8B4E5F4065}" type="datetimeFigureOut">
              <a:rPr lang="cs-CZ" smtClean="0"/>
              <a:pPr/>
              <a:t>31.10.2012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08D6066F-531D-486A-9004-7832C8405EE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539552" y="1916832"/>
            <a:ext cx="8172400" cy="759168"/>
          </a:xfrm>
        </p:spPr>
        <p:txBody>
          <a:bodyPr>
            <a:normAutofit/>
          </a:bodyPr>
          <a:lstStyle/>
          <a:p>
            <a:r>
              <a:rPr lang="cs-CZ" sz="4000" dirty="0" smtClean="0">
                <a:solidFill>
                  <a:schemeClr val="tx1"/>
                </a:solidFill>
              </a:rPr>
              <a:t>Skloňování podstatných jmen 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86301" y="5683302"/>
            <a:ext cx="7989262" cy="980728"/>
          </a:xfrm>
        </p:spPr>
        <p:txBody>
          <a:bodyPr>
            <a:normAutofit fontScale="92500" lnSpcReduction="20000"/>
          </a:bodyPr>
          <a:lstStyle/>
          <a:p>
            <a:r>
              <a:rPr lang="cs-CZ" dirty="0" smtClean="0">
                <a:solidFill>
                  <a:schemeClr val="tx1"/>
                </a:solidFill>
              </a:rPr>
              <a:t>Vytvořeno v rámci projektu „EU peníze školám“.</a:t>
            </a:r>
          </a:p>
          <a:p>
            <a:r>
              <a:rPr lang="cs-CZ" dirty="0" smtClean="0">
                <a:solidFill>
                  <a:schemeClr val="tx1"/>
                </a:solidFill>
              </a:rPr>
              <a:t>OP VK oblast podpory 1.4 s názvem Zlepšení podmínek pro vzdělávání na základních školách</a:t>
            </a:r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886" y="0"/>
            <a:ext cx="9176886" cy="14992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539552" y="2963853"/>
            <a:ext cx="842493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/>
              <a:t>Autor: Mgr. Ivana </a:t>
            </a:r>
            <a:r>
              <a:rPr lang="cs-CZ" sz="4800" dirty="0" err="1" smtClean="0"/>
              <a:t>Kozubová</a:t>
            </a:r>
            <a:endParaRPr lang="cs-CZ" sz="48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642003" y="4052095"/>
            <a:ext cx="799288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VY_32_INOVACE_15_SKLOŇOVÁNÍ </a:t>
            </a:r>
            <a:r>
              <a:rPr lang="cs-CZ" sz="4000" dirty="0" smtClean="0"/>
              <a:t>PODSTATNÝCH </a:t>
            </a:r>
            <a:r>
              <a:rPr lang="cs-CZ" sz="4000" dirty="0" smtClean="0"/>
              <a:t>JMEN-vzor pán</a:t>
            </a:r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val="6406575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389896" y="3212976"/>
            <a:ext cx="5703168" cy="1222375"/>
          </a:xfrm>
        </p:spPr>
        <p:txBody>
          <a:bodyPr>
            <a:normAutofit/>
          </a:bodyPr>
          <a:lstStyle/>
          <a:p>
            <a:r>
              <a:rPr lang="cs-CZ" sz="7200" dirty="0" smtClean="0">
                <a:solidFill>
                  <a:schemeClr val="accent2"/>
                </a:solidFill>
              </a:rPr>
              <a:t>VZOR PÁN</a:t>
            </a:r>
            <a:endParaRPr lang="cs-CZ" sz="7200" dirty="0">
              <a:solidFill>
                <a:schemeClr val="accent2"/>
              </a:solidFill>
            </a:endParaRPr>
          </a:p>
        </p:txBody>
      </p:sp>
      <p:sp>
        <p:nvSpPr>
          <p:cNvPr id="4" name="Nadpis 1"/>
          <p:cNvSpPr>
            <a:spLocks noGrp="1"/>
          </p:cNvSpPr>
          <p:nvPr>
            <p:ph type="subTitle" idx="1"/>
          </p:nvPr>
        </p:nvSpPr>
        <p:spPr>
          <a:xfrm>
            <a:off x="395536" y="1556792"/>
            <a:ext cx="8458200" cy="914400"/>
          </a:xfrm>
        </p:spPr>
        <p:txBody>
          <a:bodyPr>
            <a:noAutofit/>
          </a:bodyPr>
          <a:lstStyle/>
          <a:p>
            <a:pPr algn="ctr"/>
            <a:r>
              <a:rPr lang="cs-CZ" sz="4400" dirty="0" smtClean="0">
                <a:solidFill>
                  <a:schemeClr val="accent2"/>
                </a:solidFill>
              </a:rPr>
              <a:t>Skloňování podstatných jmen </a:t>
            </a:r>
          </a:p>
          <a:p>
            <a:pPr algn="ctr"/>
            <a:r>
              <a:rPr lang="cs-CZ" sz="4400" dirty="0" smtClean="0">
                <a:solidFill>
                  <a:schemeClr val="accent2"/>
                </a:solidFill>
              </a:rPr>
              <a:t>RODU MUŽSKÉHO</a:t>
            </a:r>
            <a:endParaRPr lang="cs-CZ" sz="4400" dirty="0">
              <a:solidFill>
                <a:schemeClr val="accent2"/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450956" y="1623334"/>
            <a:ext cx="8458200" cy="3096344"/>
          </a:xfrm>
        </p:spPr>
        <p:txBody>
          <a:bodyPr>
            <a:normAutofit lnSpcReduction="10000"/>
          </a:bodyPr>
          <a:lstStyle/>
          <a:p>
            <a:pPr>
              <a:buFont typeface="Arial" pitchFamily="34" charset="0"/>
              <a:buChar char="•"/>
            </a:pPr>
            <a:r>
              <a:rPr lang="cs-CZ" sz="2600" dirty="0" smtClean="0">
                <a:solidFill>
                  <a:schemeClr val="accent2"/>
                </a:solidFill>
              </a:rPr>
              <a:t>Skloňujeme  všechna podstatná jména rodu mužského ŽIVOTNÉHO zakončená v </a:t>
            </a:r>
            <a:r>
              <a:rPr lang="cs-CZ" sz="2600" dirty="0" smtClean="0">
                <a:solidFill>
                  <a:schemeClr val="accent6">
                    <a:lumMod val="50000"/>
                  </a:schemeClr>
                </a:solidFill>
              </a:rPr>
              <a:t>1. pádě čísla jednotného tvrdnou nebo obojetnou souhláskou a ve 2. pádě čísla jednotného koncovkou –a</a:t>
            </a:r>
          </a:p>
          <a:p>
            <a:pPr>
              <a:buFont typeface="Arial" pitchFamily="34" charset="0"/>
              <a:buChar char="•"/>
            </a:pPr>
            <a:r>
              <a:rPr lang="cs-CZ" sz="2600" dirty="0" smtClean="0">
                <a:solidFill>
                  <a:schemeClr val="accent2"/>
                </a:solidFill>
              </a:rPr>
              <a:t>Je to vzor tvrdý</a:t>
            </a:r>
          </a:p>
          <a:p>
            <a:pPr>
              <a:buFont typeface="Arial" pitchFamily="34" charset="0"/>
              <a:buChar char="•"/>
            </a:pPr>
            <a:r>
              <a:rPr lang="cs-CZ" sz="2600" dirty="0" smtClean="0">
                <a:solidFill>
                  <a:schemeClr val="accent2"/>
                </a:solidFill>
              </a:rPr>
              <a:t>Pouze v 1. a 5. pádě čísla množného je koncovka –i</a:t>
            </a:r>
          </a:p>
          <a:p>
            <a:r>
              <a:rPr lang="cs-CZ" sz="2600" dirty="0" smtClean="0">
                <a:solidFill>
                  <a:schemeClr val="accent2"/>
                </a:solidFill>
              </a:rPr>
              <a:t> a v koncovce – </a:t>
            </a:r>
            <a:r>
              <a:rPr lang="cs-CZ" sz="2600" dirty="0" err="1" smtClean="0">
                <a:solidFill>
                  <a:schemeClr val="accent2"/>
                </a:solidFill>
              </a:rPr>
              <a:t>ovi</a:t>
            </a:r>
            <a:r>
              <a:rPr lang="cs-CZ" sz="2600" dirty="0" smtClean="0">
                <a:solidFill>
                  <a:schemeClr val="accent2"/>
                </a:solidFill>
              </a:rPr>
              <a:t> píšeme -i</a:t>
            </a:r>
            <a:endParaRPr lang="cs-CZ" sz="2600" dirty="0">
              <a:solidFill>
                <a:schemeClr val="accent2"/>
              </a:solidFill>
            </a:endParaRPr>
          </a:p>
        </p:txBody>
      </p:sp>
      <p:sp>
        <p:nvSpPr>
          <p:cNvPr id="4" name="Nadpis 1"/>
          <p:cNvSpPr>
            <a:spLocks noGrp="1"/>
          </p:cNvSpPr>
          <p:nvPr>
            <p:ph type="ctrTitle"/>
          </p:nvPr>
        </p:nvSpPr>
        <p:spPr>
          <a:xfrm>
            <a:off x="1835696" y="332656"/>
            <a:ext cx="5415136" cy="1222375"/>
          </a:xfrm>
        </p:spPr>
        <p:txBody>
          <a:bodyPr>
            <a:normAutofit/>
          </a:bodyPr>
          <a:lstStyle/>
          <a:p>
            <a:r>
              <a:rPr lang="cs-CZ" sz="7200" dirty="0" smtClean="0">
                <a:solidFill>
                  <a:schemeClr val="accent2"/>
                </a:solidFill>
              </a:rPr>
              <a:t>VZOR PÁN</a:t>
            </a:r>
            <a:endParaRPr lang="cs-CZ" sz="7200" dirty="0">
              <a:solidFill>
                <a:schemeClr val="accent2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456422" y="5165581"/>
            <a:ext cx="72008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chemeClr val="accent2"/>
                </a:solidFill>
              </a:rPr>
              <a:t>Např.: kamarád, medvěd, pstruh, tygr, tatínek, datel, čáp, sněhulák, holub, čmelák, …</a:t>
            </a:r>
            <a:endParaRPr lang="cs-CZ" sz="2400" dirty="0">
              <a:solidFill>
                <a:schemeClr val="accent2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51520" y="83130"/>
            <a:ext cx="8458200" cy="1222375"/>
          </a:xfrm>
        </p:spPr>
        <p:txBody>
          <a:bodyPr/>
          <a:lstStyle/>
          <a:p>
            <a:r>
              <a:rPr lang="cs-CZ" dirty="0" smtClean="0">
                <a:solidFill>
                  <a:schemeClr val="accent2"/>
                </a:solidFill>
              </a:rPr>
              <a:t>skloňování:</a:t>
            </a:r>
            <a:endParaRPr lang="cs-CZ" dirty="0">
              <a:solidFill>
                <a:schemeClr val="accent2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51520" y="1238317"/>
            <a:ext cx="2318792" cy="4968552"/>
          </a:xfrm>
        </p:spPr>
        <p:txBody>
          <a:bodyPr>
            <a:normAutofit/>
          </a:bodyPr>
          <a:lstStyle/>
          <a:p>
            <a:endParaRPr lang="cs-CZ" dirty="0" smtClean="0"/>
          </a:p>
          <a:p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2475759" y="794957"/>
            <a:ext cx="2160240" cy="643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err="1" smtClean="0">
                <a:solidFill>
                  <a:schemeClr val="accent2"/>
                </a:solidFill>
              </a:rPr>
              <a:t>Jedn</a:t>
            </a:r>
            <a:r>
              <a:rPr lang="cs-CZ" sz="3200" dirty="0" smtClean="0">
                <a:solidFill>
                  <a:schemeClr val="accent2"/>
                </a:solidFill>
              </a:rPr>
              <a:t>. č.</a:t>
            </a:r>
          </a:p>
          <a:p>
            <a:endParaRPr lang="cs-CZ" sz="1000" dirty="0" smtClean="0">
              <a:solidFill>
                <a:srgbClr val="0070C0"/>
              </a:solidFill>
            </a:endParaRPr>
          </a:p>
          <a:p>
            <a:r>
              <a:rPr lang="cs-CZ" sz="3200" dirty="0" smtClean="0">
                <a:solidFill>
                  <a:schemeClr val="accent2"/>
                </a:solidFill>
              </a:rPr>
              <a:t>pán</a:t>
            </a:r>
          </a:p>
          <a:p>
            <a:endParaRPr lang="cs-CZ" sz="3200" dirty="0" smtClean="0">
              <a:solidFill>
                <a:schemeClr val="accent2"/>
              </a:solidFill>
            </a:endParaRPr>
          </a:p>
          <a:p>
            <a:r>
              <a:rPr lang="cs-CZ" sz="3200" dirty="0" smtClean="0">
                <a:solidFill>
                  <a:schemeClr val="accent2"/>
                </a:solidFill>
              </a:rPr>
              <a:t>pán</a:t>
            </a:r>
            <a:r>
              <a:rPr lang="cs-CZ" sz="3200" dirty="0" smtClean="0">
                <a:solidFill>
                  <a:schemeClr val="accent6">
                    <a:lumMod val="50000"/>
                  </a:schemeClr>
                </a:solidFill>
              </a:rPr>
              <a:t>a</a:t>
            </a:r>
            <a:endParaRPr lang="cs-CZ" sz="3200" dirty="0" smtClean="0">
              <a:solidFill>
                <a:schemeClr val="accent2"/>
              </a:solidFill>
            </a:endParaRPr>
          </a:p>
          <a:p>
            <a:r>
              <a:rPr lang="cs-CZ" sz="3200" dirty="0" smtClean="0">
                <a:solidFill>
                  <a:schemeClr val="accent2"/>
                </a:solidFill>
              </a:rPr>
              <a:t>pán</a:t>
            </a:r>
            <a:r>
              <a:rPr lang="cs-CZ" sz="3200" dirty="0" smtClean="0">
                <a:solidFill>
                  <a:schemeClr val="accent6">
                    <a:lumMod val="50000"/>
                  </a:schemeClr>
                </a:solidFill>
              </a:rPr>
              <a:t>u</a:t>
            </a:r>
            <a:endParaRPr lang="cs-CZ" sz="3200" dirty="0" smtClean="0">
              <a:solidFill>
                <a:schemeClr val="accent2"/>
              </a:solidFill>
            </a:endParaRPr>
          </a:p>
          <a:p>
            <a:r>
              <a:rPr lang="cs-CZ" sz="3200" dirty="0" smtClean="0">
                <a:solidFill>
                  <a:schemeClr val="accent2"/>
                </a:solidFill>
              </a:rPr>
              <a:t>pán</a:t>
            </a:r>
            <a:r>
              <a:rPr lang="cs-CZ" sz="3200" dirty="0" smtClean="0">
                <a:solidFill>
                  <a:schemeClr val="accent6">
                    <a:lumMod val="50000"/>
                  </a:schemeClr>
                </a:solidFill>
              </a:rPr>
              <a:t>ovi</a:t>
            </a:r>
            <a:endParaRPr lang="cs-CZ" sz="3200" dirty="0" smtClean="0">
              <a:solidFill>
                <a:schemeClr val="accent2"/>
              </a:solidFill>
            </a:endParaRPr>
          </a:p>
          <a:p>
            <a:r>
              <a:rPr lang="cs-CZ" sz="3200" dirty="0" smtClean="0">
                <a:solidFill>
                  <a:schemeClr val="accent2"/>
                </a:solidFill>
              </a:rPr>
              <a:t>pán</a:t>
            </a:r>
            <a:r>
              <a:rPr lang="cs-CZ" sz="3200" dirty="0" smtClean="0">
                <a:solidFill>
                  <a:schemeClr val="accent6">
                    <a:lumMod val="50000"/>
                  </a:schemeClr>
                </a:solidFill>
              </a:rPr>
              <a:t>a</a:t>
            </a:r>
            <a:endParaRPr lang="cs-CZ" sz="3200" dirty="0" smtClean="0">
              <a:solidFill>
                <a:schemeClr val="accent2"/>
              </a:solidFill>
            </a:endParaRPr>
          </a:p>
          <a:p>
            <a:r>
              <a:rPr lang="cs-CZ" sz="3200" dirty="0" smtClean="0">
                <a:solidFill>
                  <a:schemeClr val="accent2"/>
                </a:solidFill>
              </a:rPr>
              <a:t>pan</a:t>
            </a:r>
            <a:r>
              <a:rPr lang="cs-CZ" sz="3200" dirty="0" smtClean="0">
                <a:solidFill>
                  <a:schemeClr val="accent6">
                    <a:lumMod val="50000"/>
                  </a:schemeClr>
                </a:solidFill>
              </a:rPr>
              <a:t>e!</a:t>
            </a:r>
            <a:endParaRPr lang="cs-CZ" sz="3200" dirty="0" smtClean="0">
              <a:solidFill>
                <a:schemeClr val="accent2"/>
              </a:solidFill>
            </a:endParaRPr>
          </a:p>
          <a:p>
            <a:endParaRPr lang="cs-CZ" sz="3200" dirty="0" smtClean="0">
              <a:solidFill>
                <a:schemeClr val="accent2"/>
              </a:solidFill>
            </a:endParaRPr>
          </a:p>
          <a:p>
            <a:r>
              <a:rPr lang="cs-CZ" sz="3200" dirty="0" smtClean="0">
                <a:solidFill>
                  <a:schemeClr val="accent2"/>
                </a:solidFill>
              </a:rPr>
              <a:t>pán</a:t>
            </a:r>
            <a:r>
              <a:rPr lang="cs-CZ" sz="3200" dirty="0" smtClean="0">
                <a:solidFill>
                  <a:schemeClr val="accent6">
                    <a:lumMod val="50000"/>
                  </a:schemeClr>
                </a:solidFill>
              </a:rPr>
              <a:t>u</a:t>
            </a:r>
            <a:endParaRPr lang="cs-CZ" sz="3200" dirty="0" smtClean="0">
              <a:solidFill>
                <a:schemeClr val="accent2"/>
              </a:solidFill>
            </a:endParaRPr>
          </a:p>
          <a:p>
            <a:r>
              <a:rPr lang="cs-CZ" sz="3200" dirty="0" smtClean="0">
                <a:solidFill>
                  <a:schemeClr val="accent2"/>
                </a:solidFill>
              </a:rPr>
              <a:t>pán</a:t>
            </a:r>
            <a:r>
              <a:rPr lang="cs-CZ" sz="3200" dirty="0" smtClean="0">
                <a:solidFill>
                  <a:schemeClr val="accent6">
                    <a:lumMod val="50000"/>
                  </a:schemeClr>
                </a:solidFill>
              </a:rPr>
              <a:t>ovi</a:t>
            </a:r>
            <a:endParaRPr lang="cs-CZ" sz="3200" dirty="0" smtClean="0">
              <a:solidFill>
                <a:schemeClr val="accent2"/>
              </a:solidFill>
            </a:endParaRPr>
          </a:p>
          <a:p>
            <a:r>
              <a:rPr lang="cs-CZ" sz="3200" dirty="0" smtClean="0">
                <a:solidFill>
                  <a:schemeClr val="accent2"/>
                </a:solidFill>
              </a:rPr>
              <a:t>pán</a:t>
            </a:r>
            <a:r>
              <a:rPr lang="cs-CZ" sz="3200" dirty="0" smtClean="0">
                <a:solidFill>
                  <a:schemeClr val="accent6">
                    <a:lumMod val="50000"/>
                  </a:schemeClr>
                </a:solidFill>
              </a:rPr>
              <a:t>em</a:t>
            </a:r>
            <a:r>
              <a:rPr lang="cs-CZ" sz="3200" dirty="0" smtClean="0">
                <a:solidFill>
                  <a:schemeClr val="accent2"/>
                </a:solidFill>
              </a:rPr>
              <a:t> </a:t>
            </a:r>
          </a:p>
          <a:p>
            <a:endParaRPr lang="cs-CZ" dirty="0">
              <a:solidFill>
                <a:srgbClr val="0070C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286994" y="794957"/>
            <a:ext cx="2232248" cy="643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chemeClr val="accent2"/>
                </a:solidFill>
              </a:rPr>
              <a:t>Množ. </a:t>
            </a:r>
            <a:r>
              <a:rPr lang="cs-CZ" sz="3200" dirty="0">
                <a:solidFill>
                  <a:schemeClr val="accent2"/>
                </a:solidFill>
              </a:rPr>
              <a:t>č</a:t>
            </a:r>
            <a:r>
              <a:rPr lang="cs-CZ" sz="3200" dirty="0" smtClean="0">
                <a:solidFill>
                  <a:schemeClr val="accent2"/>
                </a:solidFill>
              </a:rPr>
              <a:t>.</a:t>
            </a:r>
          </a:p>
          <a:p>
            <a:endParaRPr lang="cs-CZ" sz="1000" dirty="0" smtClean="0">
              <a:solidFill>
                <a:schemeClr val="accent2"/>
              </a:solidFill>
            </a:endParaRPr>
          </a:p>
          <a:p>
            <a:r>
              <a:rPr lang="cs-CZ" sz="3200" dirty="0" smtClean="0">
                <a:solidFill>
                  <a:schemeClr val="accent2"/>
                </a:solidFill>
              </a:rPr>
              <a:t>pán</a:t>
            </a:r>
            <a:r>
              <a:rPr lang="cs-CZ" sz="3200" dirty="0" smtClean="0">
                <a:solidFill>
                  <a:schemeClr val="accent6">
                    <a:lumMod val="50000"/>
                  </a:schemeClr>
                </a:solidFill>
              </a:rPr>
              <a:t>i</a:t>
            </a:r>
            <a:endParaRPr lang="cs-CZ" sz="3200" dirty="0" smtClean="0">
              <a:solidFill>
                <a:schemeClr val="accent2"/>
              </a:solidFill>
            </a:endParaRPr>
          </a:p>
          <a:p>
            <a:r>
              <a:rPr lang="cs-CZ" sz="3200" dirty="0" smtClean="0">
                <a:solidFill>
                  <a:schemeClr val="accent2"/>
                </a:solidFill>
              </a:rPr>
              <a:t>pán</a:t>
            </a:r>
            <a:r>
              <a:rPr lang="cs-CZ" sz="3200" dirty="0" smtClean="0">
                <a:solidFill>
                  <a:schemeClr val="accent6">
                    <a:lumMod val="50000"/>
                  </a:schemeClr>
                </a:solidFill>
              </a:rPr>
              <a:t>ové</a:t>
            </a:r>
            <a:endParaRPr lang="cs-CZ" sz="3200" dirty="0" smtClean="0">
              <a:solidFill>
                <a:schemeClr val="accent2"/>
              </a:solidFill>
            </a:endParaRPr>
          </a:p>
          <a:p>
            <a:r>
              <a:rPr lang="cs-CZ" sz="3200" dirty="0" smtClean="0">
                <a:solidFill>
                  <a:schemeClr val="accent2"/>
                </a:solidFill>
              </a:rPr>
              <a:t>pán</a:t>
            </a:r>
            <a:r>
              <a:rPr lang="cs-CZ" sz="3200" dirty="0" smtClean="0">
                <a:solidFill>
                  <a:schemeClr val="accent6">
                    <a:lumMod val="50000"/>
                  </a:schemeClr>
                </a:solidFill>
              </a:rPr>
              <a:t>ů</a:t>
            </a:r>
            <a:endParaRPr lang="cs-CZ" sz="3200" dirty="0" smtClean="0">
              <a:solidFill>
                <a:schemeClr val="accent2"/>
              </a:solidFill>
            </a:endParaRPr>
          </a:p>
          <a:p>
            <a:r>
              <a:rPr lang="cs-CZ" sz="3200" dirty="0" smtClean="0">
                <a:solidFill>
                  <a:schemeClr val="accent2"/>
                </a:solidFill>
              </a:rPr>
              <a:t>pán</a:t>
            </a:r>
            <a:r>
              <a:rPr lang="cs-CZ" sz="3200" dirty="0" smtClean="0">
                <a:solidFill>
                  <a:schemeClr val="accent6">
                    <a:lumMod val="50000"/>
                  </a:schemeClr>
                </a:solidFill>
              </a:rPr>
              <a:t>ům</a:t>
            </a:r>
            <a:endParaRPr lang="cs-CZ" sz="3200" dirty="0" smtClean="0">
              <a:solidFill>
                <a:schemeClr val="accent2"/>
              </a:solidFill>
            </a:endParaRPr>
          </a:p>
          <a:p>
            <a:endParaRPr lang="cs-CZ" sz="3200" dirty="0" smtClean="0">
              <a:solidFill>
                <a:schemeClr val="accent2"/>
              </a:solidFill>
            </a:endParaRPr>
          </a:p>
          <a:p>
            <a:r>
              <a:rPr lang="cs-CZ" sz="3200" dirty="0" smtClean="0">
                <a:solidFill>
                  <a:schemeClr val="accent2"/>
                </a:solidFill>
              </a:rPr>
              <a:t>pán</a:t>
            </a:r>
            <a:r>
              <a:rPr lang="cs-CZ" sz="3200" dirty="0" smtClean="0">
                <a:solidFill>
                  <a:schemeClr val="accent6">
                    <a:lumMod val="50000"/>
                  </a:schemeClr>
                </a:solidFill>
              </a:rPr>
              <a:t>y</a:t>
            </a:r>
            <a:endParaRPr lang="cs-CZ" sz="3200" dirty="0" smtClean="0">
              <a:solidFill>
                <a:schemeClr val="accent2"/>
              </a:solidFill>
            </a:endParaRPr>
          </a:p>
          <a:p>
            <a:r>
              <a:rPr lang="cs-CZ" sz="3200" dirty="0" smtClean="0">
                <a:solidFill>
                  <a:schemeClr val="accent2"/>
                </a:solidFill>
              </a:rPr>
              <a:t>pán</a:t>
            </a:r>
            <a:r>
              <a:rPr lang="cs-CZ" sz="3200" dirty="0" smtClean="0">
                <a:solidFill>
                  <a:schemeClr val="accent6">
                    <a:lumMod val="50000"/>
                  </a:schemeClr>
                </a:solidFill>
              </a:rPr>
              <a:t>i!</a:t>
            </a:r>
            <a:endParaRPr lang="cs-CZ" sz="3200" dirty="0" smtClean="0">
              <a:solidFill>
                <a:schemeClr val="accent2"/>
              </a:solidFill>
            </a:endParaRPr>
          </a:p>
          <a:p>
            <a:r>
              <a:rPr lang="cs-CZ" sz="3200" dirty="0" smtClean="0">
                <a:solidFill>
                  <a:schemeClr val="accent2"/>
                </a:solidFill>
              </a:rPr>
              <a:t>pán</a:t>
            </a:r>
            <a:r>
              <a:rPr lang="cs-CZ" sz="3200" dirty="0" smtClean="0">
                <a:solidFill>
                  <a:schemeClr val="accent6">
                    <a:lumMod val="50000"/>
                  </a:schemeClr>
                </a:solidFill>
              </a:rPr>
              <a:t>ové!</a:t>
            </a:r>
            <a:endParaRPr lang="cs-CZ" sz="3200" dirty="0" smtClean="0">
              <a:solidFill>
                <a:schemeClr val="accent2"/>
              </a:solidFill>
            </a:endParaRPr>
          </a:p>
          <a:p>
            <a:r>
              <a:rPr lang="cs-CZ" sz="3200" dirty="0" smtClean="0">
                <a:solidFill>
                  <a:schemeClr val="accent2"/>
                </a:solidFill>
              </a:rPr>
              <a:t>pán</a:t>
            </a:r>
            <a:r>
              <a:rPr lang="cs-CZ" sz="3200" dirty="0" smtClean="0">
                <a:solidFill>
                  <a:schemeClr val="accent6">
                    <a:lumMod val="50000"/>
                  </a:schemeClr>
                </a:solidFill>
              </a:rPr>
              <a:t>ech</a:t>
            </a:r>
            <a:endParaRPr lang="cs-CZ" sz="3200" dirty="0" smtClean="0">
              <a:solidFill>
                <a:schemeClr val="accent2"/>
              </a:solidFill>
            </a:endParaRPr>
          </a:p>
          <a:p>
            <a:endParaRPr lang="cs-CZ" sz="3200" dirty="0" smtClean="0">
              <a:solidFill>
                <a:schemeClr val="accent2"/>
              </a:solidFill>
            </a:endParaRPr>
          </a:p>
          <a:p>
            <a:r>
              <a:rPr lang="cs-CZ" sz="3200" dirty="0" smtClean="0">
                <a:solidFill>
                  <a:schemeClr val="accent2"/>
                </a:solidFill>
              </a:rPr>
              <a:t>pán</a:t>
            </a:r>
            <a:r>
              <a:rPr lang="cs-CZ" sz="3200" dirty="0" smtClean="0">
                <a:solidFill>
                  <a:schemeClr val="accent6">
                    <a:lumMod val="50000"/>
                  </a:schemeClr>
                </a:solidFill>
              </a:rPr>
              <a:t>y</a:t>
            </a:r>
            <a:endParaRPr lang="cs-CZ" sz="3200" dirty="0" smtClean="0">
              <a:solidFill>
                <a:schemeClr val="accent2"/>
              </a:solidFill>
            </a:endParaRPr>
          </a:p>
          <a:p>
            <a:endParaRPr lang="cs-CZ" dirty="0">
              <a:solidFill>
                <a:schemeClr val="accent2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683568" y="1448495"/>
            <a:ext cx="936104" cy="57861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chemeClr val="accent2"/>
                </a:solidFill>
              </a:rPr>
              <a:t>1.p.</a:t>
            </a:r>
          </a:p>
          <a:p>
            <a:endParaRPr lang="cs-CZ" sz="3200" dirty="0" smtClean="0">
              <a:solidFill>
                <a:schemeClr val="accent2"/>
              </a:solidFill>
            </a:endParaRPr>
          </a:p>
          <a:p>
            <a:r>
              <a:rPr lang="cs-CZ" sz="3200" dirty="0" smtClean="0">
                <a:solidFill>
                  <a:schemeClr val="accent2"/>
                </a:solidFill>
              </a:rPr>
              <a:t>2.p.</a:t>
            </a:r>
          </a:p>
          <a:p>
            <a:r>
              <a:rPr lang="cs-CZ" sz="3200" dirty="0" smtClean="0">
                <a:solidFill>
                  <a:schemeClr val="accent2"/>
                </a:solidFill>
              </a:rPr>
              <a:t>3.p.</a:t>
            </a:r>
          </a:p>
          <a:p>
            <a:endParaRPr lang="cs-CZ" sz="3200" dirty="0" smtClean="0">
              <a:solidFill>
                <a:schemeClr val="accent2"/>
              </a:solidFill>
            </a:endParaRPr>
          </a:p>
          <a:p>
            <a:r>
              <a:rPr lang="cs-CZ" sz="3200" dirty="0" smtClean="0">
                <a:solidFill>
                  <a:schemeClr val="accent2"/>
                </a:solidFill>
              </a:rPr>
              <a:t>4.p.</a:t>
            </a:r>
          </a:p>
          <a:p>
            <a:r>
              <a:rPr lang="cs-CZ" sz="3200" dirty="0" smtClean="0">
                <a:solidFill>
                  <a:schemeClr val="accent2"/>
                </a:solidFill>
              </a:rPr>
              <a:t>5.p.</a:t>
            </a:r>
          </a:p>
          <a:p>
            <a:endParaRPr lang="cs-CZ" sz="3200" dirty="0" smtClean="0">
              <a:solidFill>
                <a:schemeClr val="accent2"/>
              </a:solidFill>
            </a:endParaRPr>
          </a:p>
          <a:p>
            <a:r>
              <a:rPr lang="cs-CZ" sz="3200" dirty="0" smtClean="0">
                <a:solidFill>
                  <a:schemeClr val="accent2"/>
                </a:solidFill>
              </a:rPr>
              <a:t>6.p.</a:t>
            </a:r>
          </a:p>
          <a:p>
            <a:endParaRPr lang="cs-CZ" sz="3200" dirty="0" smtClean="0">
              <a:solidFill>
                <a:schemeClr val="accent2"/>
              </a:solidFill>
            </a:endParaRPr>
          </a:p>
          <a:p>
            <a:r>
              <a:rPr lang="cs-CZ" sz="3200" dirty="0" smtClean="0">
                <a:solidFill>
                  <a:schemeClr val="accent2"/>
                </a:solidFill>
              </a:rPr>
              <a:t>7.p.</a:t>
            </a:r>
          </a:p>
          <a:p>
            <a:endParaRPr lang="cs-CZ" dirty="0">
              <a:solidFill>
                <a:schemeClr val="tx2"/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520231" y="1113622"/>
            <a:ext cx="3168352" cy="698376"/>
          </a:xfrm>
        </p:spPr>
        <p:txBody>
          <a:bodyPr>
            <a:normAutofit/>
          </a:bodyPr>
          <a:lstStyle/>
          <a:p>
            <a:r>
              <a:rPr lang="cs-CZ" sz="3200" dirty="0" smtClean="0">
                <a:solidFill>
                  <a:schemeClr val="accent2"/>
                </a:solidFill>
              </a:rPr>
              <a:t>Urči pád a číslo:</a:t>
            </a:r>
            <a:endParaRPr lang="cs-CZ" sz="3200" dirty="0">
              <a:solidFill>
                <a:schemeClr val="accent2"/>
              </a:solidFill>
            </a:endParaRPr>
          </a:p>
        </p:txBody>
      </p:sp>
      <p:sp>
        <p:nvSpPr>
          <p:cNvPr id="4" name="Nadpis 1"/>
          <p:cNvSpPr>
            <a:spLocks noGrp="1"/>
          </p:cNvSpPr>
          <p:nvPr>
            <p:ph type="ctrTitle"/>
          </p:nvPr>
        </p:nvSpPr>
        <p:spPr>
          <a:xfrm>
            <a:off x="509109" y="385343"/>
            <a:ext cx="8458200" cy="936104"/>
          </a:xfrm>
        </p:spPr>
        <p:txBody>
          <a:bodyPr/>
          <a:lstStyle/>
          <a:p>
            <a:r>
              <a:rPr lang="cs-CZ" dirty="0" smtClean="0">
                <a:solidFill>
                  <a:schemeClr val="accent2"/>
                </a:solidFill>
              </a:rPr>
              <a:t>cvičení:</a:t>
            </a:r>
            <a:endParaRPr lang="cs-CZ" dirty="0">
              <a:solidFill>
                <a:schemeClr val="accent2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497982" y="2099485"/>
            <a:ext cx="4032448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accent2"/>
                </a:solidFill>
              </a:rPr>
              <a:t>Na psy – </a:t>
            </a:r>
          </a:p>
          <a:p>
            <a:r>
              <a:rPr lang="cs-CZ" sz="2800" dirty="0" smtClean="0">
                <a:solidFill>
                  <a:schemeClr val="accent2"/>
                </a:solidFill>
              </a:rPr>
              <a:t>O medvědovi –</a:t>
            </a:r>
          </a:p>
          <a:p>
            <a:r>
              <a:rPr lang="cs-CZ" sz="2800" dirty="0" smtClean="0">
                <a:solidFill>
                  <a:schemeClr val="accent2"/>
                </a:solidFill>
              </a:rPr>
              <a:t>Se čmeláky – </a:t>
            </a:r>
          </a:p>
          <a:p>
            <a:r>
              <a:rPr lang="cs-CZ" sz="2800" dirty="0" smtClean="0">
                <a:solidFill>
                  <a:schemeClr val="accent2"/>
                </a:solidFill>
              </a:rPr>
              <a:t>Kamarád – </a:t>
            </a:r>
          </a:p>
          <a:p>
            <a:r>
              <a:rPr lang="cs-CZ" sz="2800" dirty="0" smtClean="0">
                <a:solidFill>
                  <a:schemeClr val="accent2"/>
                </a:solidFill>
              </a:rPr>
              <a:t>K Jirkovi – </a:t>
            </a:r>
          </a:p>
          <a:p>
            <a:r>
              <a:rPr lang="cs-CZ" sz="2800" dirty="0" smtClean="0">
                <a:solidFill>
                  <a:schemeClr val="accent2"/>
                </a:solidFill>
              </a:rPr>
              <a:t>Karle! – </a:t>
            </a:r>
          </a:p>
          <a:p>
            <a:r>
              <a:rPr lang="cs-CZ" sz="2800" dirty="0" smtClean="0">
                <a:solidFill>
                  <a:schemeClr val="accent2"/>
                </a:solidFill>
              </a:rPr>
              <a:t>Bez pilota – </a:t>
            </a:r>
          </a:p>
          <a:p>
            <a:r>
              <a:rPr lang="cs-CZ" sz="2800" dirty="0" smtClean="0">
                <a:solidFill>
                  <a:schemeClr val="accent2"/>
                </a:solidFill>
              </a:rPr>
              <a:t>Jedl kraby – </a:t>
            </a:r>
          </a:p>
          <a:p>
            <a:r>
              <a:rPr lang="cs-CZ" sz="2800" dirty="0" smtClean="0">
                <a:solidFill>
                  <a:schemeClr val="accent2"/>
                </a:solidFill>
              </a:rPr>
              <a:t>K doktorům – </a:t>
            </a:r>
          </a:p>
          <a:p>
            <a:r>
              <a:rPr lang="cs-CZ" sz="2800" dirty="0" smtClean="0">
                <a:solidFill>
                  <a:schemeClr val="accent2"/>
                </a:solidFill>
              </a:rPr>
              <a:t>Viděl čápy – 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395536" y="1340768"/>
            <a:ext cx="4248472" cy="698376"/>
          </a:xfrm>
        </p:spPr>
        <p:txBody>
          <a:bodyPr>
            <a:normAutofit fontScale="92500"/>
          </a:bodyPr>
          <a:lstStyle/>
          <a:p>
            <a:r>
              <a:rPr lang="cs-CZ" sz="3200" dirty="0" smtClean="0">
                <a:solidFill>
                  <a:schemeClr val="accent2"/>
                </a:solidFill>
              </a:rPr>
              <a:t>Dej do správného tvaru:</a:t>
            </a:r>
            <a:endParaRPr lang="cs-CZ" sz="3200" dirty="0">
              <a:solidFill>
                <a:schemeClr val="accent2"/>
              </a:solidFill>
            </a:endParaRPr>
          </a:p>
        </p:txBody>
      </p:sp>
      <p:sp>
        <p:nvSpPr>
          <p:cNvPr id="4" name="Nadpis 1"/>
          <p:cNvSpPr>
            <a:spLocks noGrp="1"/>
          </p:cNvSpPr>
          <p:nvPr>
            <p:ph type="ctrTitle"/>
          </p:nvPr>
        </p:nvSpPr>
        <p:spPr>
          <a:xfrm>
            <a:off x="467544" y="260648"/>
            <a:ext cx="8458200" cy="936104"/>
          </a:xfrm>
        </p:spPr>
        <p:txBody>
          <a:bodyPr/>
          <a:lstStyle/>
          <a:p>
            <a:r>
              <a:rPr lang="cs-CZ" dirty="0" smtClean="0">
                <a:solidFill>
                  <a:schemeClr val="accent2"/>
                </a:solidFill>
              </a:rPr>
              <a:t>cvičení:</a:t>
            </a:r>
            <a:endParaRPr lang="cs-CZ" dirty="0">
              <a:solidFill>
                <a:schemeClr val="accent2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95536" y="2368201"/>
            <a:ext cx="828092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accent2"/>
                </a:solidFill>
              </a:rPr>
              <a:t>(Kos) _______ zpívali na větvích.</a:t>
            </a:r>
          </a:p>
          <a:p>
            <a:r>
              <a:rPr lang="cs-CZ" sz="2800" dirty="0" smtClean="0">
                <a:solidFill>
                  <a:schemeClr val="accent2"/>
                </a:solidFill>
              </a:rPr>
              <a:t>Ve vsi štěkali (pes) ________.</a:t>
            </a:r>
          </a:p>
          <a:p>
            <a:r>
              <a:rPr lang="cs-CZ" sz="2800" dirty="0" smtClean="0">
                <a:solidFill>
                  <a:schemeClr val="accent2"/>
                </a:solidFill>
              </a:rPr>
              <a:t>V Africe mají domov (lev) ________.</a:t>
            </a:r>
          </a:p>
          <a:p>
            <a:r>
              <a:rPr lang="cs-CZ" sz="2800" dirty="0" smtClean="0">
                <a:solidFill>
                  <a:schemeClr val="accent2"/>
                </a:solidFill>
              </a:rPr>
              <a:t>Petr nám vyprávěl o (medvěd) _________.</a:t>
            </a:r>
          </a:p>
          <a:p>
            <a:r>
              <a:rPr lang="cs-CZ" sz="2800" dirty="0" smtClean="0">
                <a:solidFill>
                  <a:schemeClr val="accent2"/>
                </a:solidFill>
              </a:rPr>
              <a:t>V maštali hýkali (osel) __________.</a:t>
            </a:r>
          </a:p>
          <a:p>
            <a:r>
              <a:rPr lang="cs-CZ" sz="2800" dirty="0" smtClean="0">
                <a:solidFill>
                  <a:schemeClr val="accent2"/>
                </a:solidFill>
              </a:rPr>
              <a:t>Babička koupila (vnouček) __________ kolo.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395536" y="1340768"/>
            <a:ext cx="4248472" cy="698376"/>
          </a:xfrm>
        </p:spPr>
        <p:txBody>
          <a:bodyPr>
            <a:normAutofit fontScale="92500"/>
          </a:bodyPr>
          <a:lstStyle/>
          <a:p>
            <a:r>
              <a:rPr lang="cs-CZ" sz="3200" dirty="0" smtClean="0">
                <a:solidFill>
                  <a:schemeClr val="accent2"/>
                </a:solidFill>
              </a:rPr>
              <a:t>Doplň koncovky i/í a y/ý:</a:t>
            </a:r>
            <a:endParaRPr lang="cs-CZ" sz="3200" dirty="0">
              <a:solidFill>
                <a:schemeClr val="accent2"/>
              </a:solidFill>
            </a:endParaRPr>
          </a:p>
        </p:txBody>
      </p:sp>
      <p:sp>
        <p:nvSpPr>
          <p:cNvPr id="4" name="Nadpis 1"/>
          <p:cNvSpPr>
            <a:spLocks noGrp="1"/>
          </p:cNvSpPr>
          <p:nvPr>
            <p:ph type="ctrTitle"/>
          </p:nvPr>
        </p:nvSpPr>
        <p:spPr>
          <a:xfrm>
            <a:off x="467544" y="260648"/>
            <a:ext cx="8458200" cy="936104"/>
          </a:xfrm>
        </p:spPr>
        <p:txBody>
          <a:bodyPr/>
          <a:lstStyle/>
          <a:p>
            <a:r>
              <a:rPr lang="cs-CZ" dirty="0" smtClean="0">
                <a:solidFill>
                  <a:schemeClr val="accent2"/>
                </a:solidFill>
              </a:rPr>
              <a:t>cvičení:</a:t>
            </a:r>
            <a:endParaRPr lang="cs-CZ" dirty="0">
              <a:solidFill>
                <a:schemeClr val="accent2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95536" y="2348880"/>
            <a:ext cx="410445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accent2"/>
                </a:solidFill>
              </a:rPr>
              <a:t>K </a:t>
            </a:r>
            <a:r>
              <a:rPr lang="cs-CZ" sz="2800" dirty="0" err="1" smtClean="0">
                <a:solidFill>
                  <a:schemeClr val="accent2"/>
                </a:solidFill>
              </a:rPr>
              <a:t>dědov</a:t>
            </a:r>
            <a:r>
              <a:rPr lang="cs-CZ" sz="2800" dirty="0" smtClean="0">
                <a:solidFill>
                  <a:schemeClr val="accent2"/>
                </a:solidFill>
              </a:rPr>
              <a:t>_</a:t>
            </a:r>
          </a:p>
          <a:p>
            <a:r>
              <a:rPr lang="cs-CZ" sz="2800" dirty="0" smtClean="0">
                <a:solidFill>
                  <a:schemeClr val="accent2"/>
                </a:solidFill>
              </a:rPr>
              <a:t>Se </a:t>
            </a:r>
            <a:r>
              <a:rPr lang="cs-CZ" sz="2800" dirty="0" err="1" smtClean="0">
                <a:solidFill>
                  <a:schemeClr val="accent2"/>
                </a:solidFill>
              </a:rPr>
              <a:t>lv</a:t>
            </a:r>
            <a:r>
              <a:rPr lang="cs-CZ" sz="2800" dirty="0" smtClean="0">
                <a:solidFill>
                  <a:schemeClr val="accent2"/>
                </a:solidFill>
              </a:rPr>
              <a:t>_</a:t>
            </a:r>
          </a:p>
          <a:p>
            <a:r>
              <a:rPr lang="cs-CZ" sz="2800" dirty="0" smtClean="0">
                <a:solidFill>
                  <a:schemeClr val="accent2"/>
                </a:solidFill>
              </a:rPr>
              <a:t>Do </a:t>
            </a:r>
            <a:r>
              <a:rPr lang="cs-CZ" sz="2800" dirty="0" err="1" smtClean="0">
                <a:solidFill>
                  <a:schemeClr val="accent2"/>
                </a:solidFill>
              </a:rPr>
              <a:t>truhl</a:t>
            </a:r>
            <a:r>
              <a:rPr lang="cs-CZ" sz="2800" dirty="0" smtClean="0">
                <a:solidFill>
                  <a:schemeClr val="accent2"/>
                </a:solidFill>
              </a:rPr>
              <a:t>_</a:t>
            </a:r>
          </a:p>
          <a:p>
            <a:r>
              <a:rPr lang="cs-CZ" sz="2800" dirty="0" smtClean="0">
                <a:solidFill>
                  <a:schemeClr val="accent2"/>
                </a:solidFill>
              </a:rPr>
              <a:t>S Ital_</a:t>
            </a:r>
          </a:p>
          <a:p>
            <a:r>
              <a:rPr lang="cs-CZ" sz="2800" dirty="0" smtClean="0">
                <a:solidFill>
                  <a:schemeClr val="accent2"/>
                </a:solidFill>
              </a:rPr>
              <a:t>S </a:t>
            </a:r>
            <a:r>
              <a:rPr lang="cs-CZ" sz="2800" dirty="0" err="1" smtClean="0">
                <a:solidFill>
                  <a:schemeClr val="accent2"/>
                </a:solidFill>
              </a:rPr>
              <a:t>vrtačkam</a:t>
            </a:r>
            <a:r>
              <a:rPr lang="cs-CZ" sz="2800" dirty="0" smtClean="0">
                <a:solidFill>
                  <a:schemeClr val="accent2"/>
                </a:solidFill>
              </a:rPr>
              <a:t>_</a:t>
            </a:r>
          </a:p>
          <a:p>
            <a:r>
              <a:rPr lang="cs-CZ" sz="2800" dirty="0" smtClean="0">
                <a:solidFill>
                  <a:schemeClr val="accent2"/>
                </a:solidFill>
              </a:rPr>
              <a:t>Pro žralok_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4328076" y="2368201"/>
            <a:ext cx="4104456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accent2"/>
                </a:solidFill>
              </a:rPr>
              <a:t>Se závodník_</a:t>
            </a:r>
          </a:p>
          <a:p>
            <a:r>
              <a:rPr lang="cs-CZ" sz="2800" dirty="0" smtClean="0">
                <a:solidFill>
                  <a:schemeClr val="accent2"/>
                </a:solidFill>
              </a:rPr>
              <a:t>Na </a:t>
            </a:r>
            <a:r>
              <a:rPr lang="cs-CZ" sz="2800" dirty="0" err="1" smtClean="0">
                <a:solidFill>
                  <a:schemeClr val="accent2"/>
                </a:solidFill>
              </a:rPr>
              <a:t>židl</a:t>
            </a:r>
            <a:r>
              <a:rPr lang="cs-CZ" sz="2800" dirty="0" smtClean="0">
                <a:solidFill>
                  <a:schemeClr val="accent2"/>
                </a:solidFill>
              </a:rPr>
              <a:t>_</a:t>
            </a:r>
          </a:p>
          <a:p>
            <a:r>
              <a:rPr lang="cs-CZ" sz="2800" dirty="0" smtClean="0">
                <a:solidFill>
                  <a:schemeClr val="accent2"/>
                </a:solidFill>
              </a:rPr>
              <a:t>Na </a:t>
            </a:r>
            <a:r>
              <a:rPr lang="cs-CZ" sz="2800" dirty="0" err="1" smtClean="0">
                <a:solidFill>
                  <a:schemeClr val="accent2"/>
                </a:solidFill>
              </a:rPr>
              <a:t>pol</a:t>
            </a:r>
            <a:r>
              <a:rPr lang="cs-CZ" sz="2800" dirty="0" smtClean="0">
                <a:solidFill>
                  <a:schemeClr val="accent2"/>
                </a:solidFill>
              </a:rPr>
              <a:t>_ch</a:t>
            </a:r>
          </a:p>
          <a:p>
            <a:r>
              <a:rPr lang="cs-CZ" sz="2800" dirty="0" smtClean="0">
                <a:solidFill>
                  <a:schemeClr val="accent2"/>
                </a:solidFill>
              </a:rPr>
              <a:t>K Janov_</a:t>
            </a:r>
          </a:p>
          <a:p>
            <a:r>
              <a:rPr lang="cs-CZ" sz="2800" dirty="0" smtClean="0">
                <a:solidFill>
                  <a:schemeClr val="accent2"/>
                </a:solidFill>
              </a:rPr>
              <a:t>Za </a:t>
            </a:r>
            <a:r>
              <a:rPr lang="cs-CZ" sz="2800" dirty="0" err="1" smtClean="0">
                <a:solidFill>
                  <a:schemeClr val="accent2"/>
                </a:solidFill>
              </a:rPr>
              <a:t>ps</a:t>
            </a:r>
            <a:r>
              <a:rPr lang="cs-CZ" sz="2800" dirty="0" smtClean="0">
                <a:solidFill>
                  <a:schemeClr val="accent2"/>
                </a:solidFill>
              </a:rPr>
              <a:t>_</a:t>
            </a:r>
          </a:p>
          <a:p>
            <a:r>
              <a:rPr lang="cs-CZ" sz="2800" dirty="0" smtClean="0">
                <a:solidFill>
                  <a:schemeClr val="accent2"/>
                </a:solidFill>
              </a:rPr>
              <a:t>Na zdrav_</a:t>
            </a:r>
          </a:p>
          <a:p>
            <a:endParaRPr lang="cs-CZ" sz="2800" dirty="0" smtClean="0">
              <a:solidFill>
                <a:srgbClr val="0070C0"/>
              </a:solidFill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520231" y="1113622"/>
            <a:ext cx="3168352" cy="698376"/>
          </a:xfrm>
        </p:spPr>
        <p:txBody>
          <a:bodyPr>
            <a:normAutofit/>
          </a:bodyPr>
          <a:lstStyle/>
          <a:p>
            <a:r>
              <a:rPr lang="cs-CZ" sz="3200" dirty="0" smtClean="0">
                <a:solidFill>
                  <a:schemeClr val="accent2"/>
                </a:solidFill>
              </a:rPr>
              <a:t>Urči pád a číslo:</a:t>
            </a:r>
            <a:endParaRPr lang="cs-CZ" sz="3200" dirty="0">
              <a:solidFill>
                <a:schemeClr val="accent2"/>
              </a:solidFill>
            </a:endParaRPr>
          </a:p>
        </p:txBody>
      </p:sp>
      <p:sp>
        <p:nvSpPr>
          <p:cNvPr id="4" name="Nadpis 1"/>
          <p:cNvSpPr>
            <a:spLocks noGrp="1"/>
          </p:cNvSpPr>
          <p:nvPr>
            <p:ph type="ctrTitle"/>
          </p:nvPr>
        </p:nvSpPr>
        <p:spPr>
          <a:xfrm>
            <a:off x="509109" y="385343"/>
            <a:ext cx="8458200" cy="936104"/>
          </a:xfrm>
        </p:spPr>
        <p:txBody>
          <a:bodyPr/>
          <a:lstStyle/>
          <a:p>
            <a:r>
              <a:rPr lang="cs-CZ" dirty="0" smtClean="0">
                <a:solidFill>
                  <a:schemeClr val="accent6">
                    <a:lumMod val="50000"/>
                  </a:schemeClr>
                </a:solidFill>
              </a:rPr>
              <a:t>ŘEŠENÍ </a:t>
            </a:r>
            <a:r>
              <a:rPr lang="cs-CZ" dirty="0" smtClean="0">
                <a:solidFill>
                  <a:schemeClr val="accent2"/>
                </a:solidFill>
              </a:rPr>
              <a:t>cvičení:</a:t>
            </a:r>
            <a:endParaRPr lang="cs-CZ" dirty="0">
              <a:solidFill>
                <a:schemeClr val="accent2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497982" y="2099485"/>
            <a:ext cx="4032448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accent2"/>
                </a:solidFill>
              </a:rPr>
              <a:t>Na psy – </a:t>
            </a:r>
            <a:r>
              <a:rPr lang="cs-CZ" sz="2800" dirty="0" smtClean="0">
                <a:solidFill>
                  <a:schemeClr val="accent6">
                    <a:lumMod val="50000"/>
                  </a:schemeClr>
                </a:solidFill>
              </a:rPr>
              <a:t>4.p. </a:t>
            </a:r>
            <a:r>
              <a:rPr lang="cs-CZ" sz="2800" dirty="0" err="1" smtClean="0">
                <a:solidFill>
                  <a:schemeClr val="accent6">
                    <a:lumMod val="50000"/>
                  </a:schemeClr>
                </a:solidFill>
              </a:rPr>
              <a:t>č.mn</a:t>
            </a:r>
            <a:r>
              <a:rPr lang="cs-CZ" sz="2800" dirty="0" smtClean="0">
                <a:solidFill>
                  <a:schemeClr val="accent6">
                    <a:lumMod val="50000"/>
                  </a:schemeClr>
                </a:solidFill>
              </a:rPr>
              <a:t>.</a:t>
            </a:r>
            <a:r>
              <a:rPr lang="cs-CZ" sz="2800" dirty="0" smtClean="0">
                <a:solidFill>
                  <a:schemeClr val="accent2"/>
                </a:solidFill>
              </a:rPr>
              <a:t> </a:t>
            </a:r>
          </a:p>
          <a:p>
            <a:r>
              <a:rPr lang="cs-CZ" sz="2800" dirty="0" smtClean="0">
                <a:solidFill>
                  <a:schemeClr val="accent2"/>
                </a:solidFill>
              </a:rPr>
              <a:t>O medvědovi –</a:t>
            </a:r>
            <a:r>
              <a:rPr lang="cs-CZ" sz="2800" dirty="0" smtClean="0">
                <a:solidFill>
                  <a:schemeClr val="accent6">
                    <a:lumMod val="50000"/>
                  </a:schemeClr>
                </a:solidFill>
              </a:rPr>
              <a:t> 6.p. </a:t>
            </a:r>
            <a:r>
              <a:rPr lang="cs-CZ" sz="2800" dirty="0" err="1" smtClean="0">
                <a:solidFill>
                  <a:schemeClr val="accent6">
                    <a:lumMod val="50000"/>
                  </a:schemeClr>
                </a:solidFill>
              </a:rPr>
              <a:t>č.j</a:t>
            </a:r>
            <a:r>
              <a:rPr lang="cs-CZ" sz="2800" dirty="0" smtClean="0">
                <a:solidFill>
                  <a:schemeClr val="accent6">
                    <a:lumMod val="50000"/>
                  </a:schemeClr>
                </a:solidFill>
              </a:rPr>
              <a:t>.</a:t>
            </a:r>
            <a:endParaRPr lang="cs-CZ" sz="2800" dirty="0" smtClean="0">
              <a:solidFill>
                <a:schemeClr val="accent2"/>
              </a:solidFill>
            </a:endParaRPr>
          </a:p>
          <a:p>
            <a:r>
              <a:rPr lang="cs-CZ" sz="2800" dirty="0" smtClean="0">
                <a:solidFill>
                  <a:schemeClr val="accent2"/>
                </a:solidFill>
              </a:rPr>
              <a:t>Se čmeláky – </a:t>
            </a:r>
            <a:r>
              <a:rPr lang="cs-CZ" sz="2800" dirty="0" smtClean="0">
                <a:solidFill>
                  <a:schemeClr val="accent6">
                    <a:lumMod val="50000"/>
                  </a:schemeClr>
                </a:solidFill>
              </a:rPr>
              <a:t>7.p. </a:t>
            </a:r>
            <a:r>
              <a:rPr lang="cs-CZ" sz="2800" dirty="0" err="1" smtClean="0">
                <a:solidFill>
                  <a:schemeClr val="accent6">
                    <a:lumMod val="50000"/>
                  </a:schemeClr>
                </a:solidFill>
              </a:rPr>
              <a:t>č.mn</a:t>
            </a:r>
            <a:r>
              <a:rPr lang="cs-CZ" sz="2800" dirty="0" smtClean="0">
                <a:solidFill>
                  <a:schemeClr val="accent6">
                    <a:lumMod val="50000"/>
                  </a:schemeClr>
                </a:solidFill>
              </a:rPr>
              <a:t>.</a:t>
            </a:r>
            <a:endParaRPr lang="cs-CZ" sz="2800" dirty="0" smtClean="0">
              <a:solidFill>
                <a:schemeClr val="accent2"/>
              </a:solidFill>
            </a:endParaRPr>
          </a:p>
          <a:p>
            <a:r>
              <a:rPr lang="cs-CZ" sz="2800" dirty="0" smtClean="0">
                <a:solidFill>
                  <a:schemeClr val="accent2"/>
                </a:solidFill>
              </a:rPr>
              <a:t>Kamarád – </a:t>
            </a:r>
            <a:r>
              <a:rPr lang="cs-CZ" sz="2800" dirty="0" smtClean="0">
                <a:solidFill>
                  <a:schemeClr val="accent6">
                    <a:lumMod val="50000"/>
                  </a:schemeClr>
                </a:solidFill>
              </a:rPr>
              <a:t>1.p. </a:t>
            </a:r>
            <a:r>
              <a:rPr lang="cs-CZ" sz="2800" dirty="0" err="1" smtClean="0">
                <a:solidFill>
                  <a:schemeClr val="accent6">
                    <a:lumMod val="50000"/>
                  </a:schemeClr>
                </a:solidFill>
              </a:rPr>
              <a:t>č.j</a:t>
            </a:r>
            <a:r>
              <a:rPr lang="cs-CZ" sz="2800" dirty="0" smtClean="0">
                <a:solidFill>
                  <a:schemeClr val="accent6">
                    <a:lumMod val="50000"/>
                  </a:schemeClr>
                </a:solidFill>
              </a:rPr>
              <a:t>.</a:t>
            </a:r>
            <a:endParaRPr lang="cs-CZ" sz="2800" dirty="0" smtClean="0">
              <a:solidFill>
                <a:schemeClr val="accent2"/>
              </a:solidFill>
            </a:endParaRPr>
          </a:p>
          <a:p>
            <a:r>
              <a:rPr lang="cs-CZ" sz="2800" dirty="0" smtClean="0">
                <a:solidFill>
                  <a:schemeClr val="accent2"/>
                </a:solidFill>
              </a:rPr>
              <a:t>K Jirkovi – </a:t>
            </a:r>
            <a:r>
              <a:rPr lang="cs-CZ" sz="2800" dirty="0" smtClean="0">
                <a:solidFill>
                  <a:schemeClr val="accent6">
                    <a:lumMod val="50000"/>
                  </a:schemeClr>
                </a:solidFill>
              </a:rPr>
              <a:t>3.p. </a:t>
            </a:r>
            <a:r>
              <a:rPr lang="cs-CZ" sz="2800" dirty="0" err="1" smtClean="0">
                <a:solidFill>
                  <a:schemeClr val="accent6">
                    <a:lumMod val="50000"/>
                  </a:schemeClr>
                </a:solidFill>
              </a:rPr>
              <a:t>č.j</a:t>
            </a:r>
            <a:r>
              <a:rPr lang="cs-CZ" sz="2800" dirty="0" smtClean="0">
                <a:solidFill>
                  <a:schemeClr val="accent6">
                    <a:lumMod val="50000"/>
                  </a:schemeClr>
                </a:solidFill>
              </a:rPr>
              <a:t>.</a:t>
            </a:r>
            <a:endParaRPr lang="cs-CZ" sz="2800" dirty="0" smtClean="0">
              <a:solidFill>
                <a:schemeClr val="accent2"/>
              </a:solidFill>
            </a:endParaRPr>
          </a:p>
          <a:p>
            <a:r>
              <a:rPr lang="cs-CZ" sz="2800" dirty="0" smtClean="0">
                <a:solidFill>
                  <a:schemeClr val="accent2"/>
                </a:solidFill>
              </a:rPr>
              <a:t>Karle! – </a:t>
            </a:r>
            <a:r>
              <a:rPr lang="cs-CZ" sz="2800" dirty="0" smtClean="0">
                <a:solidFill>
                  <a:schemeClr val="accent6">
                    <a:lumMod val="50000"/>
                  </a:schemeClr>
                </a:solidFill>
              </a:rPr>
              <a:t>5.p. </a:t>
            </a:r>
            <a:r>
              <a:rPr lang="cs-CZ" sz="2800" dirty="0" err="1" smtClean="0">
                <a:solidFill>
                  <a:schemeClr val="accent6">
                    <a:lumMod val="50000"/>
                  </a:schemeClr>
                </a:solidFill>
              </a:rPr>
              <a:t>č.j</a:t>
            </a:r>
            <a:r>
              <a:rPr lang="cs-CZ" sz="2800" dirty="0" smtClean="0">
                <a:solidFill>
                  <a:schemeClr val="accent6">
                    <a:lumMod val="50000"/>
                  </a:schemeClr>
                </a:solidFill>
              </a:rPr>
              <a:t>.</a:t>
            </a:r>
            <a:endParaRPr lang="cs-CZ" sz="2800" dirty="0" smtClean="0">
              <a:solidFill>
                <a:schemeClr val="accent2"/>
              </a:solidFill>
            </a:endParaRPr>
          </a:p>
          <a:p>
            <a:r>
              <a:rPr lang="cs-CZ" sz="2800" dirty="0" smtClean="0">
                <a:solidFill>
                  <a:schemeClr val="accent2"/>
                </a:solidFill>
              </a:rPr>
              <a:t>Bez pilota – </a:t>
            </a:r>
            <a:r>
              <a:rPr lang="cs-CZ" sz="2800" dirty="0" smtClean="0">
                <a:solidFill>
                  <a:schemeClr val="accent6">
                    <a:lumMod val="50000"/>
                  </a:schemeClr>
                </a:solidFill>
              </a:rPr>
              <a:t>2.p. </a:t>
            </a:r>
            <a:r>
              <a:rPr lang="cs-CZ" sz="2800" dirty="0" err="1" smtClean="0">
                <a:solidFill>
                  <a:schemeClr val="accent6">
                    <a:lumMod val="50000"/>
                  </a:schemeClr>
                </a:solidFill>
              </a:rPr>
              <a:t>č.j</a:t>
            </a:r>
            <a:r>
              <a:rPr lang="cs-CZ" sz="2800" dirty="0" smtClean="0">
                <a:solidFill>
                  <a:schemeClr val="accent6">
                    <a:lumMod val="50000"/>
                  </a:schemeClr>
                </a:solidFill>
              </a:rPr>
              <a:t>.</a:t>
            </a:r>
            <a:endParaRPr lang="cs-CZ" sz="2800" dirty="0" smtClean="0">
              <a:solidFill>
                <a:schemeClr val="accent2"/>
              </a:solidFill>
            </a:endParaRPr>
          </a:p>
          <a:p>
            <a:r>
              <a:rPr lang="cs-CZ" sz="2800" dirty="0" smtClean="0">
                <a:solidFill>
                  <a:schemeClr val="accent2"/>
                </a:solidFill>
              </a:rPr>
              <a:t>Jedl kraby – </a:t>
            </a:r>
            <a:r>
              <a:rPr lang="cs-CZ" sz="2800" dirty="0" smtClean="0">
                <a:solidFill>
                  <a:schemeClr val="accent6">
                    <a:lumMod val="50000"/>
                  </a:schemeClr>
                </a:solidFill>
              </a:rPr>
              <a:t>4.p. </a:t>
            </a:r>
            <a:r>
              <a:rPr lang="cs-CZ" sz="2800" dirty="0" err="1" smtClean="0">
                <a:solidFill>
                  <a:schemeClr val="accent6">
                    <a:lumMod val="50000"/>
                  </a:schemeClr>
                </a:solidFill>
              </a:rPr>
              <a:t>č.mn</a:t>
            </a:r>
            <a:r>
              <a:rPr lang="cs-CZ" sz="2800" dirty="0" smtClean="0">
                <a:solidFill>
                  <a:schemeClr val="accent6">
                    <a:lumMod val="50000"/>
                  </a:schemeClr>
                </a:solidFill>
              </a:rPr>
              <a:t>.</a:t>
            </a:r>
            <a:endParaRPr lang="cs-CZ" sz="2800" dirty="0" smtClean="0">
              <a:solidFill>
                <a:schemeClr val="accent2"/>
              </a:solidFill>
            </a:endParaRPr>
          </a:p>
          <a:p>
            <a:r>
              <a:rPr lang="cs-CZ" sz="2800" dirty="0" smtClean="0">
                <a:solidFill>
                  <a:schemeClr val="accent2"/>
                </a:solidFill>
              </a:rPr>
              <a:t>K doktorům – </a:t>
            </a:r>
            <a:r>
              <a:rPr lang="cs-CZ" sz="2800" dirty="0" smtClean="0">
                <a:solidFill>
                  <a:schemeClr val="accent6">
                    <a:lumMod val="50000"/>
                  </a:schemeClr>
                </a:solidFill>
              </a:rPr>
              <a:t>3.p. </a:t>
            </a:r>
            <a:r>
              <a:rPr lang="cs-CZ" sz="2800" dirty="0" err="1" smtClean="0">
                <a:solidFill>
                  <a:schemeClr val="accent6">
                    <a:lumMod val="50000"/>
                  </a:schemeClr>
                </a:solidFill>
              </a:rPr>
              <a:t>č.mn</a:t>
            </a:r>
            <a:r>
              <a:rPr lang="cs-CZ" sz="2800" dirty="0" smtClean="0">
                <a:solidFill>
                  <a:schemeClr val="accent6">
                    <a:lumMod val="50000"/>
                  </a:schemeClr>
                </a:solidFill>
              </a:rPr>
              <a:t>.</a:t>
            </a:r>
            <a:endParaRPr lang="cs-CZ" sz="2800" dirty="0" smtClean="0">
              <a:solidFill>
                <a:schemeClr val="accent2"/>
              </a:solidFill>
            </a:endParaRPr>
          </a:p>
          <a:p>
            <a:r>
              <a:rPr lang="cs-CZ" sz="2800" dirty="0" smtClean="0">
                <a:solidFill>
                  <a:schemeClr val="accent2"/>
                </a:solidFill>
              </a:rPr>
              <a:t>Viděl čápy – </a:t>
            </a:r>
            <a:r>
              <a:rPr lang="cs-CZ" sz="2800" dirty="0" smtClean="0">
                <a:solidFill>
                  <a:schemeClr val="accent6">
                    <a:lumMod val="50000"/>
                  </a:schemeClr>
                </a:solidFill>
              </a:rPr>
              <a:t>4.p. </a:t>
            </a:r>
            <a:r>
              <a:rPr lang="cs-CZ" sz="2800" dirty="0" err="1" smtClean="0">
                <a:solidFill>
                  <a:schemeClr val="accent6">
                    <a:lumMod val="50000"/>
                  </a:schemeClr>
                </a:solidFill>
              </a:rPr>
              <a:t>č.mn</a:t>
            </a:r>
            <a:r>
              <a:rPr lang="cs-CZ" sz="2800" dirty="0" smtClean="0">
                <a:solidFill>
                  <a:schemeClr val="accent6">
                    <a:lumMod val="50000"/>
                  </a:schemeClr>
                </a:solidFill>
              </a:rPr>
              <a:t>.</a:t>
            </a:r>
            <a:endParaRPr lang="cs-CZ" sz="2800" dirty="0" smtClean="0">
              <a:solidFill>
                <a:schemeClr val="accent2"/>
              </a:solidFill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395536" y="1340768"/>
            <a:ext cx="4248472" cy="698376"/>
          </a:xfrm>
        </p:spPr>
        <p:txBody>
          <a:bodyPr>
            <a:normAutofit fontScale="92500"/>
          </a:bodyPr>
          <a:lstStyle/>
          <a:p>
            <a:r>
              <a:rPr lang="cs-CZ" sz="3200" dirty="0" smtClean="0">
                <a:solidFill>
                  <a:schemeClr val="accent2"/>
                </a:solidFill>
              </a:rPr>
              <a:t>Dej do správného tvaru:</a:t>
            </a:r>
            <a:endParaRPr lang="cs-CZ" sz="3200" dirty="0">
              <a:solidFill>
                <a:schemeClr val="accent2"/>
              </a:solidFill>
            </a:endParaRPr>
          </a:p>
        </p:txBody>
      </p:sp>
      <p:sp>
        <p:nvSpPr>
          <p:cNvPr id="4" name="Nadpis 1"/>
          <p:cNvSpPr>
            <a:spLocks noGrp="1"/>
          </p:cNvSpPr>
          <p:nvPr>
            <p:ph type="ctrTitle"/>
          </p:nvPr>
        </p:nvSpPr>
        <p:spPr>
          <a:xfrm>
            <a:off x="467544" y="260648"/>
            <a:ext cx="8458200" cy="936104"/>
          </a:xfrm>
        </p:spPr>
        <p:txBody>
          <a:bodyPr/>
          <a:lstStyle/>
          <a:p>
            <a:r>
              <a:rPr lang="cs-CZ" dirty="0" smtClean="0">
                <a:solidFill>
                  <a:schemeClr val="accent6">
                    <a:lumMod val="50000"/>
                  </a:schemeClr>
                </a:solidFill>
              </a:rPr>
              <a:t>ŘEŠENÍ </a:t>
            </a:r>
            <a:r>
              <a:rPr lang="cs-CZ" dirty="0" smtClean="0">
                <a:solidFill>
                  <a:schemeClr val="accent2"/>
                </a:solidFill>
              </a:rPr>
              <a:t>cvičení:</a:t>
            </a:r>
            <a:endParaRPr lang="cs-CZ" dirty="0">
              <a:solidFill>
                <a:schemeClr val="accent2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95536" y="2368201"/>
            <a:ext cx="828092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accent2"/>
                </a:solidFill>
              </a:rPr>
              <a:t>(Kos) </a:t>
            </a:r>
            <a:r>
              <a:rPr lang="cs-CZ" sz="2800" dirty="0" smtClean="0">
                <a:solidFill>
                  <a:schemeClr val="accent6">
                    <a:lumMod val="50000"/>
                  </a:schemeClr>
                </a:solidFill>
              </a:rPr>
              <a:t>Kosi</a:t>
            </a:r>
            <a:r>
              <a:rPr lang="cs-CZ" sz="2800" dirty="0" smtClean="0">
                <a:solidFill>
                  <a:schemeClr val="accent2"/>
                </a:solidFill>
              </a:rPr>
              <a:t> zpívali na větvích.</a:t>
            </a:r>
          </a:p>
          <a:p>
            <a:r>
              <a:rPr lang="cs-CZ" sz="2800" dirty="0" smtClean="0">
                <a:solidFill>
                  <a:schemeClr val="accent2"/>
                </a:solidFill>
              </a:rPr>
              <a:t>Ve vsi štěkali (pes) </a:t>
            </a:r>
            <a:r>
              <a:rPr lang="cs-CZ" sz="2800" dirty="0" smtClean="0">
                <a:solidFill>
                  <a:schemeClr val="accent6">
                    <a:lumMod val="50000"/>
                  </a:schemeClr>
                </a:solidFill>
              </a:rPr>
              <a:t>psi</a:t>
            </a:r>
            <a:r>
              <a:rPr lang="cs-CZ" sz="2800" dirty="0" smtClean="0">
                <a:solidFill>
                  <a:schemeClr val="accent2"/>
                </a:solidFill>
              </a:rPr>
              <a:t>.</a:t>
            </a:r>
          </a:p>
          <a:p>
            <a:r>
              <a:rPr lang="cs-CZ" sz="2800" dirty="0" smtClean="0">
                <a:solidFill>
                  <a:schemeClr val="accent2"/>
                </a:solidFill>
              </a:rPr>
              <a:t>V Africe mají domov (lev) </a:t>
            </a:r>
            <a:r>
              <a:rPr lang="cs-CZ" sz="2800" dirty="0" smtClean="0">
                <a:solidFill>
                  <a:schemeClr val="accent6">
                    <a:lumMod val="50000"/>
                  </a:schemeClr>
                </a:solidFill>
              </a:rPr>
              <a:t>lvi</a:t>
            </a:r>
            <a:r>
              <a:rPr lang="cs-CZ" sz="2800" dirty="0" smtClean="0">
                <a:solidFill>
                  <a:schemeClr val="accent2"/>
                </a:solidFill>
              </a:rPr>
              <a:t>.</a:t>
            </a:r>
          </a:p>
          <a:p>
            <a:r>
              <a:rPr lang="cs-CZ" sz="2800" dirty="0" smtClean="0">
                <a:solidFill>
                  <a:schemeClr val="accent2"/>
                </a:solidFill>
              </a:rPr>
              <a:t>Petr nám vyprávěl o (medvěd) </a:t>
            </a:r>
            <a:r>
              <a:rPr lang="cs-CZ" sz="2800" dirty="0" smtClean="0">
                <a:solidFill>
                  <a:schemeClr val="accent6">
                    <a:lumMod val="50000"/>
                  </a:schemeClr>
                </a:solidFill>
              </a:rPr>
              <a:t>medvědovi</a:t>
            </a:r>
            <a:r>
              <a:rPr lang="cs-CZ" sz="2800" dirty="0" smtClean="0">
                <a:solidFill>
                  <a:schemeClr val="accent2"/>
                </a:solidFill>
              </a:rPr>
              <a:t>.</a:t>
            </a:r>
          </a:p>
          <a:p>
            <a:r>
              <a:rPr lang="cs-CZ" sz="2800" dirty="0" smtClean="0">
                <a:solidFill>
                  <a:schemeClr val="accent2"/>
                </a:solidFill>
              </a:rPr>
              <a:t>V maštali hýkali (osel) </a:t>
            </a:r>
            <a:r>
              <a:rPr lang="cs-CZ" sz="2800" dirty="0" smtClean="0">
                <a:solidFill>
                  <a:schemeClr val="accent6">
                    <a:lumMod val="50000"/>
                  </a:schemeClr>
                </a:solidFill>
              </a:rPr>
              <a:t>osli</a:t>
            </a:r>
            <a:r>
              <a:rPr lang="cs-CZ" sz="2800" dirty="0" smtClean="0">
                <a:solidFill>
                  <a:schemeClr val="accent2"/>
                </a:solidFill>
              </a:rPr>
              <a:t>.</a:t>
            </a:r>
          </a:p>
          <a:p>
            <a:r>
              <a:rPr lang="cs-CZ" sz="2800" dirty="0" smtClean="0">
                <a:solidFill>
                  <a:schemeClr val="accent2"/>
                </a:solidFill>
              </a:rPr>
              <a:t>Babička koupila (vnouček) </a:t>
            </a:r>
            <a:r>
              <a:rPr lang="cs-CZ" sz="2800" dirty="0" smtClean="0">
                <a:solidFill>
                  <a:schemeClr val="accent6">
                    <a:lumMod val="50000"/>
                  </a:schemeClr>
                </a:solidFill>
              </a:rPr>
              <a:t>vnoučkovi</a:t>
            </a:r>
            <a:r>
              <a:rPr lang="cs-CZ" sz="2800" dirty="0" smtClean="0">
                <a:solidFill>
                  <a:schemeClr val="accent2"/>
                </a:solidFill>
              </a:rPr>
              <a:t> kolo.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395536" y="1340768"/>
            <a:ext cx="4248472" cy="698376"/>
          </a:xfrm>
        </p:spPr>
        <p:txBody>
          <a:bodyPr>
            <a:normAutofit fontScale="92500"/>
          </a:bodyPr>
          <a:lstStyle/>
          <a:p>
            <a:r>
              <a:rPr lang="cs-CZ" sz="3200" dirty="0" smtClean="0">
                <a:solidFill>
                  <a:schemeClr val="accent2"/>
                </a:solidFill>
              </a:rPr>
              <a:t>Doplň koncovky i/í a y/ý:</a:t>
            </a:r>
            <a:endParaRPr lang="cs-CZ" sz="3200" dirty="0">
              <a:solidFill>
                <a:schemeClr val="accent2"/>
              </a:solidFill>
            </a:endParaRPr>
          </a:p>
        </p:txBody>
      </p:sp>
      <p:sp>
        <p:nvSpPr>
          <p:cNvPr id="4" name="Nadpis 1"/>
          <p:cNvSpPr>
            <a:spLocks noGrp="1"/>
          </p:cNvSpPr>
          <p:nvPr>
            <p:ph type="ctrTitle"/>
          </p:nvPr>
        </p:nvSpPr>
        <p:spPr>
          <a:xfrm>
            <a:off x="467544" y="260648"/>
            <a:ext cx="8458200" cy="936104"/>
          </a:xfrm>
        </p:spPr>
        <p:txBody>
          <a:bodyPr/>
          <a:lstStyle/>
          <a:p>
            <a:r>
              <a:rPr lang="cs-CZ" dirty="0" smtClean="0">
                <a:solidFill>
                  <a:schemeClr val="accent6">
                    <a:lumMod val="50000"/>
                  </a:schemeClr>
                </a:solidFill>
              </a:rPr>
              <a:t>ŘEŠENÍ </a:t>
            </a:r>
            <a:r>
              <a:rPr lang="cs-CZ" dirty="0" smtClean="0">
                <a:solidFill>
                  <a:schemeClr val="accent2"/>
                </a:solidFill>
              </a:rPr>
              <a:t>cvičení:</a:t>
            </a:r>
            <a:endParaRPr lang="cs-CZ" dirty="0">
              <a:solidFill>
                <a:schemeClr val="accent2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95536" y="2348880"/>
            <a:ext cx="410445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accent2"/>
                </a:solidFill>
              </a:rPr>
              <a:t>K dědov</a:t>
            </a:r>
            <a:r>
              <a:rPr lang="cs-CZ" sz="2800" dirty="0" smtClean="0">
                <a:solidFill>
                  <a:schemeClr val="accent6">
                    <a:lumMod val="50000"/>
                  </a:schemeClr>
                </a:solidFill>
              </a:rPr>
              <a:t>i</a:t>
            </a:r>
          </a:p>
          <a:p>
            <a:r>
              <a:rPr lang="cs-CZ" sz="2800" dirty="0" smtClean="0">
                <a:solidFill>
                  <a:schemeClr val="accent2"/>
                </a:solidFill>
              </a:rPr>
              <a:t>Se lv</a:t>
            </a:r>
            <a:r>
              <a:rPr lang="cs-CZ" sz="2800" dirty="0" smtClean="0">
                <a:solidFill>
                  <a:schemeClr val="accent6">
                    <a:lumMod val="50000"/>
                  </a:schemeClr>
                </a:solidFill>
              </a:rPr>
              <a:t>y</a:t>
            </a:r>
          </a:p>
          <a:p>
            <a:r>
              <a:rPr lang="cs-CZ" sz="2800" dirty="0" smtClean="0">
                <a:solidFill>
                  <a:schemeClr val="accent2"/>
                </a:solidFill>
              </a:rPr>
              <a:t>Do truhl</a:t>
            </a:r>
            <a:r>
              <a:rPr lang="cs-CZ" sz="2800" dirty="0" smtClean="0">
                <a:solidFill>
                  <a:schemeClr val="accent6">
                    <a:lumMod val="50000"/>
                  </a:schemeClr>
                </a:solidFill>
              </a:rPr>
              <a:t>y</a:t>
            </a:r>
          </a:p>
          <a:p>
            <a:r>
              <a:rPr lang="cs-CZ" sz="2800" dirty="0" smtClean="0">
                <a:solidFill>
                  <a:schemeClr val="accent2"/>
                </a:solidFill>
              </a:rPr>
              <a:t>S Ital</a:t>
            </a:r>
            <a:r>
              <a:rPr lang="cs-CZ" sz="2800" dirty="0" smtClean="0">
                <a:solidFill>
                  <a:schemeClr val="accent6">
                    <a:lumMod val="50000"/>
                  </a:schemeClr>
                </a:solidFill>
              </a:rPr>
              <a:t>y</a:t>
            </a:r>
          </a:p>
          <a:p>
            <a:r>
              <a:rPr lang="cs-CZ" sz="2800" dirty="0" smtClean="0">
                <a:solidFill>
                  <a:schemeClr val="accent2"/>
                </a:solidFill>
              </a:rPr>
              <a:t>S vrtačkam</a:t>
            </a:r>
            <a:r>
              <a:rPr lang="cs-CZ" sz="2800" dirty="0" smtClean="0">
                <a:solidFill>
                  <a:schemeClr val="accent6">
                    <a:lumMod val="50000"/>
                  </a:schemeClr>
                </a:solidFill>
              </a:rPr>
              <a:t>i</a:t>
            </a:r>
          </a:p>
          <a:p>
            <a:r>
              <a:rPr lang="cs-CZ" sz="2800" dirty="0" smtClean="0">
                <a:solidFill>
                  <a:schemeClr val="accent2"/>
                </a:solidFill>
              </a:rPr>
              <a:t>Pro žralok</a:t>
            </a:r>
            <a:r>
              <a:rPr lang="cs-CZ" sz="2800" dirty="0" smtClean="0">
                <a:solidFill>
                  <a:schemeClr val="accent6">
                    <a:lumMod val="50000"/>
                  </a:schemeClr>
                </a:solidFill>
              </a:rPr>
              <a:t>y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4328076" y="2368201"/>
            <a:ext cx="4104456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accent2"/>
                </a:solidFill>
              </a:rPr>
              <a:t>Se závodník</a:t>
            </a:r>
            <a:r>
              <a:rPr lang="cs-CZ" sz="2800" dirty="0" smtClean="0">
                <a:solidFill>
                  <a:schemeClr val="accent6">
                    <a:lumMod val="50000"/>
                  </a:schemeClr>
                </a:solidFill>
              </a:rPr>
              <a:t>y</a:t>
            </a:r>
          </a:p>
          <a:p>
            <a:r>
              <a:rPr lang="cs-CZ" sz="2800" dirty="0" smtClean="0">
                <a:solidFill>
                  <a:schemeClr val="accent2"/>
                </a:solidFill>
              </a:rPr>
              <a:t>Na židl</a:t>
            </a:r>
            <a:r>
              <a:rPr lang="cs-CZ" sz="2800" dirty="0" smtClean="0">
                <a:solidFill>
                  <a:schemeClr val="accent6">
                    <a:lumMod val="50000"/>
                  </a:schemeClr>
                </a:solidFill>
              </a:rPr>
              <a:t>i</a:t>
            </a:r>
          </a:p>
          <a:p>
            <a:r>
              <a:rPr lang="cs-CZ" sz="2800" dirty="0" smtClean="0">
                <a:solidFill>
                  <a:schemeClr val="accent2"/>
                </a:solidFill>
              </a:rPr>
              <a:t>Na pol</a:t>
            </a:r>
            <a:r>
              <a:rPr lang="cs-CZ" sz="2800" dirty="0" smtClean="0">
                <a:solidFill>
                  <a:schemeClr val="accent6">
                    <a:lumMod val="50000"/>
                  </a:schemeClr>
                </a:solidFill>
              </a:rPr>
              <a:t>í</a:t>
            </a:r>
            <a:r>
              <a:rPr lang="cs-CZ" sz="2800" dirty="0" smtClean="0">
                <a:solidFill>
                  <a:schemeClr val="accent2"/>
                </a:solidFill>
              </a:rPr>
              <a:t>ch</a:t>
            </a:r>
          </a:p>
          <a:p>
            <a:r>
              <a:rPr lang="cs-CZ" sz="2800" dirty="0" smtClean="0">
                <a:solidFill>
                  <a:schemeClr val="accent2"/>
                </a:solidFill>
              </a:rPr>
              <a:t>K Janov</a:t>
            </a:r>
            <a:r>
              <a:rPr lang="cs-CZ" sz="2800" dirty="0" smtClean="0">
                <a:solidFill>
                  <a:schemeClr val="accent6">
                    <a:lumMod val="50000"/>
                  </a:schemeClr>
                </a:solidFill>
              </a:rPr>
              <a:t>i</a:t>
            </a:r>
          </a:p>
          <a:p>
            <a:r>
              <a:rPr lang="cs-CZ" sz="2800" dirty="0" smtClean="0">
                <a:solidFill>
                  <a:schemeClr val="accent2"/>
                </a:solidFill>
              </a:rPr>
              <a:t>Za ps</a:t>
            </a:r>
            <a:r>
              <a:rPr lang="cs-CZ" sz="2800" dirty="0" smtClean="0">
                <a:solidFill>
                  <a:schemeClr val="accent6">
                    <a:lumMod val="50000"/>
                  </a:schemeClr>
                </a:solidFill>
              </a:rPr>
              <a:t>y</a:t>
            </a:r>
          </a:p>
          <a:p>
            <a:r>
              <a:rPr lang="cs-CZ" sz="2800" dirty="0" smtClean="0">
                <a:solidFill>
                  <a:schemeClr val="accent2"/>
                </a:solidFill>
              </a:rPr>
              <a:t>Na zdrav</a:t>
            </a:r>
            <a:r>
              <a:rPr lang="cs-CZ" sz="2800" dirty="0" smtClean="0">
                <a:solidFill>
                  <a:schemeClr val="accent6">
                    <a:lumMod val="50000"/>
                  </a:schemeClr>
                </a:solidFill>
              </a:rPr>
              <a:t>í</a:t>
            </a:r>
          </a:p>
          <a:p>
            <a:endParaRPr lang="cs-CZ" sz="2800" dirty="0" smtClean="0">
              <a:solidFill>
                <a:srgbClr val="0070C0"/>
              </a:solidFill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755576" y="615223"/>
            <a:ext cx="7119276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Wingdings" pitchFamily="2" charset="2"/>
              <a:buChar char="Ø"/>
            </a:pPr>
            <a:r>
              <a:rPr lang="cs-CZ" sz="2800" dirty="0"/>
              <a:t>V</a:t>
            </a:r>
            <a:r>
              <a:rPr lang="cs-CZ" sz="2800" dirty="0" smtClean="0"/>
              <a:t>ytvořeno jako DUM do předmětu český jazyk na ZŠ a MŠ 17.listopadu 1325, Mladá Boleslav pro čtvrtý ročník základní školy.</a:t>
            </a:r>
          </a:p>
          <a:p>
            <a:endParaRPr lang="cs-CZ" sz="2800" dirty="0" smtClean="0"/>
          </a:p>
          <a:p>
            <a:pPr marL="457200" indent="-457200">
              <a:buFont typeface="Wingdings" pitchFamily="2" charset="2"/>
              <a:buChar char="Ø"/>
            </a:pPr>
            <a:r>
              <a:rPr lang="cs-CZ" sz="2800" dirty="0" smtClean="0"/>
              <a:t>Materiál slouží k doplnění učiva o skloňování podstatných jmen, rodu mužského, vzoru pán.</a:t>
            </a:r>
          </a:p>
          <a:p>
            <a:endParaRPr lang="cs-CZ" sz="2800" dirty="0" smtClean="0"/>
          </a:p>
          <a:p>
            <a:pPr marL="457200" indent="-457200">
              <a:buFont typeface="Wingdings" pitchFamily="2" charset="2"/>
              <a:buChar char="Ø"/>
            </a:pPr>
            <a:r>
              <a:rPr lang="cs-CZ" sz="2800" dirty="0" smtClean="0"/>
              <a:t>Materiál doporučuji prezentovat pomocí interaktivní tabule . </a:t>
            </a:r>
          </a:p>
          <a:p>
            <a:endParaRPr lang="cs-CZ" sz="2800" dirty="0" smtClean="0"/>
          </a:p>
          <a:p>
            <a:pPr marL="457200" indent="-457200">
              <a:buFont typeface="Wingdings" pitchFamily="2" charset="2"/>
              <a:buChar char="Ø"/>
            </a:pPr>
            <a:r>
              <a:rPr lang="cs-CZ" sz="2800" dirty="0" smtClean="0"/>
              <a:t>Materiál byl vytvořen a pilotován</a:t>
            </a:r>
          </a:p>
          <a:p>
            <a:pPr marL="457200" indent="-457200"/>
            <a:r>
              <a:rPr lang="cs-CZ" sz="2800" dirty="0" smtClean="0"/>
              <a:t>      v 1. pololetí školního roku 2012/2013.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3871794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4800" y="415635"/>
            <a:ext cx="8686800" cy="838200"/>
          </a:xfrm>
        </p:spPr>
        <p:txBody>
          <a:bodyPr>
            <a:normAutofit/>
          </a:bodyPr>
          <a:lstStyle/>
          <a:p>
            <a:r>
              <a:rPr lang="cs-CZ" sz="4000" dirty="0" smtClean="0">
                <a:solidFill>
                  <a:srgbClr val="0070C0"/>
                </a:solidFill>
              </a:rPr>
              <a:t>Zdroje textu a obrázků:</a:t>
            </a:r>
            <a:endParaRPr lang="cs-CZ" sz="4000" dirty="0">
              <a:solidFill>
                <a:srgbClr val="0070C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7524328" y="98072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tx1"/>
                </a:solidFill>
              </a:rPr>
              <a:t>Text vlastní.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25959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297</TotalTime>
  <Words>535</Words>
  <Application>Microsoft Office PowerPoint</Application>
  <PresentationFormat>Předvádění na obrazovce (4:3)</PresentationFormat>
  <Paragraphs>130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Cesta</vt:lpstr>
      <vt:lpstr>Skloňování podstatných jmen </vt:lpstr>
      <vt:lpstr>VZOR PÁN</vt:lpstr>
      <vt:lpstr>VZOR PÁN</vt:lpstr>
      <vt:lpstr>skloňování:</vt:lpstr>
      <vt:lpstr>cvičení:</vt:lpstr>
      <vt:lpstr>cvičení:</vt:lpstr>
      <vt:lpstr>cvičení:</vt:lpstr>
      <vt:lpstr>ŘEŠENÍ cvičení:</vt:lpstr>
      <vt:lpstr>ŘEŠENÍ cvičení:</vt:lpstr>
      <vt:lpstr>ŘEŠENÍ cvičení:</vt:lpstr>
      <vt:lpstr>Prezentace aplikace PowerPoint</vt:lpstr>
      <vt:lpstr>Zdroje textu a obrázků: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Skloňování podstatných jmen 1</dc:title>
  <cp:lastModifiedBy>sofinova</cp:lastModifiedBy>
  <cp:revision>37</cp:revision>
  <dcterms:created xsi:type="dcterms:W3CDTF">2012-07-24T07:19:22Z</dcterms:created>
  <dcterms:modified xsi:type="dcterms:W3CDTF">2012-10-31T13:44:21Z</dcterms:modified>
</cp:coreProperties>
</file>