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0FA3"/>
    <a:srgbClr val="CA0692"/>
    <a:srgbClr val="03C1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F70EF18-E59A-4D6E-9ECF-6E8B4E5F4065}" type="datetimeFigureOut">
              <a:rPr lang="cs-CZ" smtClean="0"/>
              <a:pPr/>
              <a:t>31.10.2012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D6066F-531D-486A-9004-7832C8405EE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916832"/>
            <a:ext cx="8172400" cy="75916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tx1"/>
                </a:solidFill>
              </a:rPr>
              <a:t>Skloňování podstatných jmen 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6301" y="5683302"/>
            <a:ext cx="7989262" cy="98072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Vytvořeno v rámci projektu „EU peníze školám“.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OP VK oblast podpory 1.4 s názvem Zlepšení podmínek pro vzdělávání na základních školách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886" y="0"/>
            <a:ext cx="9176886" cy="14992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39552" y="2963853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Autor: Mgr. Ivana </a:t>
            </a:r>
            <a:r>
              <a:rPr lang="cs-CZ" sz="4800" dirty="0" err="1" smtClean="0"/>
              <a:t>Kozubová</a:t>
            </a:r>
            <a:endParaRPr lang="cs-CZ" sz="4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2003" y="4052095"/>
            <a:ext cx="79928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VY_32_INOVACE_16_SKLOŇOVÁNÍ </a:t>
            </a:r>
            <a:r>
              <a:rPr lang="cs-CZ" sz="4000" dirty="0" smtClean="0"/>
              <a:t>PODSTATNÝCH </a:t>
            </a:r>
            <a:r>
              <a:rPr lang="cs-CZ" sz="4000" dirty="0" smtClean="0"/>
              <a:t>JMEN-vzor hrad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4065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389896" y="3212976"/>
            <a:ext cx="5703168" cy="122237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2"/>
                </a:solidFill>
              </a:rPr>
              <a:t>VZOR HRAD</a:t>
            </a:r>
            <a:endParaRPr lang="cs-CZ" sz="72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8458200" cy="914400"/>
          </a:xfrm>
        </p:spPr>
        <p:txBody>
          <a:bodyPr>
            <a:noAutofit/>
          </a:bodyPr>
          <a:lstStyle/>
          <a:p>
            <a:pPr algn="ctr"/>
            <a:r>
              <a:rPr lang="cs-CZ" sz="4400" dirty="0" smtClean="0">
                <a:solidFill>
                  <a:schemeClr val="accent2"/>
                </a:solidFill>
              </a:rPr>
              <a:t>Skloňování podstatných jmen </a:t>
            </a:r>
          </a:p>
          <a:p>
            <a:pPr algn="ctr"/>
            <a:r>
              <a:rPr lang="cs-CZ" sz="4400" dirty="0" smtClean="0">
                <a:solidFill>
                  <a:schemeClr val="accent2"/>
                </a:solidFill>
              </a:rPr>
              <a:t>RODU MUŽSKÉHO</a:t>
            </a:r>
            <a:endParaRPr lang="cs-CZ" sz="44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0956" y="1623334"/>
            <a:ext cx="8458200" cy="3096344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accent2"/>
                </a:solidFill>
              </a:rPr>
              <a:t>Skloňujeme  všechna podstatná jména rodu mužského NEŽIVOTNÉHO zakončená v </a:t>
            </a:r>
            <a:r>
              <a:rPr lang="cs-CZ" sz="2600" dirty="0" smtClean="0">
                <a:solidFill>
                  <a:schemeClr val="accent6">
                    <a:lumMod val="50000"/>
                  </a:schemeClr>
                </a:solidFill>
              </a:rPr>
              <a:t>1. pádě čísla jednotného tvrdou nebo obojetnou souhláskou a ve 2. pádě čísla jednotného koncovkou –u (-a)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accent2"/>
                </a:solidFill>
              </a:rPr>
              <a:t>Je to vzor tvrdý</a:t>
            </a:r>
          </a:p>
          <a:p>
            <a:pPr>
              <a:buFont typeface="Arial" pitchFamily="34" charset="0"/>
              <a:buChar char="•"/>
            </a:pPr>
            <a:r>
              <a:rPr lang="cs-CZ" sz="2600" dirty="0" smtClean="0">
                <a:solidFill>
                  <a:schemeClr val="accent6">
                    <a:lumMod val="50000"/>
                  </a:schemeClr>
                </a:solidFill>
              </a:rPr>
              <a:t>Pouze v 6. pádě čísla množného mají podstatná jména typu LES koncovku –</a:t>
            </a:r>
            <a:r>
              <a:rPr lang="cs-CZ" sz="2600" dirty="0" err="1" smtClean="0">
                <a:solidFill>
                  <a:schemeClr val="accent6">
                    <a:lumMod val="50000"/>
                  </a:schemeClr>
                </a:solidFill>
              </a:rPr>
              <a:t>ích</a:t>
            </a:r>
            <a:r>
              <a:rPr lang="cs-CZ" sz="2600" dirty="0" smtClean="0">
                <a:solidFill>
                  <a:schemeClr val="accent2"/>
                </a:solidFill>
              </a:rPr>
              <a:t>.</a:t>
            </a:r>
            <a:endParaRPr lang="cs-CZ" sz="26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835696" y="332656"/>
            <a:ext cx="5415136" cy="1222375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accent2"/>
                </a:solidFill>
              </a:rPr>
              <a:t>VZOR HRAD</a:t>
            </a:r>
            <a:endParaRPr lang="cs-CZ" sz="7200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6422" y="5165581"/>
            <a:ext cx="72008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/>
                </a:solidFill>
              </a:rPr>
              <a:t>Např.: automobil, buk, strom, rybník, chodník, kolík, rychlík, šátek, mráz, ubrus, …</a:t>
            </a:r>
            <a:endParaRPr lang="cs-CZ" sz="24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83130"/>
            <a:ext cx="8458200" cy="1222375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skloňování: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238317"/>
            <a:ext cx="2318792" cy="49685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75759" y="794957"/>
            <a:ext cx="216024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accent2"/>
                </a:solidFill>
              </a:rPr>
              <a:t>Jedn</a:t>
            </a:r>
            <a:r>
              <a:rPr lang="cs-CZ" sz="3200" dirty="0" smtClean="0">
                <a:solidFill>
                  <a:schemeClr val="accent2"/>
                </a:solidFill>
              </a:rPr>
              <a:t>. č.</a:t>
            </a:r>
          </a:p>
          <a:p>
            <a:endParaRPr lang="cs-CZ" sz="1000" dirty="0" smtClean="0">
              <a:solidFill>
                <a:srgbClr val="0070C0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hrad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hradu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lesa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hradu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hrad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hrade!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hradě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hradu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lese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hradem</a:t>
            </a:r>
          </a:p>
          <a:p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86994" y="794957"/>
            <a:ext cx="2232248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Množ. </a:t>
            </a:r>
            <a:r>
              <a:rPr lang="cs-CZ" sz="3200" dirty="0">
                <a:solidFill>
                  <a:schemeClr val="accent2"/>
                </a:solidFill>
              </a:rPr>
              <a:t>č</a:t>
            </a:r>
            <a:r>
              <a:rPr lang="cs-CZ" sz="3200" dirty="0" smtClean="0">
                <a:solidFill>
                  <a:schemeClr val="accent2"/>
                </a:solidFill>
              </a:rPr>
              <a:t>.</a:t>
            </a:r>
          </a:p>
          <a:p>
            <a:endParaRPr lang="cs-CZ" sz="10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hrady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hradů</a:t>
            </a:r>
          </a:p>
          <a:p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hradům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hrady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hrady!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hradech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lesích</a:t>
            </a:r>
          </a:p>
          <a:p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hrady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83568" y="1448495"/>
            <a:ext cx="93610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1.p.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2.p.</a:t>
            </a:r>
          </a:p>
          <a:p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3.p.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4.p.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5.p.</a:t>
            </a:r>
          </a:p>
          <a:p>
            <a:r>
              <a:rPr lang="cs-CZ" sz="3200" dirty="0" smtClean="0">
                <a:solidFill>
                  <a:schemeClr val="accent2"/>
                </a:solidFill>
              </a:rPr>
              <a:t>6.p.</a:t>
            </a:r>
          </a:p>
          <a:p>
            <a:endParaRPr lang="cs-CZ" sz="3200" dirty="0" smtClean="0">
              <a:solidFill>
                <a:schemeClr val="accent2"/>
              </a:solidFill>
            </a:endParaRPr>
          </a:p>
          <a:p>
            <a:endParaRPr lang="cs-CZ" sz="3200" dirty="0" smtClean="0">
              <a:solidFill>
                <a:schemeClr val="accent2"/>
              </a:solidFill>
            </a:endParaRPr>
          </a:p>
          <a:p>
            <a:r>
              <a:rPr lang="cs-CZ" sz="3200" dirty="0" smtClean="0">
                <a:solidFill>
                  <a:schemeClr val="accent2"/>
                </a:solidFill>
              </a:rPr>
              <a:t>7.p.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0230" y="1113622"/>
            <a:ext cx="5275906" cy="698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Dej do množného čísla:</a:t>
            </a:r>
            <a:endParaRPr lang="cs-CZ" sz="32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509109" y="385343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cvičení: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7982" y="1947080"/>
            <a:ext cx="594622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Chlapec - 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Močál - 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Houba - _____________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Čas - _____________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Drahokam - 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Bříza - _____________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Datel - 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Obraz - _____________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Chapadlo - 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Strýček - _________________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Rukáv - _____________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 fontScale="92500"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Dej do správného tvaru:</a:t>
            </a:r>
            <a:endParaRPr lang="cs-CZ" sz="32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cvičení: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68201"/>
            <a:ext cx="82809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Často cestujeme osobními (automobil) ____________.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Vydávali přísné (rozkaz) ___________.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Přišli mi dva (dopis) _____________.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Vyřiďte (Pavel) __________ můj pozdrav.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Učíme se o jehličnatých (strom) _________.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 fontScale="92500"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Dej do správného tvaru:</a:t>
            </a:r>
            <a:endParaRPr lang="cs-CZ" sz="32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cvičení: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48880"/>
            <a:ext cx="777686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Lev – 1.p.č.mn.: 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Hrom – 1.p.č.j.: 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Dopis _ 6.p.č.j.: 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Klaun – 2.p.č.j.: _____________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Páv – 7.p.č.mn.: _____________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Pes – 6.p.č.mn.: _____________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Sloup – 5.p.č.mn.: ______________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Vous – 7.p.č.mn.: ______________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Provaz – 2.p.č.j.: ______________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Chodník – 6.p.č.mn.: ______________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20230" y="1113622"/>
            <a:ext cx="5275906" cy="69837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Dej do množného čísla:</a:t>
            </a:r>
            <a:endParaRPr lang="cs-CZ" sz="32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509109" y="385343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ŘEŠENÍ </a:t>
            </a:r>
            <a:r>
              <a:rPr lang="cs-CZ" dirty="0" smtClean="0">
                <a:solidFill>
                  <a:schemeClr val="accent2"/>
                </a:solidFill>
              </a:rPr>
              <a:t>cvičení: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7982" y="1947080"/>
            <a:ext cx="594622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Chlapec -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chlapci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Močál -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močály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Houba -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houby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Čas -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časy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Drahokam -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drahokamy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Bříza -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břízy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Datel –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datli/datlové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Obraz -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obrazy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Chapadlo -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chapadla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Strýček –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strýčci/strýčkové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Rukáv -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 rukávy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 fontScale="92500"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Dej do správného tvaru:</a:t>
            </a:r>
            <a:endParaRPr lang="cs-CZ" sz="32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ŘEŠENÍ </a:t>
            </a:r>
            <a:r>
              <a:rPr lang="cs-CZ" dirty="0" smtClean="0">
                <a:solidFill>
                  <a:schemeClr val="accent2"/>
                </a:solidFill>
              </a:rPr>
              <a:t>cvičení: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68201"/>
            <a:ext cx="82809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Často cestujeme osobními (automobil)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automobily</a:t>
            </a:r>
            <a:r>
              <a:rPr lang="cs-CZ" sz="2800" dirty="0" smtClean="0">
                <a:solidFill>
                  <a:schemeClr val="accent2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Vydávali přísné (rozkaz)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rozkazy</a:t>
            </a:r>
            <a:r>
              <a:rPr lang="cs-CZ" sz="2800" dirty="0" smtClean="0">
                <a:solidFill>
                  <a:schemeClr val="accent2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Přišli mi dva (dopis)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dopisy</a:t>
            </a:r>
            <a:r>
              <a:rPr lang="cs-CZ" sz="2800" dirty="0" smtClean="0">
                <a:solidFill>
                  <a:schemeClr val="accent2"/>
                </a:solidFill>
              </a:rPr>
              <a:t>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Vyřiďte (Pavel)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Pavlovi</a:t>
            </a:r>
            <a:r>
              <a:rPr lang="cs-CZ" sz="2800" dirty="0" smtClean="0">
                <a:solidFill>
                  <a:schemeClr val="accent2"/>
                </a:solidFill>
              </a:rPr>
              <a:t> můj pozdrav.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Učíme se o jehličnatých (strom)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stromech</a:t>
            </a:r>
            <a:r>
              <a:rPr lang="cs-CZ" sz="2800" dirty="0" smtClean="0">
                <a:solidFill>
                  <a:schemeClr val="accent2"/>
                </a:solidFill>
              </a:rPr>
              <a:t>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340768"/>
            <a:ext cx="4248472" cy="698376"/>
          </a:xfrm>
        </p:spPr>
        <p:txBody>
          <a:bodyPr>
            <a:normAutofit fontScale="92500"/>
          </a:bodyPr>
          <a:lstStyle/>
          <a:p>
            <a:r>
              <a:rPr lang="cs-CZ" sz="3200" dirty="0" smtClean="0">
                <a:solidFill>
                  <a:schemeClr val="accent2"/>
                </a:solidFill>
              </a:rPr>
              <a:t>Dej do správného tvaru:</a:t>
            </a:r>
            <a:endParaRPr lang="cs-CZ" sz="3200" dirty="0">
              <a:solidFill>
                <a:schemeClr val="accent2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467544" y="260648"/>
            <a:ext cx="8458200" cy="936104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ŘEŠENÍ </a:t>
            </a:r>
            <a:r>
              <a:rPr lang="cs-CZ" dirty="0" smtClean="0">
                <a:solidFill>
                  <a:schemeClr val="accent2"/>
                </a:solidFill>
              </a:rPr>
              <a:t>cvičení: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348880"/>
            <a:ext cx="777686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2"/>
                </a:solidFill>
              </a:rPr>
              <a:t>Lev – 1.p.č.mn.: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lvi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Hrom – 1.p.č.j.: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hromy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Dopis _ 6.p.č.j.: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dopisu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Klaun – 2.p.č.j.: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klauna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Páv – 7.p.č.mn.: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pávy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Pes – 6.p.č.mn.: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psech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Sloup – 5.p.č.mn.: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sloupy!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Vous – 7.p.č.mn.: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vousy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Provaz – 2.p.č.j.: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provazu</a:t>
            </a:r>
          </a:p>
          <a:p>
            <a:r>
              <a:rPr lang="cs-CZ" sz="2800" dirty="0" smtClean="0">
                <a:solidFill>
                  <a:schemeClr val="accent2"/>
                </a:solidFill>
              </a:rPr>
              <a:t>Chodník – 6.p.č.mn.: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</a:rPr>
              <a:t>chodnících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755576" y="615223"/>
            <a:ext cx="711927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český jazyk na ZŠ a MŠ 17.listopadu 1325, Mladá Boleslav pro čtvrtý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o skloňování podstatných jmen, rodu mužského, vzoru hrad.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 . 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</a:t>
            </a:r>
          </a:p>
          <a:p>
            <a:pPr marL="457200" indent="-457200"/>
            <a:r>
              <a:rPr lang="cs-CZ" sz="2800" dirty="0" smtClean="0"/>
              <a:t>      v I. pololetí školního roku 2012/2013.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7179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15635"/>
            <a:ext cx="8686800" cy="838200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Zdroje textu a obrázků: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524328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Text vlastní.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2595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317</TotalTime>
  <Words>518</Words>
  <Application>Microsoft Office PowerPoint</Application>
  <PresentationFormat>Předvádění na obrazovce (4:3)</PresentationFormat>
  <Paragraphs>122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Skloňování podstatných jmen </vt:lpstr>
      <vt:lpstr>VZOR HRAD</vt:lpstr>
      <vt:lpstr>VZOR HRAD</vt:lpstr>
      <vt:lpstr>skloňování:</vt:lpstr>
      <vt:lpstr>cvičení:</vt:lpstr>
      <vt:lpstr>cvičení:</vt:lpstr>
      <vt:lpstr>cvičení:</vt:lpstr>
      <vt:lpstr>ŘEŠENÍ cvičení:</vt:lpstr>
      <vt:lpstr>ŘEŠENÍ cvičení:</vt:lpstr>
      <vt:lpstr>ŘEŠENÍ cvičení:</vt:lpstr>
      <vt:lpstr>Prezentace aplikace PowerPoint</vt:lpstr>
      <vt:lpstr>Zdroje textu a obrázků: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podstatných jmen 1</dc:title>
  <cp:lastModifiedBy>sofinova</cp:lastModifiedBy>
  <cp:revision>39</cp:revision>
  <dcterms:created xsi:type="dcterms:W3CDTF">2012-07-24T07:19:22Z</dcterms:created>
  <dcterms:modified xsi:type="dcterms:W3CDTF">2012-10-31T13:46:32Z</dcterms:modified>
</cp:coreProperties>
</file>