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60" r:id="rId4"/>
    <p:sldId id="268" r:id="rId5"/>
    <p:sldId id="262" r:id="rId6"/>
    <p:sldId id="263" r:id="rId7"/>
    <p:sldId id="264" r:id="rId8"/>
    <p:sldId id="269" r:id="rId9"/>
    <p:sldId id="270" r:id="rId10"/>
    <p:sldId id="271" r:id="rId11"/>
    <p:sldId id="258" r:id="rId12"/>
    <p:sldId id="259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B0FA3"/>
    <a:srgbClr val="CA0692"/>
    <a:srgbClr val="03C10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7" d="100"/>
          <a:sy n="77" d="100"/>
        </p:scale>
        <p:origin x="-306" y="1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0EF18-E59A-4D6E-9ECF-6E8B4E5F4065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8D6066F-531D-486A-9004-7832C8405E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0EF18-E59A-4D6E-9ECF-6E8B4E5F4065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8D6066F-531D-486A-9004-7832C8405E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0EF18-E59A-4D6E-9ECF-6E8B4E5F4065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6066F-531D-486A-9004-7832C8405EE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0EF18-E59A-4D6E-9ECF-6E8B4E5F4065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6066F-531D-486A-9004-7832C8405E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0EF18-E59A-4D6E-9ECF-6E8B4E5F4065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08D6066F-531D-486A-9004-7832C8405EE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0EF18-E59A-4D6E-9ECF-6E8B4E5F4065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6066F-531D-486A-9004-7832C8405E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0EF18-E59A-4D6E-9ECF-6E8B4E5F4065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6066F-531D-486A-9004-7832C8405E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0EF18-E59A-4D6E-9ECF-6E8B4E5F4065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6066F-531D-486A-9004-7832C8405E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0EF18-E59A-4D6E-9ECF-6E8B4E5F4065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6066F-531D-486A-9004-7832C8405EE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0EF18-E59A-4D6E-9ECF-6E8B4E5F4065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6066F-531D-486A-9004-7832C8405E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0EF18-E59A-4D6E-9ECF-6E8B4E5F4065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6066F-531D-486A-9004-7832C8405E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2F70EF18-E59A-4D6E-9ECF-6E8B4E5F4065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08D6066F-531D-486A-9004-7832C8405EE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1916832"/>
            <a:ext cx="8172400" cy="759168"/>
          </a:xfrm>
        </p:spPr>
        <p:txBody>
          <a:bodyPr>
            <a:normAutofit/>
          </a:bodyPr>
          <a:lstStyle/>
          <a:p>
            <a:r>
              <a:rPr lang="cs-CZ" sz="4000" dirty="0" smtClean="0">
                <a:solidFill>
                  <a:schemeClr val="tx1"/>
                </a:solidFill>
              </a:rPr>
              <a:t>Skloňování podstatných jmen 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6301" y="5683302"/>
            <a:ext cx="7989262" cy="980728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>
                <a:solidFill>
                  <a:schemeClr val="tx1"/>
                </a:solidFill>
              </a:rPr>
              <a:t>Vytvořeno v rámci projektu „EU peníze školám“.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OP VK oblast podpory 1.4 s názvem Zlepšení podmínek pro vzdělávání na základních školách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886" y="0"/>
            <a:ext cx="9176886" cy="14992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539552" y="2963853"/>
            <a:ext cx="84249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Autor: Mgr. Ivana </a:t>
            </a:r>
            <a:r>
              <a:rPr lang="cs-CZ" sz="4800" dirty="0" err="1" smtClean="0"/>
              <a:t>Kozubová</a:t>
            </a:r>
            <a:endParaRPr lang="cs-CZ" sz="4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642003" y="4032683"/>
            <a:ext cx="799288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VY_32_INOVACE_18_SKLOŇOVÁNÍ </a:t>
            </a:r>
            <a:r>
              <a:rPr lang="cs-CZ" sz="4000" dirty="0" smtClean="0"/>
              <a:t>PODSTATNÝCH </a:t>
            </a:r>
            <a:r>
              <a:rPr lang="cs-CZ" sz="4000" dirty="0" smtClean="0"/>
              <a:t>JMEN-vzor stroj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640657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389896" y="3212976"/>
            <a:ext cx="5703168" cy="1222375"/>
          </a:xfrm>
        </p:spPr>
        <p:txBody>
          <a:bodyPr>
            <a:normAutofit/>
          </a:bodyPr>
          <a:lstStyle/>
          <a:p>
            <a:r>
              <a:rPr lang="cs-CZ" sz="7200" dirty="0" smtClean="0">
                <a:solidFill>
                  <a:schemeClr val="accent2"/>
                </a:solidFill>
              </a:rPr>
              <a:t>VZOR stroj</a:t>
            </a:r>
            <a:endParaRPr lang="cs-CZ" sz="7200" dirty="0">
              <a:solidFill>
                <a:schemeClr val="accent2"/>
              </a:solidFill>
            </a:endParaRPr>
          </a:p>
        </p:txBody>
      </p:sp>
      <p:sp>
        <p:nvSpPr>
          <p:cNvPr id="4" name="Nadpis 1"/>
          <p:cNvSpPr>
            <a:spLocks noGrp="1"/>
          </p:cNvSpPr>
          <p:nvPr>
            <p:ph type="subTitle" idx="1"/>
          </p:nvPr>
        </p:nvSpPr>
        <p:spPr>
          <a:xfrm>
            <a:off x="395536" y="1556792"/>
            <a:ext cx="8458200" cy="914400"/>
          </a:xfrm>
        </p:spPr>
        <p:txBody>
          <a:bodyPr>
            <a:noAutofit/>
          </a:bodyPr>
          <a:lstStyle/>
          <a:p>
            <a:pPr algn="ctr"/>
            <a:r>
              <a:rPr lang="cs-CZ" sz="4400" dirty="0" smtClean="0">
                <a:solidFill>
                  <a:schemeClr val="accent2"/>
                </a:solidFill>
              </a:rPr>
              <a:t>Skloňování podstatných jmen </a:t>
            </a:r>
          </a:p>
          <a:p>
            <a:pPr algn="ctr"/>
            <a:r>
              <a:rPr lang="cs-CZ" sz="4400" dirty="0" smtClean="0">
                <a:solidFill>
                  <a:schemeClr val="accent2"/>
                </a:solidFill>
              </a:rPr>
              <a:t>RODU MUŽSKÉHO</a:t>
            </a:r>
            <a:endParaRPr lang="cs-CZ" sz="4400" dirty="0">
              <a:solidFill>
                <a:schemeClr val="accent2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50956" y="1623334"/>
            <a:ext cx="8458200" cy="2669762"/>
          </a:xfrm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cs-CZ" sz="2600" dirty="0" smtClean="0">
                <a:solidFill>
                  <a:schemeClr val="accent2"/>
                </a:solidFill>
              </a:rPr>
              <a:t>Skloňujeme  všechna podstatná jména rodu mužského NEŽIVOTNÉHO zakončená v </a:t>
            </a:r>
            <a:r>
              <a:rPr lang="cs-CZ" sz="2600" dirty="0" smtClean="0">
                <a:solidFill>
                  <a:schemeClr val="accent6">
                    <a:lumMod val="50000"/>
                  </a:schemeClr>
                </a:solidFill>
              </a:rPr>
              <a:t>1. pádě čísla jednotného měkkou nebo obojetnou souhláskou a ve 2. pádě čísla jednotného koncovkou –e</a:t>
            </a:r>
          </a:p>
          <a:p>
            <a:pPr>
              <a:buFont typeface="Arial" pitchFamily="34" charset="0"/>
              <a:buChar char="•"/>
            </a:pPr>
            <a:r>
              <a:rPr lang="cs-CZ" sz="2600" dirty="0" smtClean="0">
                <a:solidFill>
                  <a:schemeClr val="accent2"/>
                </a:solidFill>
              </a:rPr>
              <a:t>Je to vzor měkký</a:t>
            </a:r>
          </a:p>
        </p:txBody>
      </p:sp>
      <p:sp>
        <p:nvSpPr>
          <p:cNvPr id="4" name="Nadpis 1"/>
          <p:cNvSpPr>
            <a:spLocks noGrp="1"/>
          </p:cNvSpPr>
          <p:nvPr>
            <p:ph type="ctrTitle"/>
          </p:nvPr>
        </p:nvSpPr>
        <p:spPr>
          <a:xfrm>
            <a:off x="1835696" y="332656"/>
            <a:ext cx="5415136" cy="1222375"/>
          </a:xfrm>
        </p:spPr>
        <p:txBody>
          <a:bodyPr>
            <a:normAutofit/>
          </a:bodyPr>
          <a:lstStyle/>
          <a:p>
            <a:r>
              <a:rPr lang="cs-CZ" sz="7200" dirty="0" smtClean="0">
                <a:solidFill>
                  <a:schemeClr val="accent2"/>
                </a:solidFill>
              </a:rPr>
              <a:t>VZOR stroj</a:t>
            </a:r>
            <a:endParaRPr lang="cs-CZ" sz="7200" dirty="0">
              <a:solidFill>
                <a:schemeClr val="accent2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56422" y="4999321"/>
            <a:ext cx="7200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accent2"/>
                </a:solidFill>
              </a:rPr>
              <a:t>Např.: jitrocel, kašel, jetel, kotel, kolotoč, pytel, vařič, lívanec, plevel, …</a:t>
            </a:r>
            <a:endParaRPr lang="cs-CZ" sz="2400" dirty="0">
              <a:solidFill>
                <a:schemeClr val="accent2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51520" y="260648"/>
            <a:ext cx="8458200" cy="1222375"/>
          </a:xfrm>
        </p:spPr>
        <p:txBody>
          <a:bodyPr/>
          <a:lstStyle/>
          <a:p>
            <a:r>
              <a:rPr lang="cs-CZ" dirty="0" smtClean="0">
                <a:solidFill>
                  <a:schemeClr val="accent2"/>
                </a:solidFill>
              </a:rPr>
              <a:t>skloňování:</a:t>
            </a:r>
            <a:endParaRPr lang="cs-CZ" dirty="0">
              <a:solidFill>
                <a:schemeClr val="accent2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51520" y="1238317"/>
            <a:ext cx="2318792" cy="4968552"/>
          </a:xfrm>
        </p:spPr>
        <p:txBody>
          <a:bodyPr>
            <a:normAutofit/>
          </a:bodyPr>
          <a:lstStyle/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475759" y="1349157"/>
            <a:ext cx="2160240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err="1" smtClean="0">
                <a:solidFill>
                  <a:schemeClr val="accent2"/>
                </a:solidFill>
              </a:rPr>
              <a:t>Jedn</a:t>
            </a:r>
            <a:r>
              <a:rPr lang="cs-CZ" sz="3200" dirty="0" smtClean="0">
                <a:solidFill>
                  <a:schemeClr val="accent2"/>
                </a:solidFill>
              </a:rPr>
              <a:t>. č.</a:t>
            </a:r>
          </a:p>
          <a:p>
            <a:endParaRPr lang="cs-CZ" sz="1000" dirty="0" smtClean="0">
              <a:solidFill>
                <a:srgbClr val="0070C0"/>
              </a:solidFill>
            </a:endParaRPr>
          </a:p>
          <a:p>
            <a:r>
              <a:rPr lang="cs-CZ" sz="3200" dirty="0" smtClean="0">
                <a:solidFill>
                  <a:schemeClr val="accent2"/>
                </a:solidFill>
              </a:rPr>
              <a:t>stroj</a:t>
            </a:r>
            <a:endParaRPr lang="cs-CZ" sz="3200" dirty="0" smtClean="0">
              <a:solidFill>
                <a:srgbClr val="FF0000"/>
              </a:solidFill>
            </a:endParaRPr>
          </a:p>
          <a:p>
            <a:r>
              <a:rPr lang="cs-CZ" sz="3200" dirty="0" smtClean="0">
                <a:solidFill>
                  <a:schemeClr val="accent2"/>
                </a:solidFill>
              </a:rPr>
              <a:t>stroj</a:t>
            </a:r>
            <a:r>
              <a:rPr lang="cs-CZ" sz="3200" dirty="0" smtClean="0">
                <a:solidFill>
                  <a:schemeClr val="accent6">
                    <a:lumMod val="50000"/>
                  </a:schemeClr>
                </a:solidFill>
              </a:rPr>
              <a:t>e</a:t>
            </a:r>
          </a:p>
          <a:p>
            <a:r>
              <a:rPr lang="cs-CZ" sz="3200" dirty="0" smtClean="0">
                <a:solidFill>
                  <a:schemeClr val="accent2"/>
                </a:solidFill>
              </a:rPr>
              <a:t>stroj</a:t>
            </a:r>
            <a:r>
              <a:rPr lang="cs-CZ" sz="3200" dirty="0" smtClean="0">
                <a:solidFill>
                  <a:schemeClr val="accent6">
                    <a:lumMod val="50000"/>
                  </a:schemeClr>
                </a:solidFill>
              </a:rPr>
              <a:t>i</a:t>
            </a:r>
          </a:p>
          <a:p>
            <a:r>
              <a:rPr lang="cs-CZ" sz="3200" dirty="0" smtClean="0">
                <a:solidFill>
                  <a:schemeClr val="accent2"/>
                </a:solidFill>
              </a:rPr>
              <a:t>stroj</a:t>
            </a:r>
            <a:endParaRPr lang="cs-CZ" sz="3200" dirty="0" smtClean="0">
              <a:solidFill>
                <a:srgbClr val="FF0000"/>
              </a:solidFill>
            </a:endParaRPr>
          </a:p>
          <a:p>
            <a:r>
              <a:rPr lang="cs-CZ" sz="3200" dirty="0" smtClean="0">
                <a:solidFill>
                  <a:schemeClr val="accent2"/>
                </a:solidFill>
              </a:rPr>
              <a:t>stroj</a:t>
            </a:r>
            <a:r>
              <a:rPr lang="cs-CZ" sz="3200" dirty="0" smtClean="0">
                <a:solidFill>
                  <a:schemeClr val="accent6">
                    <a:lumMod val="50000"/>
                  </a:schemeClr>
                </a:solidFill>
              </a:rPr>
              <a:t>i!</a:t>
            </a:r>
          </a:p>
          <a:p>
            <a:r>
              <a:rPr lang="cs-CZ" sz="3200" dirty="0" smtClean="0">
                <a:solidFill>
                  <a:schemeClr val="accent2"/>
                </a:solidFill>
              </a:rPr>
              <a:t>stroj</a:t>
            </a:r>
            <a:r>
              <a:rPr lang="cs-CZ" sz="3200" dirty="0" smtClean="0">
                <a:solidFill>
                  <a:schemeClr val="accent6">
                    <a:lumMod val="50000"/>
                  </a:schemeClr>
                </a:solidFill>
              </a:rPr>
              <a:t>i</a:t>
            </a:r>
          </a:p>
          <a:p>
            <a:r>
              <a:rPr lang="cs-CZ" sz="3200" dirty="0" smtClean="0">
                <a:solidFill>
                  <a:schemeClr val="accent2"/>
                </a:solidFill>
              </a:rPr>
              <a:t>stroj</a:t>
            </a:r>
            <a:r>
              <a:rPr lang="cs-CZ" sz="3200" dirty="0" smtClean="0">
                <a:solidFill>
                  <a:schemeClr val="accent6">
                    <a:lumMod val="50000"/>
                  </a:schemeClr>
                </a:solidFill>
              </a:rPr>
              <a:t>em</a:t>
            </a:r>
          </a:p>
          <a:p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286994" y="1349157"/>
            <a:ext cx="2232248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accent2"/>
                </a:solidFill>
              </a:rPr>
              <a:t>Množ. </a:t>
            </a:r>
            <a:r>
              <a:rPr lang="cs-CZ" sz="3200" dirty="0">
                <a:solidFill>
                  <a:schemeClr val="accent2"/>
                </a:solidFill>
              </a:rPr>
              <a:t>č</a:t>
            </a:r>
            <a:r>
              <a:rPr lang="cs-CZ" sz="3200" dirty="0" smtClean="0">
                <a:solidFill>
                  <a:schemeClr val="accent2"/>
                </a:solidFill>
              </a:rPr>
              <a:t>.</a:t>
            </a:r>
          </a:p>
          <a:p>
            <a:endParaRPr lang="cs-CZ" sz="1000" dirty="0" smtClean="0">
              <a:solidFill>
                <a:srgbClr val="0070C0"/>
              </a:solidFill>
            </a:endParaRPr>
          </a:p>
          <a:p>
            <a:r>
              <a:rPr lang="cs-CZ" sz="3200" dirty="0" smtClean="0">
                <a:solidFill>
                  <a:schemeClr val="accent2"/>
                </a:solidFill>
              </a:rPr>
              <a:t>stroj</a:t>
            </a:r>
            <a:r>
              <a:rPr lang="cs-CZ" sz="3200" dirty="0" smtClean="0">
                <a:solidFill>
                  <a:schemeClr val="accent6">
                    <a:lumMod val="50000"/>
                  </a:schemeClr>
                </a:solidFill>
              </a:rPr>
              <a:t>e</a:t>
            </a:r>
          </a:p>
          <a:p>
            <a:r>
              <a:rPr lang="cs-CZ" sz="3200" dirty="0" smtClean="0">
                <a:solidFill>
                  <a:schemeClr val="accent2"/>
                </a:solidFill>
              </a:rPr>
              <a:t>stroj</a:t>
            </a:r>
            <a:r>
              <a:rPr lang="cs-CZ" sz="3200" dirty="0" smtClean="0">
                <a:solidFill>
                  <a:schemeClr val="accent6">
                    <a:lumMod val="50000"/>
                  </a:schemeClr>
                </a:solidFill>
              </a:rPr>
              <a:t>ů</a:t>
            </a:r>
            <a:endParaRPr lang="cs-CZ" sz="3200" dirty="0" smtClean="0">
              <a:solidFill>
                <a:srgbClr val="0070C0"/>
              </a:solidFill>
            </a:endParaRPr>
          </a:p>
          <a:p>
            <a:r>
              <a:rPr lang="cs-CZ" sz="3200" dirty="0" smtClean="0">
                <a:solidFill>
                  <a:schemeClr val="accent2"/>
                </a:solidFill>
              </a:rPr>
              <a:t>stroj</a:t>
            </a:r>
            <a:r>
              <a:rPr lang="cs-CZ" sz="3200" dirty="0" smtClean="0">
                <a:solidFill>
                  <a:schemeClr val="accent6">
                    <a:lumMod val="50000"/>
                  </a:schemeClr>
                </a:solidFill>
              </a:rPr>
              <a:t>ům</a:t>
            </a:r>
          </a:p>
          <a:p>
            <a:r>
              <a:rPr lang="cs-CZ" sz="3200" dirty="0" smtClean="0">
                <a:solidFill>
                  <a:schemeClr val="accent2"/>
                </a:solidFill>
              </a:rPr>
              <a:t>stroj</a:t>
            </a:r>
            <a:r>
              <a:rPr lang="cs-CZ" sz="3200" dirty="0" smtClean="0">
                <a:solidFill>
                  <a:schemeClr val="accent6">
                    <a:lumMod val="50000"/>
                  </a:schemeClr>
                </a:solidFill>
              </a:rPr>
              <a:t>e</a:t>
            </a:r>
          </a:p>
          <a:p>
            <a:r>
              <a:rPr lang="cs-CZ" sz="3200" dirty="0" smtClean="0">
                <a:solidFill>
                  <a:schemeClr val="accent2"/>
                </a:solidFill>
              </a:rPr>
              <a:t>stroj</a:t>
            </a:r>
            <a:r>
              <a:rPr lang="cs-CZ" sz="3200" dirty="0" smtClean="0">
                <a:solidFill>
                  <a:schemeClr val="accent6">
                    <a:lumMod val="50000"/>
                  </a:schemeClr>
                </a:solidFill>
              </a:rPr>
              <a:t>e!</a:t>
            </a:r>
          </a:p>
          <a:p>
            <a:r>
              <a:rPr lang="cs-CZ" sz="3200" dirty="0" smtClean="0">
                <a:solidFill>
                  <a:schemeClr val="accent2"/>
                </a:solidFill>
              </a:rPr>
              <a:t>stroj</a:t>
            </a:r>
            <a:r>
              <a:rPr lang="cs-CZ" sz="3200" dirty="0" smtClean="0">
                <a:solidFill>
                  <a:schemeClr val="accent6">
                    <a:lumMod val="50000"/>
                  </a:schemeClr>
                </a:solidFill>
              </a:rPr>
              <a:t>ích</a:t>
            </a:r>
          </a:p>
          <a:p>
            <a:r>
              <a:rPr lang="cs-CZ" sz="3200" dirty="0" smtClean="0">
                <a:solidFill>
                  <a:schemeClr val="accent2"/>
                </a:solidFill>
              </a:rPr>
              <a:t>stroj</a:t>
            </a:r>
            <a:r>
              <a:rPr lang="cs-CZ" sz="3200" dirty="0" smtClean="0">
                <a:solidFill>
                  <a:schemeClr val="accent6">
                    <a:lumMod val="50000"/>
                  </a:schemeClr>
                </a:solidFill>
              </a:rPr>
              <a:t>i</a:t>
            </a:r>
          </a:p>
          <a:p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83568" y="1988840"/>
            <a:ext cx="936104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accent2"/>
                </a:solidFill>
              </a:rPr>
              <a:t>1.p.</a:t>
            </a:r>
          </a:p>
          <a:p>
            <a:r>
              <a:rPr lang="cs-CZ" sz="3200" dirty="0" smtClean="0">
                <a:solidFill>
                  <a:schemeClr val="accent2"/>
                </a:solidFill>
              </a:rPr>
              <a:t>2.p.</a:t>
            </a:r>
          </a:p>
          <a:p>
            <a:r>
              <a:rPr lang="cs-CZ" sz="3200" dirty="0" smtClean="0">
                <a:solidFill>
                  <a:schemeClr val="accent2"/>
                </a:solidFill>
              </a:rPr>
              <a:t>3.p.</a:t>
            </a:r>
          </a:p>
          <a:p>
            <a:r>
              <a:rPr lang="cs-CZ" sz="3200" dirty="0" smtClean="0">
                <a:solidFill>
                  <a:schemeClr val="accent2"/>
                </a:solidFill>
              </a:rPr>
              <a:t>4.p.</a:t>
            </a:r>
          </a:p>
          <a:p>
            <a:r>
              <a:rPr lang="cs-CZ" sz="3200" dirty="0" smtClean="0">
                <a:solidFill>
                  <a:schemeClr val="accent2"/>
                </a:solidFill>
              </a:rPr>
              <a:t>5.p.</a:t>
            </a:r>
          </a:p>
          <a:p>
            <a:r>
              <a:rPr lang="cs-CZ" sz="3200" dirty="0" smtClean="0">
                <a:solidFill>
                  <a:schemeClr val="accent2"/>
                </a:solidFill>
              </a:rPr>
              <a:t>6.p.</a:t>
            </a:r>
          </a:p>
          <a:p>
            <a:r>
              <a:rPr lang="cs-CZ" sz="3200" dirty="0" smtClean="0">
                <a:solidFill>
                  <a:schemeClr val="accent2"/>
                </a:solidFill>
              </a:rPr>
              <a:t>7.p.</a:t>
            </a:r>
          </a:p>
          <a:p>
            <a:endParaRPr lang="cs-CZ" dirty="0">
              <a:solidFill>
                <a:schemeClr val="accent2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20230" y="1113622"/>
            <a:ext cx="5275906" cy="698376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chemeClr val="accent2"/>
                </a:solidFill>
              </a:rPr>
              <a:t>Dej do správného tvaru:</a:t>
            </a:r>
            <a:endParaRPr lang="cs-CZ" sz="3200" dirty="0">
              <a:solidFill>
                <a:schemeClr val="accent2"/>
              </a:solidFill>
            </a:endParaRPr>
          </a:p>
        </p:txBody>
      </p:sp>
      <p:sp>
        <p:nvSpPr>
          <p:cNvPr id="4" name="Nadpis 1"/>
          <p:cNvSpPr>
            <a:spLocks noGrp="1"/>
          </p:cNvSpPr>
          <p:nvPr>
            <p:ph type="ctrTitle"/>
          </p:nvPr>
        </p:nvSpPr>
        <p:spPr>
          <a:xfrm>
            <a:off x="509109" y="385343"/>
            <a:ext cx="8458200" cy="936104"/>
          </a:xfrm>
        </p:spPr>
        <p:txBody>
          <a:bodyPr/>
          <a:lstStyle/>
          <a:p>
            <a:r>
              <a:rPr lang="cs-CZ" dirty="0" smtClean="0">
                <a:solidFill>
                  <a:schemeClr val="accent2"/>
                </a:solidFill>
              </a:rPr>
              <a:t>cvičení:</a:t>
            </a:r>
            <a:endParaRPr lang="cs-CZ" dirty="0">
              <a:solidFill>
                <a:schemeClr val="accent2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97982" y="1947080"/>
            <a:ext cx="594622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accent2"/>
                </a:solidFill>
              </a:rPr>
              <a:t>Plevel – 4.p.č.mn.: ___________</a:t>
            </a:r>
          </a:p>
          <a:p>
            <a:r>
              <a:rPr lang="cs-CZ" sz="2800" dirty="0" smtClean="0">
                <a:solidFill>
                  <a:schemeClr val="accent2"/>
                </a:solidFill>
              </a:rPr>
              <a:t>Pytel – 3.p.č.j.: ____________</a:t>
            </a:r>
          </a:p>
          <a:p>
            <a:r>
              <a:rPr lang="cs-CZ" sz="2800" dirty="0" smtClean="0">
                <a:solidFill>
                  <a:schemeClr val="accent2"/>
                </a:solidFill>
              </a:rPr>
              <a:t>Francouz – 7.p.č.mn.: _____________</a:t>
            </a:r>
          </a:p>
          <a:p>
            <a:r>
              <a:rPr lang="cs-CZ" sz="2800" dirty="0" smtClean="0">
                <a:solidFill>
                  <a:schemeClr val="accent2"/>
                </a:solidFill>
              </a:rPr>
              <a:t>Jetel – 6.p.č.j.: ________________</a:t>
            </a:r>
          </a:p>
          <a:p>
            <a:r>
              <a:rPr lang="cs-CZ" sz="2800" dirty="0" smtClean="0">
                <a:solidFill>
                  <a:schemeClr val="accent2"/>
                </a:solidFill>
              </a:rPr>
              <a:t>Letadlo – 7.p.č.j.: ____________</a:t>
            </a:r>
          </a:p>
          <a:p>
            <a:r>
              <a:rPr lang="cs-CZ" sz="2800" dirty="0" smtClean="0">
                <a:solidFill>
                  <a:schemeClr val="accent2"/>
                </a:solidFill>
              </a:rPr>
              <a:t>Motýl – 4.p.č.j.: _________________</a:t>
            </a:r>
          </a:p>
          <a:p>
            <a:r>
              <a:rPr lang="cs-CZ" sz="2800" dirty="0" smtClean="0">
                <a:solidFill>
                  <a:schemeClr val="accent2"/>
                </a:solidFill>
              </a:rPr>
              <a:t>Mez – 6.p.č.j.: _____________</a:t>
            </a:r>
          </a:p>
          <a:p>
            <a:r>
              <a:rPr lang="cs-CZ" sz="2800" dirty="0" smtClean="0">
                <a:solidFill>
                  <a:schemeClr val="accent2"/>
                </a:solidFill>
              </a:rPr>
              <a:t>Oslava – 7.p,č,mn.: _______________</a:t>
            </a:r>
          </a:p>
          <a:p>
            <a:r>
              <a:rPr lang="cs-CZ" sz="2800" dirty="0" smtClean="0">
                <a:solidFill>
                  <a:schemeClr val="accent2"/>
                </a:solidFill>
              </a:rPr>
              <a:t>Závod – 6.p.č.mn.: _______________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95536" y="1340768"/>
            <a:ext cx="4248472" cy="698376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chemeClr val="accent2"/>
                </a:solidFill>
              </a:rPr>
              <a:t>Urči vzor:</a:t>
            </a:r>
            <a:endParaRPr lang="cs-CZ" sz="3200" dirty="0">
              <a:solidFill>
                <a:schemeClr val="accent2"/>
              </a:solidFill>
            </a:endParaRPr>
          </a:p>
        </p:txBody>
      </p:sp>
      <p:sp>
        <p:nvSpPr>
          <p:cNvPr id="4" name="Nadpis 1"/>
          <p:cNvSpPr>
            <a:spLocks noGrp="1"/>
          </p:cNvSpPr>
          <p:nvPr>
            <p:ph type="ctrTitle"/>
          </p:nvPr>
        </p:nvSpPr>
        <p:spPr>
          <a:xfrm>
            <a:off x="467544" y="260648"/>
            <a:ext cx="8458200" cy="936104"/>
          </a:xfrm>
        </p:spPr>
        <p:txBody>
          <a:bodyPr/>
          <a:lstStyle/>
          <a:p>
            <a:r>
              <a:rPr lang="cs-CZ" dirty="0" smtClean="0">
                <a:solidFill>
                  <a:schemeClr val="accent2"/>
                </a:solidFill>
              </a:rPr>
              <a:t>cvičení:</a:t>
            </a:r>
            <a:endParaRPr lang="cs-CZ" dirty="0">
              <a:solidFill>
                <a:schemeClr val="accent2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95536" y="2368201"/>
            <a:ext cx="403244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accent2"/>
                </a:solidFill>
              </a:rPr>
              <a:t>Vůz - _________</a:t>
            </a:r>
          </a:p>
          <a:p>
            <a:r>
              <a:rPr lang="cs-CZ" sz="2800" dirty="0" smtClean="0">
                <a:solidFill>
                  <a:schemeClr val="accent2"/>
                </a:solidFill>
              </a:rPr>
              <a:t>Čtverec - _________</a:t>
            </a:r>
          </a:p>
          <a:p>
            <a:r>
              <a:rPr lang="cs-CZ" sz="2800" dirty="0" smtClean="0">
                <a:solidFill>
                  <a:schemeClr val="accent2"/>
                </a:solidFill>
              </a:rPr>
              <a:t>Plevel - _________</a:t>
            </a:r>
          </a:p>
          <a:p>
            <a:r>
              <a:rPr lang="cs-CZ" sz="2800" dirty="0" smtClean="0">
                <a:solidFill>
                  <a:schemeClr val="accent2"/>
                </a:solidFill>
              </a:rPr>
              <a:t>Vítěz - ________</a:t>
            </a:r>
          </a:p>
          <a:p>
            <a:r>
              <a:rPr lang="cs-CZ" sz="2800" dirty="0" smtClean="0">
                <a:solidFill>
                  <a:schemeClr val="accent2"/>
                </a:solidFill>
              </a:rPr>
              <a:t>Židle - ________</a:t>
            </a:r>
          </a:p>
          <a:p>
            <a:r>
              <a:rPr lang="cs-CZ" sz="2800" dirty="0" smtClean="0">
                <a:solidFill>
                  <a:schemeClr val="accent2"/>
                </a:solidFill>
              </a:rPr>
              <a:t>Vařič - _________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108671" y="2368196"/>
            <a:ext cx="403244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accent2"/>
                </a:solidFill>
              </a:rPr>
              <a:t>Slůně - ________</a:t>
            </a:r>
          </a:p>
          <a:p>
            <a:r>
              <a:rPr lang="cs-CZ" sz="2800" dirty="0" smtClean="0">
                <a:solidFill>
                  <a:schemeClr val="accent2"/>
                </a:solidFill>
              </a:rPr>
              <a:t>Nůše - _______</a:t>
            </a:r>
          </a:p>
          <a:p>
            <a:r>
              <a:rPr lang="cs-CZ" sz="2800" dirty="0" smtClean="0">
                <a:solidFill>
                  <a:schemeClr val="accent2"/>
                </a:solidFill>
              </a:rPr>
              <a:t>Okap - ________</a:t>
            </a:r>
          </a:p>
          <a:p>
            <a:r>
              <a:rPr lang="cs-CZ" sz="2800" dirty="0" smtClean="0">
                <a:solidFill>
                  <a:schemeClr val="accent2"/>
                </a:solidFill>
              </a:rPr>
              <a:t>Tůň - _________</a:t>
            </a:r>
          </a:p>
          <a:p>
            <a:r>
              <a:rPr lang="cs-CZ" sz="2800" dirty="0" smtClean="0">
                <a:solidFill>
                  <a:schemeClr val="accent2"/>
                </a:solidFill>
              </a:rPr>
              <a:t>Král - ________</a:t>
            </a:r>
          </a:p>
          <a:p>
            <a:r>
              <a:rPr lang="cs-CZ" sz="2800" dirty="0" smtClean="0">
                <a:solidFill>
                  <a:schemeClr val="accent2"/>
                </a:solidFill>
              </a:rPr>
              <a:t>Dělitel - _________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95536" y="1340768"/>
            <a:ext cx="4248472" cy="698376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chemeClr val="accent2"/>
                </a:solidFill>
              </a:rPr>
              <a:t>Doplň koncovky:</a:t>
            </a:r>
            <a:endParaRPr lang="cs-CZ" sz="3200" dirty="0">
              <a:solidFill>
                <a:schemeClr val="accent2"/>
              </a:solidFill>
            </a:endParaRPr>
          </a:p>
        </p:txBody>
      </p:sp>
      <p:sp>
        <p:nvSpPr>
          <p:cNvPr id="4" name="Nadpis 1"/>
          <p:cNvSpPr>
            <a:spLocks noGrp="1"/>
          </p:cNvSpPr>
          <p:nvPr>
            <p:ph type="ctrTitle"/>
          </p:nvPr>
        </p:nvSpPr>
        <p:spPr>
          <a:xfrm>
            <a:off x="467544" y="260648"/>
            <a:ext cx="8458200" cy="936104"/>
          </a:xfrm>
        </p:spPr>
        <p:txBody>
          <a:bodyPr/>
          <a:lstStyle/>
          <a:p>
            <a:r>
              <a:rPr lang="cs-CZ" dirty="0" smtClean="0">
                <a:solidFill>
                  <a:schemeClr val="accent2"/>
                </a:solidFill>
              </a:rPr>
              <a:t>cvičení:</a:t>
            </a:r>
            <a:endParaRPr lang="cs-CZ" dirty="0">
              <a:solidFill>
                <a:schemeClr val="accent2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95536" y="2348880"/>
            <a:ext cx="777686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accent2"/>
                </a:solidFill>
              </a:rPr>
              <a:t>Rybář chytá ryb_.</a:t>
            </a:r>
          </a:p>
          <a:p>
            <a:r>
              <a:rPr lang="cs-CZ" sz="2800" dirty="0" smtClean="0">
                <a:solidFill>
                  <a:schemeClr val="accent2"/>
                </a:solidFill>
              </a:rPr>
              <a:t>V lese rostou </a:t>
            </a:r>
            <a:r>
              <a:rPr lang="cs-CZ" sz="2800" dirty="0" err="1" smtClean="0">
                <a:solidFill>
                  <a:schemeClr val="accent2"/>
                </a:solidFill>
              </a:rPr>
              <a:t>houb</a:t>
            </a:r>
            <a:r>
              <a:rPr lang="cs-CZ" sz="2800" dirty="0" smtClean="0">
                <a:solidFill>
                  <a:schemeClr val="accent2"/>
                </a:solidFill>
              </a:rPr>
              <a:t>_.</a:t>
            </a:r>
          </a:p>
          <a:p>
            <a:r>
              <a:rPr lang="cs-CZ" sz="2800" dirty="0" smtClean="0">
                <a:solidFill>
                  <a:schemeClr val="accent2"/>
                </a:solidFill>
              </a:rPr>
              <a:t>Čáp loví </a:t>
            </a:r>
            <a:r>
              <a:rPr lang="cs-CZ" sz="2800" dirty="0" err="1" smtClean="0">
                <a:solidFill>
                  <a:schemeClr val="accent2"/>
                </a:solidFill>
              </a:rPr>
              <a:t>žáb</a:t>
            </a:r>
            <a:r>
              <a:rPr lang="cs-CZ" sz="2800" dirty="0" smtClean="0">
                <a:solidFill>
                  <a:schemeClr val="accent2"/>
                </a:solidFill>
              </a:rPr>
              <a:t>_.</a:t>
            </a:r>
          </a:p>
          <a:p>
            <a:r>
              <a:rPr lang="cs-CZ" sz="2800" dirty="0" smtClean="0">
                <a:solidFill>
                  <a:schemeClr val="accent2"/>
                </a:solidFill>
              </a:rPr>
              <a:t>Našli jsme drahokam_.</a:t>
            </a:r>
          </a:p>
          <a:p>
            <a:r>
              <a:rPr lang="cs-CZ" sz="2800" dirty="0" smtClean="0">
                <a:solidFill>
                  <a:schemeClr val="accent2"/>
                </a:solidFill>
              </a:rPr>
              <a:t>Zahlédli jsme divoké holub_.</a:t>
            </a:r>
          </a:p>
          <a:p>
            <a:r>
              <a:rPr lang="cs-CZ" sz="2800" dirty="0" smtClean="0">
                <a:solidFill>
                  <a:schemeClr val="accent2"/>
                </a:solidFill>
              </a:rPr>
              <a:t>Dostali jsme brambory v </a:t>
            </a:r>
            <a:r>
              <a:rPr lang="cs-CZ" sz="2800" dirty="0" err="1" smtClean="0">
                <a:solidFill>
                  <a:schemeClr val="accent2"/>
                </a:solidFill>
              </a:rPr>
              <a:t>pytl</a:t>
            </a:r>
            <a:r>
              <a:rPr lang="cs-CZ" sz="2800" dirty="0" smtClean="0">
                <a:solidFill>
                  <a:schemeClr val="accent2"/>
                </a:solidFill>
              </a:rPr>
              <a:t>_.</a:t>
            </a:r>
          </a:p>
          <a:p>
            <a:r>
              <a:rPr lang="cs-CZ" sz="2800" dirty="0" smtClean="0">
                <a:solidFill>
                  <a:schemeClr val="accent2"/>
                </a:solidFill>
              </a:rPr>
              <a:t>Narýsovali jsme několik </a:t>
            </a:r>
            <a:r>
              <a:rPr lang="cs-CZ" sz="2800" dirty="0" err="1" smtClean="0">
                <a:solidFill>
                  <a:schemeClr val="accent2"/>
                </a:solidFill>
              </a:rPr>
              <a:t>čtverc</a:t>
            </a:r>
            <a:r>
              <a:rPr lang="cs-CZ" sz="2800" dirty="0" smtClean="0">
                <a:solidFill>
                  <a:schemeClr val="accent2"/>
                </a:solidFill>
              </a:rPr>
              <a:t>_.</a:t>
            </a:r>
          </a:p>
          <a:p>
            <a:r>
              <a:rPr lang="cs-CZ" sz="2800" dirty="0" smtClean="0">
                <a:solidFill>
                  <a:schemeClr val="accent2"/>
                </a:solidFill>
              </a:rPr>
              <a:t>Jdeme ve sportovní obuv_.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20230" y="1113622"/>
            <a:ext cx="5275906" cy="698376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chemeClr val="accent2"/>
                </a:solidFill>
              </a:rPr>
              <a:t>Dej do správného tvaru:</a:t>
            </a:r>
            <a:endParaRPr lang="cs-CZ" sz="3200" dirty="0">
              <a:solidFill>
                <a:schemeClr val="accent2"/>
              </a:solidFill>
            </a:endParaRPr>
          </a:p>
        </p:txBody>
      </p:sp>
      <p:sp>
        <p:nvSpPr>
          <p:cNvPr id="4" name="Nadpis 1"/>
          <p:cNvSpPr>
            <a:spLocks noGrp="1"/>
          </p:cNvSpPr>
          <p:nvPr>
            <p:ph type="ctrTitle"/>
          </p:nvPr>
        </p:nvSpPr>
        <p:spPr>
          <a:xfrm>
            <a:off x="509109" y="385343"/>
            <a:ext cx="8458200" cy="936104"/>
          </a:xfrm>
        </p:spPr>
        <p:txBody>
          <a:bodyPr/>
          <a:lstStyle/>
          <a:p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ŘEŠENÍ </a:t>
            </a:r>
            <a:r>
              <a:rPr lang="cs-CZ" dirty="0" smtClean="0">
                <a:solidFill>
                  <a:schemeClr val="accent2"/>
                </a:solidFill>
              </a:rPr>
              <a:t>cvičení:</a:t>
            </a:r>
            <a:endParaRPr lang="cs-CZ" dirty="0">
              <a:solidFill>
                <a:schemeClr val="accent2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97982" y="1947080"/>
            <a:ext cx="594622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accent2"/>
                </a:solidFill>
              </a:rPr>
              <a:t>Plevel – 4.p.č.mn.: </a:t>
            </a:r>
            <a:r>
              <a:rPr lang="cs-CZ" sz="2800" dirty="0" smtClean="0">
                <a:solidFill>
                  <a:schemeClr val="accent6">
                    <a:lumMod val="50000"/>
                  </a:schemeClr>
                </a:solidFill>
              </a:rPr>
              <a:t>plevele</a:t>
            </a:r>
          </a:p>
          <a:p>
            <a:r>
              <a:rPr lang="cs-CZ" sz="2800" dirty="0" smtClean="0">
                <a:solidFill>
                  <a:schemeClr val="accent2"/>
                </a:solidFill>
              </a:rPr>
              <a:t>Pytel – 3.p.č.j.: </a:t>
            </a:r>
            <a:r>
              <a:rPr lang="cs-CZ" sz="2800" dirty="0" smtClean="0">
                <a:solidFill>
                  <a:schemeClr val="accent6">
                    <a:lumMod val="50000"/>
                  </a:schemeClr>
                </a:solidFill>
              </a:rPr>
              <a:t>pytli</a:t>
            </a:r>
          </a:p>
          <a:p>
            <a:r>
              <a:rPr lang="cs-CZ" sz="2800" dirty="0" smtClean="0">
                <a:solidFill>
                  <a:schemeClr val="accent2"/>
                </a:solidFill>
              </a:rPr>
              <a:t>Francouz – 7.p.č.mn.: </a:t>
            </a:r>
            <a:r>
              <a:rPr lang="cs-CZ" sz="2800" dirty="0" smtClean="0">
                <a:solidFill>
                  <a:schemeClr val="accent6">
                    <a:lumMod val="50000"/>
                  </a:schemeClr>
                </a:solidFill>
              </a:rPr>
              <a:t>Francouzi</a:t>
            </a:r>
          </a:p>
          <a:p>
            <a:r>
              <a:rPr lang="cs-CZ" sz="2800" dirty="0" smtClean="0">
                <a:solidFill>
                  <a:schemeClr val="accent2"/>
                </a:solidFill>
              </a:rPr>
              <a:t>Jetel – 6.p.č.j.: </a:t>
            </a:r>
            <a:r>
              <a:rPr lang="cs-CZ" sz="2800" dirty="0" smtClean="0">
                <a:solidFill>
                  <a:schemeClr val="accent6">
                    <a:lumMod val="50000"/>
                  </a:schemeClr>
                </a:solidFill>
              </a:rPr>
              <a:t>jeteli</a:t>
            </a:r>
          </a:p>
          <a:p>
            <a:r>
              <a:rPr lang="cs-CZ" sz="2800" dirty="0" smtClean="0">
                <a:solidFill>
                  <a:schemeClr val="accent2"/>
                </a:solidFill>
              </a:rPr>
              <a:t>Letadlo – 7.p.č.j.: </a:t>
            </a:r>
            <a:r>
              <a:rPr lang="cs-CZ" sz="2800" dirty="0" smtClean="0">
                <a:solidFill>
                  <a:schemeClr val="accent6">
                    <a:lumMod val="50000"/>
                  </a:schemeClr>
                </a:solidFill>
              </a:rPr>
              <a:t>letadlem</a:t>
            </a:r>
          </a:p>
          <a:p>
            <a:r>
              <a:rPr lang="cs-CZ" sz="2800" dirty="0" smtClean="0">
                <a:solidFill>
                  <a:schemeClr val="accent2"/>
                </a:solidFill>
              </a:rPr>
              <a:t>Motýl – 4.p.č.j.: </a:t>
            </a:r>
            <a:r>
              <a:rPr lang="cs-CZ" sz="2800" dirty="0" smtClean="0">
                <a:solidFill>
                  <a:schemeClr val="accent6">
                    <a:lumMod val="50000"/>
                  </a:schemeClr>
                </a:solidFill>
              </a:rPr>
              <a:t>motýla</a:t>
            </a:r>
          </a:p>
          <a:p>
            <a:r>
              <a:rPr lang="cs-CZ" sz="2800" dirty="0" smtClean="0">
                <a:solidFill>
                  <a:schemeClr val="accent2"/>
                </a:solidFill>
              </a:rPr>
              <a:t>Mez – 6.p.č.j.: </a:t>
            </a:r>
            <a:r>
              <a:rPr lang="cs-CZ" sz="2800" dirty="0" smtClean="0">
                <a:solidFill>
                  <a:schemeClr val="accent6">
                    <a:lumMod val="50000"/>
                  </a:schemeClr>
                </a:solidFill>
              </a:rPr>
              <a:t>mezi</a:t>
            </a:r>
          </a:p>
          <a:p>
            <a:r>
              <a:rPr lang="cs-CZ" sz="2800" dirty="0" smtClean="0">
                <a:solidFill>
                  <a:schemeClr val="accent2"/>
                </a:solidFill>
              </a:rPr>
              <a:t>Oslava – 7.p,č,mn.: </a:t>
            </a:r>
            <a:r>
              <a:rPr lang="cs-CZ" sz="2800" dirty="0" smtClean="0">
                <a:solidFill>
                  <a:schemeClr val="accent6">
                    <a:lumMod val="50000"/>
                  </a:schemeClr>
                </a:solidFill>
              </a:rPr>
              <a:t>oslavami</a:t>
            </a:r>
          </a:p>
          <a:p>
            <a:r>
              <a:rPr lang="cs-CZ" sz="2800" dirty="0" smtClean="0">
                <a:solidFill>
                  <a:schemeClr val="accent2"/>
                </a:solidFill>
              </a:rPr>
              <a:t>Závod – 6.p.č.mn.: </a:t>
            </a:r>
            <a:r>
              <a:rPr lang="cs-CZ" sz="2800" dirty="0" smtClean="0">
                <a:solidFill>
                  <a:schemeClr val="accent6">
                    <a:lumMod val="50000"/>
                  </a:schemeClr>
                </a:solidFill>
              </a:rPr>
              <a:t>závodech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95536" y="1340768"/>
            <a:ext cx="4248472" cy="698376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chemeClr val="accent2"/>
                </a:solidFill>
              </a:rPr>
              <a:t>Urči vzor:</a:t>
            </a:r>
            <a:endParaRPr lang="cs-CZ" sz="3200" dirty="0">
              <a:solidFill>
                <a:schemeClr val="accent2"/>
              </a:solidFill>
            </a:endParaRPr>
          </a:p>
        </p:txBody>
      </p:sp>
      <p:sp>
        <p:nvSpPr>
          <p:cNvPr id="4" name="Nadpis 1"/>
          <p:cNvSpPr>
            <a:spLocks noGrp="1"/>
          </p:cNvSpPr>
          <p:nvPr>
            <p:ph type="ctrTitle"/>
          </p:nvPr>
        </p:nvSpPr>
        <p:spPr>
          <a:xfrm>
            <a:off x="467544" y="260648"/>
            <a:ext cx="8458200" cy="936104"/>
          </a:xfrm>
        </p:spPr>
        <p:txBody>
          <a:bodyPr/>
          <a:lstStyle/>
          <a:p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ŘEŠENÍ </a:t>
            </a:r>
            <a:r>
              <a:rPr lang="cs-CZ" dirty="0" smtClean="0">
                <a:solidFill>
                  <a:schemeClr val="accent2"/>
                </a:solidFill>
              </a:rPr>
              <a:t>cvičení:</a:t>
            </a:r>
            <a:endParaRPr lang="cs-CZ" dirty="0">
              <a:solidFill>
                <a:schemeClr val="accent2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95536" y="2368201"/>
            <a:ext cx="403244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accent2"/>
                </a:solidFill>
              </a:rPr>
              <a:t>Vůz - </a:t>
            </a:r>
            <a:r>
              <a:rPr lang="cs-CZ" sz="2800" dirty="0" smtClean="0">
                <a:solidFill>
                  <a:schemeClr val="accent6">
                    <a:lumMod val="50000"/>
                  </a:schemeClr>
                </a:solidFill>
              </a:rPr>
              <a:t>hrad</a:t>
            </a:r>
          </a:p>
          <a:p>
            <a:r>
              <a:rPr lang="cs-CZ" sz="2800" dirty="0" smtClean="0">
                <a:solidFill>
                  <a:schemeClr val="accent2"/>
                </a:solidFill>
              </a:rPr>
              <a:t>Čtverec - </a:t>
            </a:r>
            <a:r>
              <a:rPr lang="cs-CZ" sz="2800" dirty="0" smtClean="0">
                <a:solidFill>
                  <a:schemeClr val="accent6">
                    <a:lumMod val="50000"/>
                  </a:schemeClr>
                </a:solidFill>
              </a:rPr>
              <a:t>stroj</a:t>
            </a:r>
          </a:p>
          <a:p>
            <a:r>
              <a:rPr lang="cs-CZ" sz="2800" dirty="0" smtClean="0">
                <a:solidFill>
                  <a:schemeClr val="accent2"/>
                </a:solidFill>
              </a:rPr>
              <a:t>Plevel - </a:t>
            </a:r>
            <a:r>
              <a:rPr lang="cs-CZ" sz="2800" dirty="0" smtClean="0">
                <a:solidFill>
                  <a:schemeClr val="accent6">
                    <a:lumMod val="50000"/>
                  </a:schemeClr>
                </a:solidFill>
              </a:rPr>
              <a:t>stroj</a:t>
            </a:r>
          </a:p>
          <a:p>
            <a:r>
              <a:rPr lang="cs-CZ" sz="2800" dirty="0" smtClean="0">
                <a:solidFill>
                  <a:schemeClr val="accent2"/>
                </a:solidFill>
              </a:rPr>
              <a:t>Vítěz - </a:t>
            </a:r>
            <a:r>
              <a:rPr lang="cs-CZ" sz="2800" dirty="0" smtClean="0">
                <a:solidFill>
                  <a:schemeClr val="accent6">
                    <a:lumMod val="50000"/>
                  </a:schemeClr>
                </a:solidFill>
              </a:rPr>
              <a:t>muž</a:t>
            </a:r>
          </a:p>
          <a:p>
            <a:r>
              <a:rPr lang="cs-CZ" sz="2800" dirty="0" smtClean="0">
                <a:solidFill>
                  <a:schemeClr val="accent2"/>
                </a:solidFill>
              </a:rPr>
              <a:t>Židle - </a:t>
            </a:r>
            <a:r>
              <a:rPr lang="cs-CZ" sz="2800" dirty="0" smtClean="0">
                <a:solidFill>
                  <a:schemeClr val="accent6">
                    <a:lumMod val="50000"/>
                  </a:schemeClr>
                </a:solidFill>
              </a:rPr>
              <a:t>růže</a:t>
            </a:r>
          </a:p>
          <a:p>
            <a:r>
              <a:rPr lang="cs-CZ" sz="2800" dirty="0" smtClean="0">
                <a:solidFill>
                  <a:schemeClr val="accent2"/>
                </a:solidFill>
              </a:rPr>
              <a:t>Vařič - </a:t>
            </a:r>
            <a:r>
              <a:rPr lang="cs-CZ" sz="2800" dirty="0" smtClean="0">
                <a:solidFill>
                  <a:schemeClr val="accent6">
                    <a:lumMod val="50000"/>
                  </a:schemeClr>
                </a:solidFill>
              </a:rPr>
              <a:t>stroj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108671" y="2368196"/>
            <a:ext cx="403244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accent2"/>
                </a:solidFill>
              </a:rPr>
              <a:t>Slůně – </a:t>
            </a:r>
            <a:r>
              <a:rPr lang="cs-CZ" sz="2800" dirty="0" smtClean="0">
                <a:solidFill>
                  <a:schemeClr val="accent6">
                    <a:lumMod val="50000"/>
                  </a:schemeClr>
                </a:solidFill>
              </a:rPr>
              <a:t>kuře</a:t>
            </a:r>
          </a:p>
          <a:p>
            <a:r>
              <a:rPr lang="cs-CZ" sz="2800" dirty="0" smtClean="0">
                <a:solidFill>
                  <a:schemeClr val="accent2"/>
                </a:solidFill>
              </a:rPr>
              <a:t>Nůše - </a:t>
            </a:r>
            <a:r>
              <a:rPr lang="cs-CZ" sz="2800" dirty="0" smtClean="0">
                <a:solidFill>
                  <a:schemeClr val="accent6">
                    <a:lumMod val="50000"/>
                  </a:schemeClr>
                </a:solidFill>
              </a:rPr>
              <a:t>růže</a:t>
            </a:r>
            <a:endParaRPr lang="cs-CZ" sz="2800" dirty="0" smtClean="0">
              <a:solidFill>
                <a:schemeClr val="accent2"/>
              </a:solidFill>
            </a:endParaRPr>
          </a:p>
          <a:p>
            <a:r>
              <a:rPr lang="cs-CZ" sz="2800" dirty="0" smtClean="0">
                <a:solidFill>
                  <a:schemeClr val="accent2"/>
                </a:solidFill>
              </a:rPr>
              <a:t>Okap - </a:t>
            </a:r>
            <a:r>
              <a:rPr lang="cs-CZ" sz="2800" dirty="0" smtClean="0">
                <a:solidFill>
                  <a:schemeClr val="accent6">
                    <a:lumMod val="50000"/>
                  </a:schemeClr>
                </a:solidFill>
              </a:rPr>
              <a:t>hrad</a:t>
            </a:r>
          </a:p>
          <a:p>
            <a:r>
              <a:rPr lang="cs-CZ" sz="2800" dirty="0" smtClean="0">
                <a:solidFill>
                  <a:schemeClr val="accent2"/>
                </a:solidFill>
              </a:rPr>
              <a:t>Tůň - </a:t>
            </a:r>
            <a:r>
              <a:rPr lang="cs-CZ" sz="2800" dirty="0" smtClean="0">
                <a:solidFill>
                  <a:schemeClr val="accent6">
                    <a:lumMod val="50000"/>
                  </a:schemeClr>
                </a:solidFill>
              </a:rPr>
              <a:t>píseň</a:t>
            </a:r>
          </a:p>
          <a:p>
            <a:r>
              <a:rPr lang="cs-CZ" sz="2800" dirty="0" smtClean="0">
                <a:solidFill>
                  <a:schemeClr val="accent2"/>
                </a:solidFill>
              </a:rPr>
              <a:t>Král - </a:t>
            </a:r>
            <a:r>
              <a:rPr lang="cs-CZ" sz="2800" dirty="0" smtClean="0">
                <a:solidFill>
                  <a:schemeClr val="accent6">
                    <a:lumMod val="50000"/>
                  </a:schemeClr>
                </a:solidFill>
              </a:rPr>
              <a:t>muž</a:t>
            </a:r>
          </a:p>
          <a:p>
            <a:r>
              <a:rPr lang="cs-CZ" sz="2800" dirty="0" smtClean="0">
                <a:solidFill>
                  <a:schemeClr val="accent2"/>
                </a:solidFill>
              </a:rPr>
              <a:t>Dělitel - </a:t>
            </a:r>
            <a:r>
              <a:rPr lang="cs-CZ" sz="2800" dirty="0" smtClean="0">
                <a:solidFill>
                  <a:schemeClr val="accent6">
                    <a:lumMod val="50000"/>
                  </a:schemeClr>
                </a:solidFill>
              </a:rPr>
              <a:t>stroj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95536" y="1340768"/>
            <a:ext cx="4248472" cy="698376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chemeClr val="accent2"/>
                </a:solidFill>
              </a:rPr>
              <a:t>Doplň koncovky:</a:t>
            </a:r>
            <a:endParaRPr lang="cs-CZ" sz="3200" dirty="0">
              <a:solidFill>
                <a:schemeClr val="accent2"/>
              </a:solidFill>
            </a:endParaRPr>
          </a:p>
        </p:txBody>
      </p:sp>
      <p:sp>
        <p:nvSpPr>
          <p:cNvPr id="4" name="Nadpis 1"/>
          <p:cNvSpPr>
            <a:spLocks noGrp="1"/>
          </p:cNvSpPr>
          <p:nvPr>
            <p:ph type="ctrTitle"/>
          </p:nvPr>
        </p:nvSpPr>
        <p:spPr>
          <a:xfrm>
            <a:off x="467544" y="260648"/>
            <a:ext cx="8458200" cy="936104"/>
          </a:xfrm>
        </p:spPr>
        <p:txBody>
          <a:bodyPr/>
          <a:lstStyle/>
          <a:p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ŘEŠENÍ </a:t>
            </a:r>
            <a:r>
              <a:rPr lang="cs-CZ" dirty="0" smtClean="0">
                <a:solidFill>
                  <a:schemeClr val="accent2"/>
                </a:solidFill>
              </a:rPr>
              <a:t>cvičení:</a:t>
            </a:r>
            <a:endParaRPr lang="cs-CZ" dirty="0">
              <a:solidFill>
                <a:schemeClr val="accent2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95536" y="2348880"/>
            <a:ext cx="777686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accent2"/>
                </a:solidFill>
              </a:rPr>
              <a:t>Rybář chytá ryb</a:t>
            </a:r>
            <a:r>
              <a:rPr lang="cs-CZ" sz="2800" dirty="0" smtClean="0">
                <a:solidFill>
                  <a:schemeClr val="accent6">
                    <a:lumMod val="50000"/>
                  </a:schemeClr>
                </a:solidFill>
              </a:rPr>
              <a:t>y</a:t>
            </a:r>
            <a:r>
              <a:rPr lang="cs-CZ" sz="2800" dirty="0" smtClean="0">
                <a:solidFill>
                  <a:schemeClr val="accent2"/>
                </a:solidFill>
              </a:rPr>
              <a:t>.</a:t>
            </a:r>
          </a:p>
          <a:p>
            <a:r>
              <a:rPr lang="cs-CZ" sz="2800" dirty="0" smtClean="0">
                <a:solidFill>
                  <a:schemeClr val="accent2"/>
                </a:solidFill>
              </a:rPr>
              <a:t>V lese rostou houb</a:t>
            </a:r>
            <a:r>
              <a:rPr lang="cs-CZ" sz="2800" dirty="0" smtClean="0">
                <a:solidFill>
                  <a:schemeClr val="accent6">
                    <a:lumMod val="50000"/>
                  </a:schemeClr>
                </a:solidFill>
              </a:rPr>
              <a:t>y</a:t>
            </a:r>
            <a:r>
              <a:rPr lang="cs-CZ" sz="2800" dirty="0" smtClean="0">
                <a:solidFill>
                  <a:schemeClr val="accent2"/>
                </a:solidFill>
              </a:rPr>
              <a:t>.</a:t>
            </a:r>
          </a:p>
          <a:p>
            <a:r>
              <a:rPr lang="cs-CZ" sz="2800" dirty="0" smtClean="0">
                <a:solidFill>
                  <a:schemeClr val="accent2"/>
                </a:solidFill>
              </a:rPr>
              <a:t>Čáp loví žáb</a:t>
            </a:r>
            <a:r>
              <a:rPr lang="cs-CZ" sz="2800" dirty="0" smtClean="0">
                <a:solidFill>
                  <a:schemeClr val="accent6">
                    <a:lumMod val="50000"/>
                  </a:schemeClr>
                </a:solidFill>
              </a:rPr>
              <a:t>y</a:t>
            </a:r>
            <a:r>
              <a:rPr lang="cs-CZ" sz="2800" dirty="0" smtClean="0">
                <a:solidFill>
                  <a:schemeClr val="accent2"/>
                </a:solidFill>
              </a:rPr>
              <a:t>.</a:t>
            </a:r>
          </a:p>
          <a:p>
            <a:r>
              <a:rPr lang="cs-CZ" sz="2800" dirty="0" smtClean="0">
                <a:solidFill>
                  <a:schemeClr val="accent2"/>
                </a:solidFill>
              </a:rPr>
              <a:t>Našli jsme drahokam</a:t>
            </a:r>
            <a:r>
              <a:rPr lang="cs-CZ" sz="2800" dirty="0" smtClean="0">
                <a:solidFill>
                  <a:schemeClr val="accent6">
                    <a:lumMod val="50000"/>
                  </a:schemeClr>
                </a:solidFill>
              </a:rPr>
              <a:t>y</a:t>
            </a:r>
            <a:r>
              <a:rPr lang="cs-CZ" sz="2800" dirty="0" smtClean="0">
                <a:solidFill>
                  <a:schemeClr val="accent2"/>
                </a:solidFill>
              </a:rPr>
              <a:t>.</a:t>
            </a:r>
          </a:p>
          <a:p>
            <a:r>
              <a:rPr lang="cs-CZ" sz="2800" dirty="0" smtClean="0">
                <a:solidFill>
                  <a:schemeClr val="accent2"/>
                </a:solidFill>
              </a:rPr>
              <a:t>Zahlédli jsme divoké holub</a:t>
            </a:r>
            <a:r>
              <a:rPr lang="cs-CZ" sz="2800" dirty="0" smtClean="0">
                <a:solidFill>
                  <a:schemeClr val="accent6">
                    <a:lumMod val="50000"/>
                  </a:schemeClr>
                </a:solidFill>
              </a:rPr>
              <a:t>y</a:t>
            </a:r>
            <a:r>
              <a:rPr lang="cs-CZ" sz="2800" dirty="0" smtClean="0">
                <a:solidFill>
                  <a:schemeClr val="accent2"/>
                </a:solidFill>
              </a:rPr>
              <a:t>.</a:t>
            </a:r>
          </a:p>
          <a:p>
            <a:r>
              <a:rPr lang="cs-CZ" sz="2800" dirty="0" smtClean="0">
                <a:solidFill>
                  <a:schemeClr val="accent2"/>
                </a:solidFill>
              </a:rPr>
              <a:t>Dostali jsme brambory v pytl</a:t>
            </a:r>
            <a:r>
              <a:rPr lang="cs-CZ" sz="2800" dirty="0" smtClean="0">
                <a:solidFill>
                  <a:schemeClr val="accent6">
                    <a:lumMod val="50000"/>
                  </a:schemeClr>
                </a:solidFill>
              </a:rPr>
              <a:t>i</a:t>
            </a:r>
            <a:r>
              <a:rPr lang="cs-CZ" sz="2800" dirty="0" smtClean="0">
                <a:solidFill>
                  <a:schemeClr val="accent2"/>
                </a:solidFill>
              </a:rPr>
              <a:t>.</a:t>
            </a:r>
          </a:p>
          <a:p>
            <a:r>
              <a:rPr lang="cs-CZ" sz="2800" dirty="0" smtClean="0">
                <a:solidFill>
                  <a:schemeClr val="accent2"/>
                </a:solidFill>
              </a:rPr>
              <a:t>Narýsovali jsme několik čtverc</a:t>
            </a:r>
            <a:r>
              <a:rPr lang="cs-CZ" sz="2800" dirty="0" smtClean="0">
                <a:solidFill>
                  <a:schemeClr val="accent6">
                    <a:lumMod val="50000"/>
                  </a:schemeClr>
                </a:solidFill>
              </a:rPr>
              <a:t>ů</a:t>
            </a:r>
            <a:r>
              <a:rPr lang="cs-CZ" sz="2800" dirty="0" smtClean="0">
                <a:solidFill>
                  <a:schemeClr val="accent2"/>
                </a:solidFill>
              </a:rPr>
              <a:t>.</a:t>
            </a:r>
          </a:p>
          <a:p>
            <a:r>
              <a:rPr lang="cs-CZ" sz="2800" dirty="0" smtClean="0">
                <a:solidFill>
                  <a:schemeClr val="accent2"/>
                </a:solidFill>
              </a:rPr>
              <a:t>Jdeme ve sportovní obuv</a:t>
            </a:r>
            <a:r>
              <a:rPr lang="cs-CZ" sz="2800" dirty="0" smtClean="0">
                <a:solidFill>
                  <a:schemeClr val="accent6">
                    <a:lumMod val="50000"/>
                  </a:schemeClr>
                </a:solidFill>
              </a:rPr>
              <a:t>i</a:t>
            </a:r>
            <a:r>
              <a:rPr lang="cs-CZ" sz="2800" dirty="0" smtClean="0">
                <a:solidFill>
                  <a:schemeClr val="accent2"/>
                </a:solidFill>
              </a:rPr>
              <a:t>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755576" y="615223"/>
            <a:ext cx="7119276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itchFamily="2" charset="2"/>
              <a:buChar char="Ø"/>
            </a:pPr>
            <a:r>
              <a:rPr lang="cs-CZ" sz="2800" dirty="0"/>
              <a:t>V</a:t>
            </a:r>
            <a:r>
              <a:rPr lang="cs-CZ" sz="2800" dirty="0" smtClean="0"/>
              <a:t>ytvořeno jako DUM do předmětu český jazyk na ZŠ a MŠ 17.listopadu 1325, Mladá Boleslav pro čtvrtý ročník základní školy.</a:t>
            </a:r>
          </a:p>
          <a:p>
            <a:endParaRPr lang="cs-CZ" sz="2800" dirty="0" smtClean="0"/>
          </a:p>
          <a:p>
            <a:pPr marL="457200" indent="-457200">
              <a:buFont typeface="Wingdings" pitchFamily="2" charset="2"/>
              <a:buChar char="Ø"/>
            </a:pPr>
            <a:r>
              <a:rPr lang="cs-CZ" sz="2800" dirty="0" smtClean="0"/>
              <a:t>Materiál slouží k doplnění učiva o skloňování podstatných jmen, rodu mužského, vzoru stroj.</a:t>
            </a:r>
          </a:p>
          <a:p>
            <a:endParaRPr lang="cs-CZ" sz="2800" dirty="0" smtClean="0"/>
          </a:p>
          <a:p>
            <a:pPr marL="457200" indent="-457200">
              <a:buFont typeface="Wingdings" pitchFamily="2" charset="2"/>
              <a:buChar char="Ø"/>
            </a:pPr>
            <a:r>
              <a:rPr lang="cs-CZ" sz="2800" dirty="0" smtClean="0"/>
              <a:t>Materiál doporučuji prezentovat pomocí interaktivní tabule . </a:t>
            </a:r>
          </a:p>
          <a:p>
            <a:endParaRPr lang="cs-CZ" sz="2800" dirty="0" smtClean="0"/>
          </a:p>
          <a:p>
            <a:pPr marL="457200" indent="-457200">
              <a:buFont typeface="Wingdings" pitchFamily="2" charset="2"/>
              <a:buChar char="Ø"/>
            </a:pPr>
            <a:r>
              <a:rPr lang="cs-CZ" sz="2800" dirty="0" smtClean="0"/>
              <a:t>Materiál byl vytvořen a pilotován</a:t>
            </a:r>
          </a:p>
          <a:p>
            <a:pPr marL="457200" indent="-457200"/>
            <a:r>
              <a:rPr lang="cs-CZ" sz="2800" dirty="0" smtClean="0"/>
              <a:t>      v I. pololetí školního roku 2012/2013.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87179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415635"/>
            <a:ext cx="8686800" cy="838200"/>
          </a:xfrm>
        </p:spPr>
        <p:txBody>
          <a:bodyPr>
            <a:normAutofit/>
          </a:bodyPr>
          <a:lstStyle/>
          <a:p>
            <a:r>
              <a:rPr lang="cs-CZ" sz="4000" dirty="0" smtClean="0">
                <a:solidFill>
                  <a:srgbClr val="0070C0"/>
                </a:solidFill>
              </a:rPr>
              <a:t>Zdroje textu a obrázků:</a:t>
            </a:r>
            <a:endParaRPr lang="cs-CZ" sz="4000" dirty="0">
              <a:solidFill>
                <a:srgbClr val="0070C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7524328" y="98072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Text vlastní.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2595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334</TotalTime>
  <Words>480</Words>
  <Application>Microsoft Office PowerPoint</Application>
  <PresentationFormat>Předvádění na obrazovce (4:3)</PresentationFormat>
  <Paragraphs>118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Cesta</vt:lpstr>
      <vt:lpstr>Skloňování podstatných jmen </vt:lpstr>
      <vt:lpstr>VZOR stroj</vt:lpstr>
      <vt:lpstr>VZOR stroj</vt:lpstr>
      <vt:lpstr>skloňování:</vt:lpstr>
      <vt:lpstr>cvičení:</vt:lpstr>
      <vt:lpstr>cvičení:</vt:lpstr>
      <vt:lpstr>cvičení:</vt:lpstr>
      <vt:lpstr>ŘEŠENÍ cvičení:</vt:lpstr>
      <vt:lpstr>ŘEŠENÍ cvičení:</vt:lpstr>
      <vt:lpstr>ŘEŠENÍ cvičení:</vt:lpstr>
      <vt:lpstr>Prezentace aplikace PowerPoint</vt:lpstr>
      <vt:lpstr>Zdroje textu a obrázků: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Skloňování podstatných jmen 1</dc:title>
  <cp:lastModifiedBy>sofinova</cp:lastModifiedBy>
  <cp:revision>42</cp:revision>
  <dcterms:created xsi:type="dcterms:W3CDTF">2012-07-24T07:19:22Z</dcterms:created>
  <dcterms:modified xsi:type="dcterms:W3CDTF">2012-10-31T13:50:42Z</dcterms:modified>
</cp:coreProperties>
</file>