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6" r:id="rId3"/>
    <p:sldId id="259" r:id="rId4"/>
    <p:sldId id="271" r:id="rId5"/>
    <p:sldId id="272" r:id="rId6"/>
    <p:sldId id="273" r:id="rId7"/>
    <p:sldId id="274" r:id="rId8"/>
    <p:sldId id="275" r:id="rId9"/>
    <p:sldId id="267" r:id="rId10"/>
    <p:sldId id="268" r:id="rId11"/>
    <p:sldId id="269" r:id="rId12"/>
    <p:sldId id="270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57224" y="4286256"/>
            <a:ext cx="7572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a procvičení učiva chemické sloučeniny, hydroxidy v 8. ročníku a opakování učiva v 9. ročníku.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- prosinec 2011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5"/>
          <p:cNvSpPr txBox="1">
            <a:spLocks noChangeArrowheads="1"/>
          </p:cNvSpPr>
          <p:nvPr/>
        </p:nvSpPr>
        <p:spPr bwMode="auto">
          <a:xfrm>
            <a:off x="428596" y="428604"/>
            <a:ext cx="7786774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Škola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Základní škola Varnsdorf, Edisonova 2821, okres Děčín,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příspěvková organizace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Člověk a příroda, chemie, chemické látky - hydroxidy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Ing. Zdeňka Botková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Název pomůcky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VY_52_INOVACE_07/III. SADA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2285992"/>
            <a:ext cx="69294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HYDROXIDY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tříprvkové sloučeniny </a:t>
            </a:r>
          </a:p>
          <a:p>
            <a:pPr>
              <a:buFontTx/>
              <a:buChar char="-"/>
            </a:pPr>
            <a:r>
              <a:rPr lang="cs-CZ" sz="2800" dirty="0" smtClean="0"/>
              <a:t> obsahují hydroxidové anionty </a:t>
            </a:r>
            <a:r>
              <a:rPr lang="cs-CZ" sz="2800" b="1" dirty="0" smtClean="0">
                <a:solidFill>
                  <a:srgbClr val="0070C0"/>
                </a:solidFill>
              </a:rPr>
              <a:t>(OH)</a:t>
            </a:r>
            <a:r>
              <a:rPr lang="cs-CZ" sz="2800" b="1" baseline="30000" dirty="0" smtClean="0">
                <a:solidFill>
                  <a:srgbClr val="0070C0"/>
                </a:solidFill>
              </a:rPr>
              <a:t>-1 </a:t>
            </a:r>
            <a:r>
              <a:rPr lang="cs-CZ" sz="2800" dirty="0" smtClean="0"/>
              <a:t>vázané</a:t>
            </a:r>
          </a:p>
          <a:p>
            <a:r>
              <a:rPr lang="cs-CZ" sz="2800" dirty="0" smtClean="0"/>
              <a:t>   na kationty kovu - výjimka amonný kation (NH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)</a:t>
            </a:r>
            <a:r>
              <a:rPr lang="cs-CZ" sz="2800" baseline="30000" dirty="0" smtClean="0"/>
              <a:t>+1</a:t>
            </a:r>
            <a:r>
              <a:rPr lang="cs-CZ" sz="2800" dirty="0" smtClean="0"/>
              <a:t> </a:t>
            </a:r>
          </a:p>
          <a:p>
            <a:pPr>
              <a:buFontTx/>
              <a:buChar char="-"/>
            </a:pPr>
            <a:r>
              <a:rPr lang="cs-CZ" sz="2800" baseline="30000" dirty="0" smtClean="0"/>
              <a:t>  </a:t>
            </a:r>
            <a:r>
              <a:rPr lang="cs-CZ" sz="2800" b="1" dirty="0" smtClean="0">
                <a:solidFill>
                  <a:srgbClr val="0070C0"/>
                </a:solidFill>
              </a:rPr>
              <a:t>pH </a:t>
            </a:r>
            <a:r>
              <a:rPr lang="cs-CZ" sz="2800" b="1" dirty="0" smtClean="0">
                <a:solidFill>
                  <a:srgbClr val="0070C0"/>
                </a:solidFill>
                <a:ea typeface="Cambria Math"/>
              </a:rPr>
              <a:t>&gt;</a:t>
            </a:r>
            <a:r>
              <a:rPr lang="cs-CZ" sz="2800" b="1" dirty="0" smtClean="0">
                <a:solidFill>
                  <a:srgbClr val="0070C0"/>
                </a:solidFill>
                <a:ea typeface="Cambria Math"/>
                <a:cs typeface="Arial" pitchFamily="34" charset="0"/>
              </a:rPr>
              <a:t> 7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lakmus a universální pH indikátor barví </a:t>
            </a:r>
            <a:r>
              <a:rPr lang="cs-CZ" sz="2800" dirty="0" smtClean="0">
                <a:solidFill>
                  <a:srgbClr val="0070C0"/>
                </a:solidFill>
                <a:ea typeface="Cambria Math"/>
                <a:cs typeface="Arial" pitchFamily="34" charset="0"/>
              </a:rPr>
              <a:t>modře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fenolftalein barví </a:t>
            </a:r>
            <a:r>
              <a:rPr lang="cs-CZ" sz="2800" dirty="0" smtClean="0">
                <a:solidFill>
                  <a:srgbClr val="C00000"/>
                </a:solidFill>
                <a:ea typeface="Cambria Math"/>
                <a:cs typeface="Arial" pitchFamily="34" charset="0"/>
              </a:rPr>
              <a:t>červeně</a:t>
            </a:r>
          </a:p>
          <a:p>
            <a:pPr>
              <a:buFontTx/>
              <a:buChar char="-"/>
            </a:pPr>
            <a:r>
              <a:rPr lang="cs-CZ" sz="2800" dirty="0" smtClean="0">
                <a:ea typeface="Cambria Math"/>
                <a:cs typeface="Arial" pitchFamily="34" charset="0"/>
              </a:rPr>
              <a:t> disociace ve vodě (jen ve vodě rozpustné):</a:t>
            </a:r>
          </a:p>
          <a:p>
            <a:r>
              <a:rPr lang="cs-CZ" sz="2800" dirty="0" smtClean="0">
                <a:ea typeface="Cambria Math"/>
                <a:cs typeface="Arial" pitchFamily="34" charset="0"/>
              </a:rPr>
              <a:t> 	</a:t>
            </a:r>
            <a:r>
              <a:rPr lang="cs-CZ" sz="2800" dirty="0" err="1" smtClean="0">
                <a:ea typeface="Cambria Math"/>
                <a:cs typeface="Arial" pitchFamily="34" charset="0"/>
              </a:rPr>
              <a:t>NaOH</a:t>
            </a:r>
            <a:r>
              <a:rPr lang="cs-CZ" sz="2800" dirty="0" smtClean="0">
                <a:ea typeface="Cambria Math"/>
                <a:cs typeface="Arial" pitchFamily="34" charset="0"/>
              </a:rPr>
              <a:t> </a:t>
            </a:r>
            <a:r>
              <a:rPr lang="cs-CZ" sz="2800" dirty="0" smtClean="0">
                <a:latin typeface="Cambria Math"/>
                <a:ea typeface="Cambria Math"/>
                <a:cs typeface="Arial" pitchFamily="34" charset="0"/>
              </a:rPr>
              <a:t>→ </a:t>
            </a:r>
            <a:r>
              <a:rPr lang="cs-CZ" sz="2800" dirty="0" smtClean="0">
                <a:ea typeface="Cambria Math"/>
                <a:cs typeface="Arial" pitchFamily="34" charset="0"/>
              </a:rPr>
              <a:t>Na</a:t>
            </a:r>
            <a:r>
              <a:rPr lang="cs-CZ" sz="2800" baseline="30000" dirty="0" smtClean="0">
                <a:ea typeface="Cambria Math"/>
                <a:cs typeface="Arial" pitchFamily="34" charset="0"/>
              </a:rPr>
              <a:t>+1 </a:t>
            </a:r>
            <a:r>
              <a:rPr lang="cs-CZ" sz="2800" dirty="0" smtClean="0">
                <a:ea typeface="Cambria Math"/>
                <a:cs typeface="Arial" pitchFamily="34" charset="0"/>
              </a:rPr>
              <a:t>+ (OH)</a:t>
            </a:r>
            <a:r>
              <a:rPr lang="cs-CZ" sz="2800" baseline="30000" dirty="0" smtClean="0">
                <a:ea typeface="Cambria Math"/>
                <a:cs typeface="Arial" pitchFamily="34" charset="0"/>
              </a:rPr>
              <a:t>-1</a:t>
            </a:r>
          </a:p>
          <a:p>
            <a:r>
              <a:rPr lang="cs-CZ" sz="2800" dirty="0" smtClean="0">
                <a:ea typeface="Cambria Math"/>
                <a:cs typeface="Arial" pitchFamily="34" charset="0"/>
              </a:rPr>
              <a:t>	Ca(OH)</a:t>
            </a:r>
            <a:r>
              <a:rPr lang="cs-CZ" sz="2800" baseline="-25000" dirty="0" smtClean="0">
                <a:ea typeface="Cambria Math"/>
                <a:cs typeface="Arial" pitchFamily="34" charset="0"/>
              </a:rPr>
              <a:t>2</a:t>
            </a:r>
            <a:r>
              <a:rPr lang="cs-CZ" sz="2800" dirty="0" smtClean="0">
                <a:ea typeface="Cambria Math"/>
                <a:cs typeface="Arial" pitchFamily="34" charset="0"/>
              </a:rPr>
              <a:t> </a:t>
            </a:r>
            <a:r>
              <a:rPr lang="cs-CZ" sz="2800" dirty="0" smtClean="0">
                <a:latin typeface="Cambria Math"/>
                <a:ea typeface="Cambria Math"/>
                <a:cs typeface="Arial" pitchFamily="34" charset="0"/>
              </a:rPr>
              <a:t>→ </a:t>
            </a:r>
            <a:r>
              <a:rPr lang="cs-CZ" sz="2800" dirty="0" smtClean="0">
                <a:ea typeface="Cambria Math"/>
                <a:cs typeface="Arial" pitchFamily="34" charset="0"/>
              </a:rPr>
              <a:t>Ca</a:t>
            </a:r>
            <a:r>
              <a:rPr lang="cs-CZ" sz="2800" baseline="30000" dirty="0" smtClean="0">
                <a:ea typeface="Cambria Math"/>
                <a:cs typeface="Arial" pitchFamily="34" charset="0"/>
              </a:rPr>
              <a:t>+2 </a:t>
            </a:r>
            <a:r>
              <a:rPr lang="cs-CZ" sz="2800" dirty="0" smtClean="0">
                <a:ea typeface="Cambria Math"/>
                <a:cs typeface="Arial" pitchFamily="34" charset="0"/>
              </a:rPr>
              <a:t>+ </a:t>
            </a:r>
            <a:r>
              <a:rPr lang="cs-CZ" sz="2800" dirty="0" err="1" smtClean="0">
                <a:ea typeface="Cambria Math"/>
                <a:cs typeface="Arial" pitchFamily="34" charset="0"/>
              </a:rPr>
              <a:t>2</a:t>
            </a:r>
            <a:r>
              <a:rPr lang="cs-CZ" sz="2800" dirty="0" smtClean="0">
                <a:ea typeface="Cambria Math"/>
                <a:cs typeface="Arial" pitchFamily="34" charset="0"/>
              </a:rPr>
              <a:t> (OH)</a:t>
            </a:r>
            <a:r>
              <a:rPr lang="cs-CZ" sz="2800" baseline="30000" dirty="0" smtClean="0">
                <a:ea typeface="Cambria Math"/>
                <a:cs typeface="Arial" pitchFamily="34" charset="0"/>
              </a:rPr>
              <a:t>-1</a:t>
            </a:r>
            <a:endParaRPr lang="cs-CZ" sz="2800" dirty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4287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HYDROXID SOD</a:t>
            </a:r>
            <a:r>
              <a:rPr lang="cs-CZ" sz="2800" b="1" dirty="0" smtClean="0">
                <a:cs typeface="Arial" pitchFamily="34" charset="0"/>
              </a:rPr>
              <a:t>NÝ</a:t>
            </a:r>
          </a:p>
          <a:p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1. značky prvků		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NaOH</a:t>
            </a:r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2. náboj -OH je (-1)</a:t>
            </a: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3. oxidační číslo Na  +I	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Na</a:t>
            </a:r>
            <a:r>
              <a:rPr lang="cs-CZ" sz="2800" b="1" baseline="30000" dirty="0" smtClean="0">
                <a:solidFill>
                  <a:srgbClr val="0070C0"/>
                </a:solidFill>
                <a:cs typeface="Arial" pitchFamily="34" charset="0"/>
              </a:rPr>
              <a:t>+I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(OH)</a:t>
            </a:r>
            <a:r>
              <a:rPr lang="cs-CZ" sz="2800" b="1" baseline="30000" dirty="0" smtClean="0">
                <a:solidFill>
                  <a:srgbClr val="0070C0"/>
                </a:solidFill>
                <a:cs typeface="Arial" pitchFamily="34" charset="0"/>
              </a:rPr>
              <a:t>-1</a:t>
            </a: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4. součet oxidačních čísel a nábojů musí být roven 0</a:t>
            </a: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					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NaOH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5. kontrola neutrálního náboje	+1 + (-1) = 0</a:t>
            </a:r>
            <a:endParaRPr lang="cs-CZ" sz="2800" dirty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4287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HYDROXID ŽELEZ</a:t>
            </a:r>
            <a:r>
              <a:rPr lang="cs-CZ" sz="2800" b="1" dirty="0" smtClean="0">
                <a:cs typeface="Arial" pitchFamily="34" charset="0"/>
              </a:rPr>
              <a:t>ITÝ </a:t>
            </a:r>
          </a:p>
          <a:p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1. značky prvků		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FeOH</a:t>
            </a:r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2. náboj -OH je (-1)</a:t>
            </a: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3. oxidační číslo </a:t>
            </a:r>
            <a:r>
              <a:rPr lang="cs-CZ" sz="2800" dirty="0" err="1" smtClean="0">
                <a:cs typeface="Arial" pitchFamily="34" charset="0"/>
              </a:rPr>
              <a:t>Fe</a:t>
            </a:r>
            <a:r>
              <a:rPr lang="cs-CZ" sz="2800" dirty="0" smtClean="0">
                <a:cs typeface="Arial" pitchFamily="34" charset="0"/>
              </a:rPr>
              <a:t>  +III	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Fe</a:t>
            </a:r>
            <a:r>
              <a:rPr lang="cs-CZ" sz="2800" b="1" baseline="30000" dirty="0" smtClean="0">
                <a:solidFill>
                  <a:srgbClr val="0070C0"/>
                </a:solidFill>
                <a:cs typeface="Arial" pitchFamily="34" charset="0"/>
              </a:rPr>
              <a:t>+III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(OH)</a:t>
            </a:r>
            <a:r>
              <a:rPr lang="cs-CZ" sz="2800" b="1" baseline="30000" dirty="0" smtClean="0">
                <a:solidFill>
                  <a:srgbClr val="0070C0"/>
                </a:solidFill>
                <a:cs typeface="Arial" pitchFamily="34" charset="0"/>
              </a:rPr>
              <a:t>-1</a:t>
            </a: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4. součet oxidačních čísel a nábojů musí být roven 0</a:t>
            </a: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					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Fe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(OH	)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3</a:t>
            </a:r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5. kontrola neutrálního náboje	+3 + </a:t>
            </a:r>
            <a:r>
              <a:rPr lang="cs-CZ" sz="2800" dirty="0" err="1" smtClean="0">
                <a:cs typeface="Arial" pitchFamily="34" charset="0"/>
              </a:rPr>
              <a:t>3</a:t>
            </a:r>
            <a:r>
              <a:rPr lang="cs-CZ" sz="2800" dirty="0" smtClean="0">
                <a:cs typeface="Arial" pitchFamily="34" charset="0"/>
              </a:rPr>
              <a:t> . (-1) = 0</a:t>
            </a:r>
            <a:endParaRPr lang="cs-CZ" sz="2800" dirty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4287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KOH </a:t>
            </a:r>
          </a:p>
          <a:p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1. určení oxidačního čísla K	x + 1. (-1) = 0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						    </a:t>
            </a:r>
            <a:r>
              <a:rPr lang="cs-CZ" sz="2800" dirty="0" smtClean="0">
                <a:cs typeface="Arial" pitchFamily="34" charset="0"/>
              </a:rPr>
              <a:t>x = 1</a:t>
            </a:r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2. zakončení -</a:t>
            </a:r>
            <a:r>
              <a:rPr lang="cs-CZ" sz="2800" dirty="0" err="1" smtClean="0">
                <a:cs typeface="Arial" pitchFamily="34" charset="0"/>
              </a:rPr>
              <a:t>ný</a:t>
            </a:r>
            <a:endParaRPr lang="cs-CZ" sz="2800" dirty="0" smtClean="0"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3. hydroxid drasel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ný</a:t>
            </a:r>
            <a:r>
              <a:rPr lang="cs-CZ" sz="2800" dirty="0" smtClean="0">
                <a:cs typeface="Arial" pitchFamily="34" charset="0"/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4287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Cu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(OH)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 </a:t>
            </a:r>
          </a:p>
          <a:p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1. určení oxidačního čísla </a:t>
            </a:r>
            <a:r>
              <a:rPr lang="cs-CZ" sz="2800" dirty="0" err="1" smtClean="0">
                <a:cs typeface="Arial" pitchFamily="34" charset="0"/>
              </a:rPr>
              <a:t>Cu</a:t>
            </a:r>
            <a:r>
              <a:rPr lang="cs-CZ" sz="2800" dirty="0" smtClean="0">
                <a:cs typeface="Arial" pitchFamily="34" charset="0"/>
              </a:rPr>
              <a:t>	x + 2. (-1) = 0</a:t>
            </a:r>
          </a:p>
          <a:p>
            <a:pPr marL="514350" indent="-514350"/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						    </a:t>
            </a:r>
            <a:r>
              <a:rPr lang="cs-CZ" sz="2800" dirty="0" smtClean="0">
                <a:cs typeface="Arial" pitchFamily="34" charset="0"/>
              </a:rPr>
              <a:t>x = 2</a:t>
            </a:r>
            <a:endParaRPr lang="cs-CZ" sz="2800" b="1" dirty="0" smtClean="0">
              <a:solidFill>
                <a:srgbClr val="0070C0"/>
              </a:solidFill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2. zakončení -</a:t>
            </a:r>
            <a:r>
              <a:rPr lang="cs-CZ" sz="2800" dirty="0" err="1" smtClean="0">
                <a:cs typeface="Arial" pitchFamily="34" charset="0"/>
              </a:rPr>
              <a:t>natý</a:t>
            </a:r>
            <a:endParaRPr lang="cs-CZ" sz="2800" dirty="0" smtClean="0"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3. hydroxid měď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natý </a:t>
            </a:r>
            <a:r>
              <a:rPr lang="cs-CZ" sz="2800" dirty="0" smtClean="0"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4287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názvosloví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2357430"/>
            <a:ext cx="764386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NH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4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OH	 </a:t>
            </a:r>
          </a:p>
          <a:p>
            <a:pPr marL="514350" indent="-514350"/>
            <a:r>
              <a:rPr lang="cs-CZ" sz="2800" dirty="0" smtClean="0">
                <a:solidFill>
                  <a:srgbClr val="C00000"/>
                </a:solidFill>
                <a:cs typeface="Arial" pitchFamily="34" charset="0"/>
              </a:rPr>
              <a:t>PAMATOVAT </a:t>
            </a:r>
            <a:r>
              <a:rPr lang="cs-CZ" sz="2800" dirty="0" smtClean="0">
                <a:cs typeface="Arial" pitchFamily="34" charset="0"/>
              </a:rPr>
              <a:t> </a:t>
            </a:r>
          </a:p>
          <a:p>
            <a:pPr marL="514350" indent="-514350"/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			(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NH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4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)</a:t>
            </a:r>
            <a:r>
              <a:rPr lang="cs-CZ" sz="2800" b="1" baseline="30000" dirty="0" smtClean="0">
                <a:solidFill>
                  <a:srgbClr val="0070C0"/>
                </a:solidFill>
                <a:cs typeface="Arial" pitchFamily="34" charset="0"/>
              </a:rPr>
              <a:t>+1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AMONNÝ KATION</a:t>
            </a:r>
          </a:p>
          <a:p>
            <a:pPr marL="514350" indent="-514350"/>
            <a:endParaRPr lang="cs-CZ" sz="2800" dirty="0" smtClean="0">
              <a:cs typeface="Arial" pitchFamily="34" charset="0"/>
            </a:endParaRPr>
          </a:p>
          <a:p>
            <a:pPr marL="514350" indent="-514350"/>
            <a:r>
              <a:rPr lang="cs-CZ" sz="2800" dirty="0" smtClean="0">
                <a:cs typeface="Arial" pitchFamily="34" charset="0"/>
              </a:rPr>
              <a:t>hydroxid amonný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571612"/>
            <a:ext cx="764386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Hydroxid sodný </a:t>
            </a:r>
            <a:r>
              <a:rPr lang="cs-CZ" sz="2800" b="1" dirty="0" err="1" smtClean="0">
                <a:solidFill>
                  <a:srgbClr val="0070C0"/>
                </a:solidFill>
                <a:cs typeface="Arial" pitchFamily="34" charset="0"/>
              </a:rPr>
              <a:t>NaOH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, hydroxid draselný KOH</a:t>
            </a:r>
            <a:r>
              <a:rPr lang="cs-CZ" sz="2800" dirty="0" smtClean="0"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bílé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pevné</a:t>
            </a:r>
          </a:p>
          <a:p>
            <a:r>
              <a:rPr lang="cs-CZ" sz="2800" dirty="0" smtClean="0">
                <a:cs typeface="Arial" pitchFamily="34" charset="0"/>
              </a:rPr>
              <a:t>	- rozpustné ve vodě</a:t>
            </a:r>
          </a:p>
          <a:p>
            <a:r>
              <a:rPr lang="cs-CZ" sz="2800" dirty="0" smtClean="0">
                <a:cs typeface="Arial" pitchFamily="34" charset="0"/>
              </a:rPr>
              <a:t>	- roztoky se nazývají 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louhy</a:t>
            </a:r>
          </a:p>
          <a:p>
            <a:r>
              <a:rPr lang="cs-CZ" sz="2800" dirty="0" smtClean="0">
                <a:cs typeface="Arial" pitchFamily="34" charset="0"/>
              </a:rPr>
              <a:t>	- žíraviny</a:t>
            </a:r>
          </a:p>
          <a:p>
            <a:r>
              <a:rPr lang="cs-CZ" sz="2800" dirty="0" smtClean="0">
                <a:cs typeface="Arial" pitchFamily="34" charset="0"/>
              </a:rPr>
              <a:t>	- forma peciček nebo granulí</a:t>
            </a:r>
          </a:p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Užití</a:t>
            </a:r>
            <a:r>
              <a:rPr lang="cs-CZ" sz="2800" dirty="0" smtClean="0">
                <a:cs typeface="Arial" pitchFamily="34" charset="0"/>
              </a:rPr>
              <a:t> 	- výroba mýdel, papíru, plastů</a:t>
            </a:r>
          </a:p>
          <a:p>
            <a:r>
              <a:rPr lang="cs-CZ" sz="2800" dirty="0" smtClean="0">
                <a:cs typeface="Arial" pitchFamily="34" charset="0"/>
              </a:rPr>
              <a:t>	- čištění potrubí</a:t>
            </a:r>
          </a:p>
          <a:p>
            <a:r>
              <a:rPr lang="cs-CZ" sz="2800" dirty="0" smtClean="0">
                <a:cs typeface="Arial" pitchFamily="34" charset="0"/>
              </a:rPr>
              <a:t>	- často používané v laboratořích</a:t>
            </a:r>
          </a:p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Výroba </a:t>
            </a:r>
            <a:r>
              <a:rPr lang="cs-CZ" sz="2800" dirty="0" smtClean="0">
                <a:cs typeface="Arial" pitchFamily="34" charset="0"/>
              </a:rPr>
              <a:t>- většinou elektrolýzou </a:t>
            </a:r>
            <a:endParaRPr lang="cs-CZ" sz="2800" dirty="0">
              <a:solidFill>
                <a:srgbClr val="0070C0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Hydroxid vápenatý Ca(OH)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2</a:t>
            </a:r>
            <a:r>
              <a:rPr lang="cs-CZ" sz="2800" dirty="0" smtClean="0"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bílý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pevný</a:t>
            </a:r>
          </a:p>
          <a:p>
            <a:r>
              <a:rPr lang="cs-CZ" sz="2800" dirty="0" smtClean="0">
                <a:cs typeface="Arial" pitchFamily="34" charset="0"/>
              </a:rPr>
              <a:t>	- málo rozpustný ve vodě</a:t>
            </a:r>
          </a:p>
          <a:p>
            <a:r>
              <a:rPr lang="cs-CZ" sz="2800" dirty="0" smtClean="0">
                <a:cs typeface="Arial" pitchFamily="34" charset="0"/>
              </a:rPr>
              <a:t>	- žíravina – desinfekční účinky</a:t>
            </a:r>
          </a:p>
          <a:p>
            <a:r>
              <a:rPr lang="cs-CZ" sz="2800" dirty="0" smtClean="0">
                <a:cs typeface="Arial" pitchFamily="34" charset="0"/>
              </a:rPr>
              <a:t>	-vodná suspenze – </a:t>
            </a:r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vápenné mléko</a:t>
            </a:r>
          </a:p>
          <a:p>
            <a:endParaRPr lang="cs-CZ" sz="2800" dirty="0" smtClean="0"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Užití</a:t>
            </a:r>
            <a:r>
              <a:rPr lang="cs-CZ" sz="2800" dirty="0" smtClean="0">
                <a:cs typeface="Arial" pitchFamily="34" charset="0"/>
              </a:rPr>
              <a:t> 	- zemědělství (kyselá půda)</a:t>
            </a:r>
          </a:p>
          <a:p>
            <a:r>
              <a:rPr lang="cs-CZ" sz="2800" dirty="0" smtClean="0">
                <a:cs typeface="Arial" pitchFamily="34" charset="0"/>
              </a:rPr>
              <a:t>	- stavebnictví (hašené vápno, vápenná malta)</a:t>
            </a:r>
          </a:p>
          <a:p>
            <a:r>
              <a:rPr lang="cs-CZ" sz="2800" dirty="0" smtClean="0">
                <a:cs typeface="Arial" pitchFamily="34" charset="0"/>
              </a:rPr>
              <a:t>	- při výrobě cukru, sody  </a:t>
            </a:r>
            <a:endParaRPr lang="cs-CZ" sz="2800" dirty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3826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výroba páleného vápna </a:t>
            </a:r>
            <a:r>
              <a:rPr lang="cs-CZ" sz="2800" dirty="0" smtClean="0">
                <a:cs typeface="Arial" pitchFamily="34" charset="0"/>
              </a:rPr>
              <a:t> </a:t>
            </a:r>
            <a:r>
              <a:rPr lang="cs-CZ" sz="2800" dirty="0" err="1" smtClean="0">
                <a:cs typeface="Arial" pitchFamily="34" charset="0"/>
              </a:rPr>
              <a:t>CaO</a:t>
            </a:r>
            <a:endParaRPr lang="cs-CZ" sz="2800" dirty="0" smtClean="0">
              <a:cs typeface="Arial" pitchFamily="34" charset="0"/>
            </a:endParaRPr>
          </a:p>
          <a:p>
            <a:r>
              <a:rPr lang="cs-CZ" sz="2800" dirty="0" smtClean="0">
                <a:cs typeface="Arial" pitchFamily="34" charset="0"/>
              </a:rPr>
              <a:t>		CaCO</a:t>
            </a:r>
            <a:r>
              <a:rPr lang="cs-CZ" sz="2800" baseline="-25000" dirty="0" smtClean="0">
                <a:cs typeface="Arial" pitchFamily="34" charset="0"/>
              </a:rPr>
              <a:t>3 </a:t>
            </a:r>
            <a:r>
              <a:rPr lang="cs-CZ" sz="2800" dirty="0" smtClean="0">
                <a:latin typeface="Cambria Math"/>
                <a:ea typeface="Cambria Math"/>
                <a:cs typeface="Arial" pitchFamily="34" charset="0"/>
              </a:rPr>
              <a:t>→ </a:t>
            </a:r>
            <a:r>
              <a:rPr lang="cs-CZ" sz="2800" dirty="0" err="1" smtClean="0">
                <a:ea typeface="Cambria Math"/>
                <a:cs typeface="Arial" pitchFamily="34" charset="0"/>
              </a:rPr>
              <a:t>CaO</a:t>
            </a:r>
            <a:r>
              <a:rPr lang="cs-CZ" sz="2800" dirty="0" smtClean="0">
                <a:ea typeface="Cambria Math"/>
                <a:cs typeface="Arial" pitchFamily="34" charset="0"/>
              </a:rPr>
              <a:t> + CO</a:t>
            </a:r>
            <a:r>
              <a:rPr lang="cs-CZ" sz="2800" baseline="-25000" dirty="0" smtClean="0">
                <a:ea typeface="Cambria Math"/>
                <a:cs typeface="Arial" pitchFamily="34" charset="0"/>
              </a:rPr>
              <a:t>2</a:t>
            </a:r>
          </a:p>
          <a:p>
            <a:endParaRPr lang="cs-CZ" sz="2800" dirty="0" smtClean="0">
              <a:ea typeface="Cambria Math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70C0"/>
                </a:solidFill>
                <a:ea typeface="Cambria Math"/>
                <a:cs typeface="Arial" pitchFamily="34" charset="0"/>
              </a:rPr>
              <a:t>výroba hašeného vápna</a:t>
            </a:r>
            <a:r>
              <a:rPr lang="cs-CZ" sz="2800" dirty="0" smtClean="0">
                <a:ea typeface="Cambria Math"/>
                <a:cs typeface="Arial" pitchFamily="34" charset="0"/>
              </a:rPr>
              <a:t>  </a:t>
            </a:r>
            <a:r>
              <a:rPr lang="cs-CZ" sz="2800" dirty="0" smtClean="0">
                <a:cs typeface="Arial" pitchFamily="34" charset="0"/>
              </a:rPr>
              <a:t>Ca(OH)</a:t>
            </a:r>
            <a:r>
              <a:rPr lang="cs-CZ" sz="2800" baseline="-25000" dirty="0" smtClean="0">
                <a:cs typeface="Arial" pitchFamily="34" charset="0"/>
              </a:rPr>
              <a:t>2</a:t>
            </a:r>
          </a:p>
          <a:p>
            <a:r>
              <a:rPr lang="cs-CZ" sz="2800" baseline="-25000" dirty="0" smtClean="0">
                <a:cs typeface="Arial" pitchFamily="34" charset="0"/>
              </a:rPr>
              <a:t>		</a:t>
            </a:r>
            <a:r>
              <a:rPr lang="cs-CZ" sz="2800" dirty="0" err="1" smtClean="0">
                <a:cs typeface="Arial" pitchFamily="34" charset="0"/>
              </a:rPr>
              <a:t>CaO</a:t>
            </a:r>
            <a:r>
              <a:rPr lang="cs-CZ" sz="2800" dirty="0" smtClean="0">
                <a:cs typeface="Arial" pitchFamily="34" charset="0"/>
              </a:rPr>
              <a:t> + H</a:t>
            </a:r>
            <a:r>
              <a:rPr lang="cs-CZ" sz="2800" baseline="-25000" dirty="0" smtClean="0">
                <a:cs typeface="Arial" pitchFamily="34" charset="0"/>
              </a:rPr>
              <a:t>2</a:t>
            </a:r>
            <a:r>
              <a:rPr lang="cs-CZ" sz="2800" dirty="0" smtClean="0">
                <a:cs typeface="Arial" pitchFamily="34" charset="0"/>
              </a:rPr>
              <a:t>O </a:t>
            </a:r>
            <a:r>
              <a:rPr lang="cs-CZ" sz="2800" dirty="0" smtClean="0">
                <a:latin typeface="Cambria Math"/>
                <a:ea typeface="Cambria Math"/>
                <a:cs typeface="Arial" pitchFamily="34" charset="0"/>
              </a:rPr>
              <a:t>→ </a:t>
            </a:r>
            <a:r>
              <a:rPr lang="cs-CZ" sz="2800" dirty="0" smtClean="0">
                <a:cs typeface="Arial" pitchFamily="34" charset="0"/>
              </a:rPr>
              <a:t>Ca(OH)</a:t>
            </a:r>
            <a:r>
              <a:rPr lang="cs-CZ" sz="2800" baseline="-25000" dirty="0" smtClean="0">
                <a:cs typeface="Arial" pitchFamily="34" charset="0"/>
              </a:rPr>
              <a:t>2</a:t>
            </a:r>
          </a:p>
          <a:p>
            <a:endParaRPr lang="cs-CZ" sz="2800" baseline="-25000" dirty="0" smtClean="0"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tvrdnutí vápenné malty</a:t>
            </a:r>
          </a:p>
          <a:p>
            <a:r>
              <a:rPr lang="cs-CZ" sz="2800" dirty="0" smtClean="0">
                <a:cs typeface="Arial" pitchFamily="34" charset="0"/>
              </a:rPr>
              <a:t>		Ca(OH)</a:t>
            </a:r>
            <a:r>
              <a:rPr lang="cs-CZ" sz="2800" baseline="-25000" dirty="0" smtClean="0">
                <a:cs typeface="Arial" pitchFamily="34" charset="0"/>
              </a:rPr>
              <a:t>2 </a:t>
            </a:r>
            <a:r>
              <a:rPr lang="cs-CZ" sz="2800" dirty="0" smtClean="0">
                <a:cs typeface="Arial" pitchFamily="34" charset="0"/>
              </a:rPr>
              <a:t>+ </a:t>
            </a:r>
            <a:r>
              <a:rPr lang="cs-CZ" sz="2800" dirty="0" smtClean="0">
                <a:ea typeface="Cambria Math"/>
                <a:cs typeface="Arial" pitchFamily="34" charset="0"/>
              </a:rPr>
              <a:t>CO</a:t>
            </a:r>
            <a:r>
              <a:rPr lang="cs-CZ" sz="2800" baseline="-25000" dirty="0" smtClean="0">
                <a:ea typeface="Cambria Math"/>
                <a:cs typeface="Arial" pitchFamily="34" charset="0"/>
              </a:rPr>
              <a:t>2 </a:t>
            </a:r>
            <a:r>
              <a:rPr lang="cs-CZ" sz="2800" dirty="0" smtClean="0">
                <a:latin typeface="Cambria Math"/>
                <a:ea typeface="Cambria Math"/>
                <a:cs typeface="Arial" pitchFamily="34" charset="0"/>
              </a:rPr>
              <a:t>→ </a:t>
            </a:r>
            <a:r>
              <a:rPr lang="cs-CZ" sz="2800" dirty="0" smtClean="0">
                <a:cs typeface="Arial" pitchFamily="34" charset="0"/>
              </a:rPr>
              <a:t>CaCO</a:t>
            </a:r>
            <a:r>
              <a:rPr lang="cs-CZ" sz="2800" baseline="-25000" dirty="0" smtClean="0">
                <a:cs typeface="Arial" pitchFamily="34" charset="0"/>
              </a:rPr>
              <a:t>3 </a:t>
            </a:r>
            <a:r>
              <a:rPr lang="cs-CZ" sz="2800" dirty="0" smtClean="0">
                <a:cs typeface="Arial" pitchFamily="34" charset="0"/>
              </a:rPr>
              <a:t>+ H</a:t>
            </a:r>
            <a:r>
              <a:rPr lang="cs-CZ" sz="2800" baseline="-25000" dirty="0" smtClean="0">
                <a:cs typeface="Arial" pitchFamily="34" charset="0"/>
              </a:rPr>
              <a:t>2</a:t>
            </a:r>
            <a:r>
              <a:rPr lang="cs-CZ" sz="2800" dirty="0" smtClean="0">
                <a:cs typeface="Arial" pitchFamily="34" charset="0"/>
              </a:rPr>
              <a:t>O </a:t>
            </a:r>
            <a:endParaRPr lang="cs-CZ" sz="2800" baseline="-25000" dirty="0" smtClean="0">
              <a:cs typeface="Arial" pitchFamily="34" charset="0"/>
            </a:endParaRPr>
          </a:p>
          <a:p>
            <a:endParaRPr lang="cs-CZ" sz="2800" dirty="0" smtClean="0"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HYDROXIDY = ZÁSADY</a:t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přehled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1785926"/>
            <a:ext cx="764386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Hydroxid amonný  NH</a:t>
            </a:r>
            <a:r>
              <a:rPr lang="cs-CZ" sz="2800" b="1" baseline="-25000" dirty="0" smtClean="0">
                <a:solidFill>
                  <a:srgbClr val="0070C0"/>
                </a:solidFill>
                <a:cs typeface="Arial" pitchFamily="34" charset="0"/>
              </a:rPr>
              <a:t>4</a:t>
            </a:r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OH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roztok NH</a:t>
            </a:r>
            <a:r>
              <a:rPr lang="cs-CZ" sz="2800" baseline="-25000" dirty="0" smtClean="0">
                <a:cs typeface="Arial" pitchFamily="34" charset="0"/>
              </a:rPr>
              <a:t>3</a:t>
            </a:r>
            <a:r>
              <a:rPr lang="cs-CZ" sz="2800" dirty="0" smtClean="0">
                <a:cs typeface="Arial" pitchFamily="34" charset="0"/>
              </a:rPr>
              <a:t> ve vodě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žíravina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NH</a:t>
            </a:r>
            <a:r>
              <a:rPr lang="cs-CZ" sz="2800" baseline="-25000" dirty="0" smtClean="0">
                <a:cs typeface="Arial" pitchFamily="34" charset="0"/>
              </a:rPr>
              <a:t>3 </a:t>
            </a:r>
            <a:r>
              <a:rPr lang="cs-CZ" sz="2800" dirty="0" smtClean="0">
                <a:cs typeface="Arial" pitchFamily="34" charset="0"/>
              </a:rPr>
              <a:t>se uvolňuje – charakteristický zápach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dráždí dýchací cesty</a:t>
            </a:r>
          </a:p>
          <a:p>
            <a:r>
              <a:rPr lang="cs-CZ" sz="2800" b="1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jedovatý</a:t>
            </a:r>
          </a:p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Užití	</a:t>
            </a:r>
            <a:r>
              <a:rPr lang="cs-CZ" sz="2800" dirty="0" smtClean="0">
                <a:cs typeface="Arial" pitchFamily="34" charset="0"/>
              </a:rPr>
              <a:t>- výroba kyseliny dusičné</a:t>
            </a:r>
          </a:p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	</a:t>
            </a:r>
            <a:r>
              <a:rPr lang="cs-CZ" sz="2800" dirty="0" smtClean="0">
                <a:cs typeface="Arial" pitchFamily="34" charset="0"/>
              </a:rPr>
              <a:t>- výroba dusíkatých hnojiv</a:t>
            </a:r>
          </a:p>
          <a:p>
            <a:r>
              <a:rPr lang="cs-CZ" sz="2800" dirty="0" smtClean="0">
                <a:cs typeface="Arial" pitchFamily="34" charset="0"/>
              </a:rPr>
              <a:t>	- výroba barviv</a:t>
            </a:r>
          </a:p>
          <a:p>
            <a:r>
              <a:rPr lang="cs-CZ" sz="2800" dirty="0" smtClean="0">
                <a:solidFill>
                  <a:srgbClr val="0070C0"/>
                </a:solidFill>
                <a:cs typeface="Arial" pitchFamily="34" charset="0"/>
              </a:rPr>
              <a:t>Výroba</a:t>
            </a:r>
            <a:r>
              <a:rPr lang="cs-CZ" sz="2800" dirty="0" smtClean="0">
                <a:cs typeface="Arial" pitchFamily="34" charset="0"/>
              </a:rPr>
              <a:t> – N</a:t>
            </a:r>
            <a:r>
              <a:rPr lang="cs-CZ" sz="2800" baseline="-25000" dirty="0" smtClean="0">
                <a:cs typeface="Arial" pitchFamily="34" charset="0"/>
              </a:rPr>
              <a:t>2</a:t>
            </a:r>
            <a:r>
              <a:rPr lang="cs-CZ" sz="2800" dirty="0" smtClean="0">
                <a:cs typeface="Arial" pitchFamily="34" charset="0"/>
              </a:rPr>
              <a:t> + 3H</a:t>
            </a:r>
            <a:r>
              <a:rPr lang="cs-CZ" sz="2800" baseline="-25000" dirty="0" smtClean="0">
                <a:cs typeface="Arial" pitchFamily="34" charset="0"/>
              </a:rPr>
              <a:t>2 </a:t>
            </a:r>
            <a:r>
              <a:rPr lang="cs-CZ" sz="2800" dirty="0" smtClean="0">
                <a:latin typeface="Cambria Math"/>
                <a:ea typeface="Cambria Math"/>
                <a:cs typeface="Arial" pitchFamily="34" charset="0"/>
              </a:rPr>
              <a:t>→ </a:t>
            </a:r>
            <a:r>
              <a:rPr lang="cs-CZ" sz="2800" dirty="0" smtClean="0">
                <a:ea typeface="Cambria Math"/>
                <a:cs typeface="Arial" pitchFamily="34" charset="0"/>
              </a:rPr>
              <a:t>2HN</a:t>
            </a:r>
            <a:r>
              <a:rPr lang="cs-CZ" sz="2800" baseline="-25000" dirty="0" smtClean="0">
                <a:ea typeface="Cambria Math"/>
                <a:cs typeface="Arial" pitchFamily="34" charset="0"/>
              </a:rPr>
              <a:t>3</a:t>
            </a:r>
            <a:endParaRPr lang="cs-CZ" sz="2800" dirty="0" smtClean="0">
              <a:solidFill>
                <a:srgbClr val="0070C0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BENEŠ, Pavel; PUMPR, Václav; BANÝR, Jiří. </a:t>
            </a:r>
            <a:r>
              <a:rPr lang="cs-CZ" sz="1600" i="1" dirty="0" smtClean="0"/>
              <a:t>Základy chemie 1</a:t>
            </a:r>
            <a:r>
              <a:rPr lang="cs-CZ" sz="1600" dirty="0" smtClean="0"/>
              <a:t>. dotisk prvního vydání. Praha : FORTUNA, 1993. 143 s. ISBN 80-7168-043-5.</a:t>
            </a:r>
          </a:p>
          <a:p>
            <a:pPr>
              <a:buNone/>
            </a:pPr>
            <a:r>
              <a:rPr lang="cs-CZ" sz="1600" dirty="0" smtClean="0"/>
              <a:t>VACÍK, Jiří, </a:t>
            </a:r>
            <a:r>
              <a:rPr lang="cs-CZ" sz="1600" dirty="0" err="1" smtClean="0"/>
              <a:t>et</a:t>
            </a:r>
            <a:r>
              <a:rPr lang="cs-CZ" sz="1600" dirty="0" smtClean="0"/>
              <a:t> </a:t>
            </a:r>
            <a:r>
              <a:rPr lang="cs-CZ" sz="1600" dirty="0" err="1" smtClean="0"/>
              <a:t>al</a:t>
            </a:r>
            <a:r>
              <a:rPr lang="cs-CZ" sz="1600" dirty="0" smtClean="0"/>
              <a:t>. </a:t>
            </a:r>
            <a:r>
              <a:rPr lang="cs-CZ" sz="1600" i="1" dirty="0" smtClean="0"/>
              <a:t>Přehled středoškolské chemie</a:t>
            </a:r>
            <a:r>
              <a:rPr lang="cs-CZ" sz="1600" dirty="0" smtClean="0"/>
              <a:t>. 2. vydání. Praha : SPN, 1993. 365 s. ISBN 80-04-26388-7.</a:t>
            </a:r>
            <a:endParaRPr lang="cs-CZ" sz="1600" smtClean="0"/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217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HYDROXIDY = ZÁSADY</vt:lpstr>
      <vt:lpstr>HYDROXIDY = ZÁSADY názvosloví</vt:lpstr>
      <vt:lpstr>HYDROXIDY = ZÁSADY názvosloví</vt:lpstr>
      <vt:lpstr>HYDROXIDY = ZÁSADY názvosloví</vt:lpstr>
      <vt:lpstr>HYDROXIDY = ZÁSADY názvosloví</vt:lpstr>
      <vt:lpstr>HYDROXIDY = ZÁSADY názvosloví</vt:lpstr>
      <vt:lpstr>HYDROXIDY = ZÁSADY přehled</vt:lpstr>
      <vt:lpstr>HYDROXIDY = ZÁSADY přehled</vt:lpstr>
      <vt:lpstr>HYDROXIDY = ZÁSADY přehled</vt:lpstr>
      <vt:lpstr>HYDROXIDY = ZÁSADY přehled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63</cp:revision>
  <dcterms:created xsi:type="dcterms:W3CDTF">2011-10-16T16:09:56Z</dcterms:created>
  <dcterms:modified xsi:type="dcterms:W3CDTF">2012-01-04T20:04:43Z</dcterms:modified>
</cp:coreProperties>
</file>