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2" r:id="rId3"/>
    <p:sldId id="256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1C4D6-A779-4533-8DCA-7A3B67818069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35716-81E9-48E0-8218-9A7082E52F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099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35716-81E9-48E0-8218-9A7082E52F8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675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140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022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18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743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70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47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99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642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26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633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605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E9E3E-9B05-4191-B314-04B8C499CD5E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74A84-3B0F-4EAF-84B5-2DB433B5D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696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smtClean="0"/>
              <a:t>VY_42_INOVACE_8_Výpočet </a:t>
            </a:r>
            <a:r>
              <a:rPr lang="cs-CZ" sz="3200" b="1" dirty="0" smtClean="0"/>
              <a:t>délky kružnice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9392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p:sp>
        <p:nvSpPr>
          <p:cNvPr id="5" name="Kosočtverec 4"/>
          <p:cNvSpPr/>
          <p:nvPr/>
        </p:nvSpPr>
        <p:spPr>
          <a:xfrm rot="18866263">
            <a:off x="1747645" y="820667"/>
            <a:ext cx="5486400" cy="54864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2546629" y="1619650"/>
            <a:ext cx="3888432" cy="3888432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osočtverec 6"/>
          <p:cNvSpPr/>
          <p:nvPr/>
        </p:nvSpPr>
        <p:spPr>
          <a:xfrm rot="18866263">
            <a:off x="2591106" y="1628264"/>
            <a:ext cx="3873458" cy="3871204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>
            <a:stCxn id="7" idx="1"/>
            <a:endCxn id="7" idx="3"/>
          </p:cNvCxnSpPr>
          <p:nvPr/>
        </p:nvCxnSpPr>
        <p:spPr>
          <a:xfrm flipV="1">
            <a:off x="3171866" y="2181018"/>
            <a:ext cx="2711938" cy="27656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4489545" y="3500132"/>
            <a:ext cx="76582" cy="153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332376" y="32036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635896" y="384944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 28"/>
              <p:cNvSpPr/>
              <p:nvPr/>
            </p:nvSpPr>
            <p:spPr>
              <a:xfrm>
                <a:off x="3171866" y="3058211"/>
                <a:ext cx="4731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1866" y="3058211"/>
                <a:ext cx="47314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Obdélník 29"/>
              <p:cNvSpPr/>
              <p:nvPr/>
            </p:nvSpPr>
            <p:spPr>
              <a:xfrm>
                <a:off x="1979712" y="2348880"/>
                <a:ext cx="53245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′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712" y="2348880"/>
                <a:ext cx="53245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1043608" y="5805264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Délku kružnice můžeme určit jako středovou hodnotu mezi obvody opsaného a vepsaného n-úhelníku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2442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p:sp>
        <p:nvSpPr>
          <p:cNvPr id="5" name="Kosočtverec 4"/>
          <p:cNvSpPr/>
          <p:nvPr/>
        </p:nvSpPr>
        <p:spPr>
          <a:xfrm rot="18866263">
            <a:off x="1747645" y="820667"/>
            <a:ext cx="5486400" cy="54864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2546629" y="1619650"/>
            <a:ext cx="3888432" cy="3888432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osočtverec 6"/>
          <p:cNvSpPr/>
          <p:nvPr/>
        </p:nvSpPr>
        <p:spPr>
          <a:xfrm rot="18866263">
            <a:off x="2591106" y="1628264"/>
            <a:ext cx="3873458" cy="3871204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>
            <a:stCxn id="7" idx="1"/>
            <a:endCxn id="7" idx="3"/>
          </p:cNvCxnSpPr>
          <p:nvPr/>
        </p:nvCxnSpPr>
        <p:spPr>
          <a:xfrm flipV="1">
            <a:off x="3171866" y="2181018"/>
            <a:ext cx="2711938" cy="27656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4489545" y="3500132"/>
            <a:ext cx="76582" cy="153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332376" y="32036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635896" y="384944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 28"/>
              <p:cNvSpPr/>
              <p:nvPr/>
            </p:nvSpPr>
            <p:spPr>
              <a:xfrm>
                <a:off x="3171866" y="3058211"/>
                <a:ext cx="4731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1866" y="3058211"/>
                <a:ext cx="47314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Obdélník 29"/>
              <p:cNvSpPr/>
              <p:nvPr/>
            </p:nvSpPr>
            <p:spPr>
              <a:xfrm>
                <a:off x="1979712" y="2348880"/>
                <a:ext cx="53245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′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712" y="2348880"/>
                <a:ext cx="53245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395536" y="5949280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Opsaný a vepsaný čtverec se obvodu kružnice přibližují jen velmi zhruba, proto budeme zvyšovat počet úhlů v n-úhelníku, a tím ho přiblížíme kružnici.</a:t>
            </a:r>
            <a:endParaRPr lang="cs-CZ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6628207" y="2056922"/>
                <a:ext cx="233628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=2,8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´4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´=4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  <m:r>
                        <a:rPr lang="cs-CZ" sz="2400" b="0" i="1" smtClean="0">
                          <a:latin typeface="Cambria Math"/>
                        </a:rPr>
                        <m:t>  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8207" y="2056922"/>
                <a:ext cx="2336281" cy="830997"/>
              </a:xfrm>
              <a:prstGeom prst="rect">
                <a:avLst/>
              </a:prstGeom>
              <a:blipFill rotWithShape="1">
                <a:blip r:embed="rId5"/>
                <a:stretch>
                  <a:fillRect b="-7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083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estiúhelník 2"/>
          <p:cNvSpPr/>
          <p:nvPr/>
        </p:nvSpPr>
        <p:spPr>
          <a:xfrm>
            <a:off x="2315089" y="1751578"/>
            <a:ext cx="4345144" cy="3881102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 flipH="1" flipV="1">
            <a:off x="4489545" y="3500132"/>
            <a:ext cx="76582" cy="153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332376" y="32036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635896" y="384944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306704" y="2420888"/>
                <a:ext cx="53245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′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704" y="2420888"/>
                <a:ext cx="53245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ývojový diagram: spojnice 5"/>
          <p:cNvSpPr/>
          <p:nvPr/>
        </p:nvSpPr>
        <p:spPr>
          <a:xfrm>
            <a:off x="2572930" y="1728496"/>
            <a:ext cx="3888432" cy="3888432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estiúhelník 9"/>
          <p:cNvSpPr/>
          <p:nvPr/>
        </p:nvSpPr>
        <p:spPr>
          <a:xfrm>
            <a:off x="2605852" y="2121724"/>
            <a:ext cx="3843968" cy="3107476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>
            <a:stCxn id="10" idx="2"/>
            <a:endCxn id="10" idx="5"/>
          </p:cNvCxnSpPr>
          <p:nvPr/>
        </p:nvCxnSpPr>
        <p:spPr>
          <a:xfrm flipV="1">
            <a:off x="3382721" y="2121725"/>
            <a:ext cx="2290230" cy="310747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3760587" y="4034112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4426768" y="3244334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</a:p>
        </p:txBody>
      </p:sp>
      <p:cxnSp>
        <p:nvCxnSpPr>
          <p:cNvPr id="19" name="Přímá spojnice 18"/>
          <p:cNvCxnSpPr/>
          <p:nvPr/>
        </p:nvCxnSpPr>
        <p:spPr>
          <a:xfrm>
            <a:off x="4477608" y="3653296"/>
            <a:ext cx="94392" cy="38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2918340" y="2834352"/>
                <a:ext cx="4731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8340" y="2834352"/>
                <a:ext cx="47314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6423831" y="1805335"/>
                <a:ext cx="2388987" cy="9848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=6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=3</m:t>
                      </m:r>
                      <m:r>
                        <a:rPr lang="cs-CZ" sz="20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000" b="0" dirty="0" smtClean="0"/>
              </a:p>
              <a:p>
                <a:r>
                  <a:rPr lang="cs-CZ" sz="2000" dirty="0" smtClean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𝑜</m:t>
                        </m:r>
                        <m:r>
                          <a:rPr lang="cs-CZ" sz="2000" b="0" i="1" smtClean="0">
                            <a:latin typeface="Cambria Math"/>
                          </a:rPr>
                          <m:t>´</m:t>
                        </m:r>
                      </m:e>
                      <m:sub>
                        <m:r>
                          <a:rPr lang="cs-CZ" sz="20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cs-CZ" sz="2000" i="1">
                        <a:latin typeface="Cambria Math"/>
                      </a:rPr>
                      <m:t>=6</m:t>
                    </m:r>
                    <m:sSub>
                      <m:sSubPr>
                        <m:ctrlPr>
                          <a:rPr lang="cs-CZ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000" b="0" i="1" smtClean="0">
                            <a:latin typeface="Cambria Math"/>
                          </a:rPr>
                          <m:t>´</m:t>
                        </m:r>
                      </m:e>
                      <m:sub>
                        <m:r>
                          <a:rPr lang="cs-CZ" sz="20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cs-CZ" sz="2000" i="1">
                        <a:latin typeface="Cambria Math"/>
                      </a:rPr>
                      <m:t>=3</m:t>
                    </m:r>
                    <m:r>
                      <a:rPr lang="cs-CZ" sz="2000" b="0" i="1" smtClean="0">
                        <a:latin typeface="Cambria Math"/>
                      </a:rPr>
                      <m:t>,5</m:t>
                    </m:r>
                    <m:r>
                      <a:rPr lang="cs-CZ" sz="2000" i="1">
                        <a:latin typeface="Cambria Math"/>
                      </a:rPr>
                      <m:t>𝑑</m:t>
                    </m:r>
                  </m:oMath>
                </a14:m>
                <a:endParaRPr lang="cs-CZ" sz="2000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3831" y="1805335"/>
                <a:ext cx="2388987" cy="98488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963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smiúhelník 4"/>
          <p:cNvSpPr/>
          <p:nvPr/>
        </p:nvSpPr>
        <p:spPr>
          <a:xfrm>
            <a:off x="2545699" y="1720682"/>
            <a:ext cx="3942893" cy="3942893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 flipH="1" flipV="1">
            <a:off x="4489545" y="3500132"/>
            <a:ext cx="76582" cy="153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332376" y="32036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635896" y="384944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6" name="Vývojový diagram: spojnice 5"/>
          <p:cNvSpPr/>
          <p:nvPr/>
        </p:nvSpPr>
        <p:spPr>
          <a:xfrm>
            <a:off x="2572930" y="1747913"/>
            <a:ext cx="3888432" cy="3888432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18"/>
          <p:cNvCxnSpPr/>
          <p:nvPr/>
        </p:nvCxnSpPr>
        <p:spPr>
          <a:xfrm>
            <a:off x="4477608" y="3653296"/>
            <a:ext cx="94392" cy="38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smiúhelník 17"/>
          <p:cNvSpPr/>
          <p:nvPr/>
        </p:nvSpPr>
        <p:spPr>
          <a:xfrm>
            <a:off x="2730226" y="1912221"/>
            <a:ext cx="3573837" cy="3573837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>
            <a:stCxn id="18" idx="3"/>
            <a:endCxn id="18" idx="7"/>
          </p:cNvCxnSpPr>
          <p:nvPr/>
        </p:nvCxnSpPr>
        <p:spPr>
          <a:xfrm flipV="1">
            <a:off x="3776967" y="1912221"/>
            <a:ext cx="1480355" cy="357383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4426768" y="3244334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</a:p>
        </p:txBody>
      </p:sp>
      <p:sp>
        <p:nvSpPr>
          <p:cNvPr id="8" name="Obdélník 7"/>
          <p:cNvSpPr/>
          <p:nvPr/>
        </p:nvSpPr>
        <p:spPr>
          <a:xfrm>
            <a:off x="3760587" y="4034112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730226" y="3283964"/>
                <a:ext cx="4731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226" y="3283964"/>
                <a:ext cx="47314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2013246" y="3860930"/>
                <a:ext cx="53245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′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246" y="3860930"/>
                <a:ext cx="53245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6084168" y="1496722"/>
                <a:ext cx="2870145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𝑜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=3,06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𝑜</m:t>
                      </m:r>
                      <m:r>
                        <a:rPr lang="cs-CZ" sz="2400" b="0" i="1" smtClean="0">
                          <a:latin typeface="Cambria Math"/>
                        </a:rPr>
                        <m:t>´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=3,3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1496722"/>
                <a:ext cx="2870145" cy="83099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674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" grpId="0" animBg="1"/>
      <p:bldP spid="7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 flipH="1" flipV="1">
            <a:off x="4489545" y="3500132"/>
            <a:ext cx="76582" cy="153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332376" y="32036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635896" y="384944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6" name="Vývojový diagram: spojnice 5"/>
          <p:cNvSpPr/>
          <p:nvPr/>
        </p:nvSpPr>
        <p:spPr>
          <a:xfrm>
            <a:off x="2596681" y="1709296"/>
            <a:ext cx="3736800" cy="388800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18"/>
          <p:cNvCxnSpPr/>
          <p:nvPr/>
        </p:nvCxnSpPr>
        <p:spPr>
          <a:xfrm>
            <a:off x="4477608" y="3653296"/>
            <a:ext cx="94392" cy="38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2" idx="4"/>
            <a:endCxn id="2" idx="9"/>
          </p:cNvCxnSpPr>
          <p:nvPr/>
        </p:nvCxnSpPr>
        <p:spPr>
          <a:xfrm flipV="1">
            <a:off x="3907719" y="1828517"/>
            <a:ext cx="1139777" cy="368838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4426768" y="3244334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</a:p>
        </p:txBody>
      </p:sp>
      <p:sp>
        <p:nvSpPr>
          <p:cNvPr id="8" name="Obdélník 7"/>
          <p:cNvSpPr/>
          <p:nvPr/>
        </p:nvSpPr>
        <p:spPr>
          <a:xfrm>
            <a:off x="3760587" y="4034112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804855" y="4034112"/>
                <a:ext cx="5656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4855" y="4034112"/>
                <a:ext cx="565604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1882417" y="3032932"/>
                <a:ext cx="62491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′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417" y="3032932"/>
                <a:ext cx="62491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Desetiúhelník 1"/>
          <p:cNvSpPr/>
          <p:nvPr/>
        </p:nvSpPr>
        <p:spPr>
          <a:xfrm>
            <a:off x="2633409" y="1828513"/>
            <a:ext cx="3688397" cy="3688397"/>
          </a:xfrm>
          <a:prstGeom prst="dec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Desetiúhelník 19"/>
          <p:cNvSpPr/>
          <p:nvPr/>
        </p:nvSpPr>
        <p:spPr>
          <a:xfrm>
            <a:off x="2488782" y="1676997"/>
            <a:ext cx="3952597" cy="3952597"/>
          </a:xfrm>
          <a:prstGeom prst="dec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15144" y="6021288"/>
            <a:ext cx="8215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Čím větší počet úhlů, tím těsnější přiblížení ke kružnici, tím přesnější  výpočet obvodu.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91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2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Délka kružnice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795559" y="1484784"/>
                <a:ext cx="233628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=2,8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´4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´=4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  <m:r>
                        <a:rPr lang="cs-CZ" sz="2400" b="0" i="1" smtClean="0">
                          <a:latin typeface="Cambria Math"/>
                        </a:rPr>
                        <m:t>  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559" y="1484784"/>
                <a:ext cx="2336281" cy="830997"/>
              </a:xfrm>
              <a:prstGeom prst="rect">
                <a:avLst/>
              </a:prstGeom>
              <a:blipFill rotWithShape="1">
                <a:blip r:embed="rId3"/>
                <a:stretch>
                  <a:fillRect b="-14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ovéPole 20"/>
              <p:cNvSpPr txBox="1"/>
              <p:nvPr/>
            </p:nvSpPr>
            <p:spPr>
              <a:xfrm>
                <a:off x="555076" y="3032564"/>
                <a:ext cx="2817246" cy="11079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=6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b="0" dirty="0" smtClean="0"/>
              </a:p>
              <a:p>
                <a:r>
                  <a:rPr lang="cs-CZ" sz="2400" dirty="0" smtClean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𝑜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´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=6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´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</a:rPr>
                      <m:t>,5</m:t>
                    </m:r>
                    <m:r>
                      <a:rPr lang="cs-CZ" sz="2400" i="1">
                        <a:latin typeface="Cambria Math"/>
                      </a:rPr>
                      <m:t>𝑑</m:t>
                    </m:r>
                  </m:oMath>
                </a14:m>
                <a:endParaRPr lang="cs-CZ" sz="2400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076" y="3032564"/>
                <a:ext cx="2817246" cy="110799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764229" y="4797152"/>
                <a:ext cx="2870145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𝑜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=3,06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𝑜</m:t>
                      </m:r>
                      <m:r>
                        <a:rPr lang="cs-CZ" sz="2400" b="0" i="1" smtClean="0">
                          <a:latin typeface="Cambria Math"/>
                        </a:rPr>
                        <m:t>´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=3,3</m:t>
                      </m:r>
                      <m:r>
                        <a:rPr lang="cs-CZ" sz="2400" b="0" i="1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229" y="4797152"/>
                <a:ext cx="2870145" cy="83099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4355976" y="1700808"/>
            <a:ext cx="4464496" cy="3776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Obvod vepsaného n-úhelníku se neustále zvětšuje, obvod opsaného n-úhelníku se naopak zmenšuje, přičemž se oba s narůstajícím počtem úhlů blíží k hodnotě obvodu kružnice 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o = </a:t>
            </a:r>
            <a:r>
              <a:rPr lang="el-GR" sz="4000" dirty="0" smtClean="0">
                <a:solidFill>
                  <a:srgbClr val="FF0000"/>
                </a:solidFill>
              </a:rPr>
              <a:t>π</a:t>
            </a:r>
            <a:r>
              <a:rPr lang="cs-CZ" sz="4000" dirty="0" smtClean="0">
                <a:solidFill>
                  <a:srgbClr val="FF0000"/>
                </a:solidFill>
              </a:rPr>
              <a:t>d = 2</a:t>
            </a:r>
            <a:r>
              <a:rPr lang="el-GR" sz="4000" dirty="0" smtClean="0">
                <a:solidFill>
                  <a:srgbClr val="FF0000"/>
                </a:solidFill>
              </a:rPr>
              <a:t>π</a:t>
            </a:r>
            <a:r>
              <a:rPr lang="cs-CZ" sz="4000" dirty="0" smtClean="0">
                <a:solidFill>
                  <a:srgbClr val="FF0000"/>
                </a:solidFill>
              </a:rPr>
              <a:t>r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5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335</Words>
  <Application>Microsoft Office PowerPoint</Application>
  <PresentationFormat>Předvádění na obrazovce (4:3)</PresentationFormat>
  <Paragraphs>57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VY_42_INOVACE_8_Výpočet délky kružnice</vt:lpstr>
      <vt:lpstr>Délka kružnice</vt:lpstr>
      <vt:lpstr>Délka kružnice</vt:lpstr>
      <vt:lpstr>Délka kružnice</vt:lpstr>
      <vt:lpstr>Délka kružnice</vt:lpstr>
      <vt:lpstr>Délka kružnice</vt:lpstr>
      <vt:lpstr>Délka kružnice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 kružnice</dc:title>
  <dc:creator>Vagnerova</dc:creator>
  <cp:lastModifiedBy>Vagnerova</cp:lastModifiedBy>
  <cp:revision>18</cp:revision>
  <dcterms:created xsi:type="dcterms:W3CDTF">2011-01-06T11:22:11Z</dcterms:created>
  <dcterms:modified xsi:type="dcterms:W3CDTF">2011-06-18T21:51:12Z</dcterms:modified>
</cp:coreProperties>
</file>