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59" r:id="rId4"/>
    <p:sldId id="257" r:id="rId5"/>
    <p:sldId id="260" r:id="rId6"/>
    <p:sldId id="261" r:id="rId7"/>
    <p:sldId id="262" r:id="rId8"/>
    <p:sldId id="267" r:id="rId9"/>
    <p:sldId id="268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6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857224" y="3857628"/>
            <a:ext cx="7574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Arial" pitchFamily="34" charset="0"/>
                <a:cs typeface="Arial" pitchFamily="34" charset="0"/>
              </a:rPr>
              <a:t>Anotace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mtClean="0">
                <a:latin typeface="Arial" pitchFamily="34" charset="0"/>
                <a:cs typeface="Arial" pitchFamily="34" charset="0"/>
              </a:rPr>
              <a:t>Prezentace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určena k výkladu základních typů výpočtů procentové hmotnostní koncentrace v 8. ročníku a opakování učiva v 9. ročníku.</a:t>
            </a:r>
          </a:p>
          <a:p>
            <a:pPr algn="just"/>
            <a:r>
              <a:rPr lang="cs-CZ" b="1" dirty="0" smtClean="0">
                <a:latin typeface="Arial" pitchFamily="34" charset="0"/>
                <a:cs typeface="Arial" pitchFamily="34" charset="0"/>
              </a:rPr>
              <a:t>Období: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září - prosinec 2011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571472" y="500042"/>
            <a:ext cx="7786774" cy="2829002"/>
            <a:chOff x="285721" y="500063"/>
            <a:chExt cx="8715436" cy="2829002"/>
          </a:xfrm>
        </p:grpSpPr>
        <p:sp>
          <p:nvSpPr>
            <p:cNvPr id="9" name="TextovéPole 5"/>
            <p:cNvSpPr txBox="1">
              <a:spLocks noChangeArrowheads="1"/>
            </p:cNvSpPr>
            <p:nvPr/>
          </p:nvSpPr>
          <p:spPr bwMode="auto">
            <a:xfrm>
              <a:off x="285721" y="500063"/>
              <a:ext cx="8715436" cy="20313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Škola</a:t>
              </a:r>
              <a:r>
                <a:rPr lang="cs-CZ" dirty="0" smtClean="0">
                  <a:latin typeface="Arial" pitchFamily="34" charset="0"/>
                  <a:cs typeface="Arial" pitchFamily="34" charset="0"/>
                </a:rPr>
                <a:t>: Základní škola Varnsdorf, Edisonova 2821, okres Děčín,</a:t>
              </a:r>
            </a:p>
            <a:p>
              <a:r>
                <a:rPr lang="cs-CZ" dirty="0" smtClean="0">
                  <a:latin typeface="Arial" pitchFamily="34" charset="0"/>
                  <a:cs typeface="Arial" pitchFamily="34" charset="0"/>
                </a:rPr>
                <a:t>příspěvková organizace</a:t>
              </a:r>
            </a:p>
            <a:p>
              <a:r>
                <a:rPr lang="cs-CZ" b="1" smtClean="0">
                  <a:latin typeface="Arial" pitchFamily="34" charset="0"/>
                  <a:cs typeface="Arial" pitchFamily="34" charset="0"/>
                </a:rPr>
                <a:t>Člověk a příroda, chemie, chemické látky - výpočet koncentrace roztoků  </a:t>
              </a:r>
            </a:p>
            <a:p>
              <a:r>
                <a:rPr lang="cs-CZ" b="1" smtClean="0">
                  <a:latin typeface="Arial" pitchFamily="34" charset="0"/>
                  <a:cs typeface="Arial" pitchFamily="34" charset="0"/>
                </a:rPr>
                <a:t>Autor</a:t>
              </a:r>
              <a:r>
                <a:rPr lang="cs-CZ" dirty="0" smtClean="0">
                  <a:latin typeface="Arial" pitchFamily="34" charset="0"/>
                  <a:cs typeface="Arial" pitchFamily="34" charset="0"/>
                </a:rPr>
                <a:t>: Ing. Zdeňka Botková</a:t>
              </a:r>
            </a:p>
            <a:p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Název pomůcky</a:t>
              </a:r>
              <a:r>
                <a:rPr lang="cs-CZ" dirty="0" smtClean="0">
                  <a:latin typeface="Arial" pitchFamily="34" charset="0"/>
                  <a:cs typeface="Arial" pitchFamily="34" charset="0"/>
                </a:rPr>
                <a:t>: </a:t>
              </a:r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VY_52_INOVACE_08/III. SADA</a:t>
              </a:r>
            </a:p>
            <a:p>
              <a:endParaRPr lang="cs-CZ" b="1" dirty="0" smtClean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" name="TextovéPole 7"/>
            <p:cNvSpPr txBox="1"/>
            <p:nvPr/>
          </p:nvSpPr>
          <p:spPr>
            <a:xfrm>
              <a:off x="2364624" y="2928955"/>
              <a:ext cx="463755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2357430"/>
            <a:ext cx="721523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SLOŽENÍ ROZTOKŮ</a:t>
            </a: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VÝPOČTY KONCENTRACE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ROZTOKY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28662" y="2000240"/>
            <a:ext cx="71545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Homogenní (stejnorodé) směsi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71670" y="3071810"/>
            <a:ext cx="44291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lphaLcParenR"/>
            </a:pPr>
            <a:r>
              <a:rPr lang="cs-CZ" sz="3600" b="1" dirty="0" smtClean="0">
                <a:solidFill>
                  <a:srgbClr val="0070C0"/>
                </a:solidFill>
              </a:rPr>
              <a:t>plynné</a:t>
            </a:r>
          </a:p>
          <a:p>
            <a:pPr marL="742950" indent="-742950">
              <a:buAutoNum type="alphaLcParenR"/>
            </a:pPr>
            <a:r>
              <a:rPr lang="cs-CZ" sz="3600" b="1" dirty="0" smtClean="0">
                <a:solidFill>
                  <a:srgbClr val="0070C0"/>
                </a:solidFill>
              </a:rPr>
              <a:t>kapalné</a:t>
            </a:r>
          </a:p>
          <a:p>
            <a:pPr marL="742950" indent="-742950">
              <a:buAutoNum type="alphaLcParenR"/>
            </a:pPr>
            <a:r>
              <a:rPr lang="cs-CZ" sz="3600" b="1" dirty="0" smtClean="0">
                <a:solidFill>
                  <a:srgbClr val="0070C0"/>
                </a:solidFill>
              </a:rPr>
              <a:t>pevné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SLOŽENÍ ROZTOKŮ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596" y="2143116"/>
            <a:ext cx="82868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lphaLcParenR"/>
            </a:pPr>
            <a:r>
              <a:rPr lang="cs-CZ" sz="3600" b="1" dirty="0" smtClean="0"/>
              <a:t>molární koncentrace</a:t>
            </a:r>
          </a:p>
          <a:p>
            <a:pPr marL="742950" indent="-742950">
              <a:buAutoNum type="alphaLcParenR"/>
            </a:pPr>
            <a:r>
              <a:rPr lang="cs-CZ" sz="3600" b="1" dirty="0" smtClean="0"/>
              <a:t>procentová koncentrace</a:t>
            </a:r>
          </a:p>
          <a:p>
            <a:pPr marL="1200150" lvl="1" indent="-742950"/>
            <a:r>
              <a:rPr lang="cs-CZ" sz="3600" b="1" dirty="0" smtClean="0"/>
              <a:t>- objemová – plynné roztoky</a:t>
            </a:r>
          </a:p>
          <a:p>
            <a:pPr marL="1200150" lvl="1" indent="-742950"/>
            <a:r>
              <a:rPr lang="cs-CZ" sz="3600" b="1" dirty="0" smtClean="0"/>
              <a:t>- hmotnostní – kapalné a pevné roztoky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PROCENTOVÁ KONCENTRACE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4800" b="1" dirty="0" smtClean="0">
                <a:solidFill>
                  <a:srgbClr val="C00000"/>
                </a:solidFill>
              </a:rPr>
              <a:t>HMOTNOSTNÍ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00100" y="2214554"/>
            <a:ext cx="42148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ZÁKLADNÍ POJMY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00000" y="2880000"/>
            <a:ext cx="2000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ROZTOK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00000" y="3600000"/>
            <a:ext cx="39290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ROZPOUŠTĚDLO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00000" y="4320000"/>
            <a:ext cx="628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SLOŽKY = ROZPUŠTĚNÉ LÁTKY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44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PROCENTOVÁ KONCENTRACE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4800" b="1" dirty="0" smtClean="0">
                <a:solidFill>
                  <a:srgbClr val="C00000"/>
                </a:solidFill>
              </a:rPr>
              <a:t>HMOTNOSTNÍ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5720" y="1785926"/>
            <a:ext cx="8229600" cy="2400304"/>
          </a:xfrm>
        </p:spPr>
        <p:txBody>
          <a:bodyPr/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2500306"/>
            <a:ext cx="77867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Kolik procent z </a:t>
            </a:r>
            <a:r>
              <a:rPr lang="cs-CZ" sz="3600" b="1" dirty="0" smtClean="0"/>
              <a:t>celkové hmotnosti </a:t>
            </a:r>
            <a:r>
              <a:rPr lang="cs-CZ" sz="3600" dirty="0" smtClean="0"/>
              <a:t>roztoku tvoří rozpuštěná látka - složka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42976" y="4357694"/>
            <a:ext cx="60722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Hmotnost roztoku………….100%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VÝPOČET KONCENTRACE ROZTOKŮ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1571612"/>
            <a:ext cx="1928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TYP 1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2428868"/>
            <a:ext cx="76438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Kolik gramů soli je obsaženo v 500 g 2% roztoku?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28794" y="3143248"/>
            <a:ext cx="5929354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500 g ……………………………..100 %</a:t>
            </a:r>
          </a:p>
          <a:p>
            <a:r>
              <a:rPr lang="cs-CZ" sz="2800" u="sng" dirty="0" smtClean="0"/>
              <a:t>x g ……………………………………2 %</a:t>
            </a:r>
          </a:p>
          <a:p>
            <a:r>
              <a:rPr lang="cs-CZ" sz="2400" dirty="0" smtClean="0"/>
              <a:t>Postup řešení trojčlenky známe z matematiky</a:t>
            </a:r>
          </a:p>
          <a:p>
            <a:endParaRPr lang="cs-CZ" sz="2800" u="sng" dirty="0" smtClean="0"/>
          </a:p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00232" y="4500570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x = 10 g      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596" y="5214950"/>
            <a:ext cx="8429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500 g 2% roztoku je obsaženo 10 g soli (a 490 g vody).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VÝPOČET KONCENTRACE ROZTOKŮ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1571612"/>
            <a:ext cx="1928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TYP 2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2214554"/>
            <a:ext cx="78581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Kolik gramů soli a kolik g vody je potřeba na přípravu 200 g 7% roztoku?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28794" y="3143248"/>
            <a:ext cx="6286544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200 g ……………………………..100 %</a:t>
            </a:r>
          </a:p>
          <a:p>
            <a:r>
              <a:rPr lang="cs-CZ" sz="2800" u="sng" dirty="0" smtClean="0"/>
              <a:t>x g ……………………………………7 %</a:t>
            </a:r>
          </a:p>
          <a:p>
            <a:r>
              <a:rPr lang="cs-CZ" sz="2400" dirty="0" smtClean="0"/>
              <a:t>Postup řešení trojčlenky známe z matematiky</a:t>
            </a:r>
          </a:p>
          <a:p>
            <a:endParaRPr lang="cs-CZ" sz="2800" u="sng" dirty="0" smtClean="0"/>
          </a:p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00232" y="4500570"/>
            <a:ext cx="38576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x = 14 g soli</a:t>
            </a:r>
          </a:p>
          <a:p>
            <a:r>
              <a:rPr lang="cs-CZ" sz="2800" dirty="0" smtClean="0"/>
              <a:t>200 – 14 = 186 g vody      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7158" y="5643578"/>
            <a:ext cx="84296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přípravu 200 g 7% roztoku je potřeba 14 g soli a 186 g vody (voda a sůl váží dohromady 200 g).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VÝPOČET KONCENTRACE ROZTOKŮ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1571612"/>
            <a:ext cx="1928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TYP 3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2214554"/>
            <a:ext cx="78581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 300 g roztoku je rozpuštěno 6 g soli. Jaká je jeho koncentrace ( tzn. kolikaprocentní je roztok)?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28794" y="3143248"/>
            <a:ext cx="6286544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300 g ……………………………..100 %</a:t>
            </a:r>
          </a:p>
          <a:p>
            <a:r>
              <a:rPr lang="cs-CZ" sz="2800" u="sng" dirty="0" smtClean="0"/>
              <a:t>6 g ……………………………………x %</a:t>
            </a:r>
          </a:p>
          <a:p>
            <a:r>
              <a:rPr lang="cs-CZ" sz="2400" dirty="0" smtClean="0"/>
              <a:t>Postup řešení trojčlenky známe z matematiky</a:t>
            </a:r>
          </a:p>
          <a:p>
            <a:endParaRPr lang="cs-CZ" sz="2800" u="sng" dirty="0" smtClean="0"/>
          </a:p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00232" y="4500570"/>
            <a:ext cx="3857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x = 2%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5286388"/>
            <a:ext cx="8429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Koncentrace roztoku je 2% (roztok je dvouprocentní).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VÝPOČET KONCENTRACE ROZTOKŮ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1571612"/>
            <a:ext cx="1928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TYP 4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2214554"/>
            <a:ext cx="78581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Jaká je koncentrace roztoku, který byl připraven rozpuštěním 10 g soli ve 190 g vody?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85918" y="3714752"/>
            <a:ext cx="6286544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200 g ……………………………..100 %</a:t>
            </a:r>
          </a:p>
          <a:p>
            <a:r>
              <a:rPr lang="cs-CZ" sz="2800" u="sng" dirty="0" smtClean="0"/>
              <a:t>10 g ……………………………………x %</a:t>
            </a:r>
          </a:p>
          <a:p>
            <a:r>
              <a:rPr lang="cs-CZ" sz="2400" dirty="0" smtClean="0"/>
              <a:t>Postup řešení trojčlenky známe z matematiky</a:t>
            </a:r>
          </a:p>
          <a:p>
            <a:endParaRPr lang="cs-CZ" sz="2800" u="sng" dirty="0" smtClean="0"/>
          </a:p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57356" y="4929198"/>
            <a:ext cx="3857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x = 5%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5786454"/>
            <a:ext cx="8429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Koncentrace roztoku je 5% (roztok je pětiprocentní).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5786" y="3214686"/>
            <a:ext cx="76438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!!! HMOTNOST ROZTOKU = HMOTNOST VODY + HMOTNOST SOLI !!!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                     HMOTNOST ROZTOKU JE 190 g + 10 g = 200 g</a:t>
            </a:r>
            <a:endParaRPr lang="cs-CZ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VÝPOČET KONCENTRACE ROZTOKŮ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1571612"/>
            <a:ext cx="1928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TYP 5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2214554"/>
            <a:ext cx="78581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Kolik gramů 4 % roztoku připravíme rozpuštěním 10 g soli ve vodě?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14480" y="3286124"/>
            <a:ext cx="6286544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4 % ……………………………..10 g</a:t>
            </a:r>
          </a:p>
          <a:p>
            <a:r>
              <a:rPr lang="cs-CZ" sz="2800" u="sng" dirty="0" smtClean="0"/>
              <a:t>100 % ……………………………… x %</a:t>
            </a:r>
          </a:p>
          <a:p>
            <a:r>
              <a:rPr lang="cs-CZ" sz="2400" dirty="0" smtClean="0"/>
              <a:t>Postup řešení trojčlenky známe z matematiky</a:t>
            </a:r>
          </a:p>
          <a:p>
            <a:endParaRPr lang="cs-CZ" sz="2800" u="sng" dirty="0" smtClean="0"/>
          </a:p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00232" y="4643446"/>
            <a:ext cx="3857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x = 250 g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5286388"/>
            <a:ext cx="8429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Rozpuštěním 10 g soli se připraví 250 g 4 % roztoku.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VÝPOČET KONCENTRACE ROZTOKŮ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složitější příklady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1214422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TYP 1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643050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Jaká bude koncentrace roztoku, jestliže k 200 g 3% roztoku přilijeme 50 g  (50 ml) vody?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1472" y="2571744"/>
            <a:ext cx="3429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Množství soli v původním roztoku: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4810" y="2571744"/>
            <a:ext cx="37862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200 g ………………………100 %</a:t>
            </a:r>
          </a:p>
          <a:p>
            <a:r>
              <a:rPr lang="cs-CZ" sz="2400" u="sng" dirty="0" smtClean="0"/>
              <a:t>x g…………………………….3 %</a:t>
            </a:r>
          </a:p>
          <a:p>
            <a:r>
              <a:rPr lang="cs-CZ" sz="2400" dirty="0" smtClean="0"/>
              <a:t>                 x= 6 g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400" y="3714752"/>
            <a:ext cx="8286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Přilijeme 50 g vody – </a:t>
            </a:r>
            <a:r>
              <a:rPr lang="cs-CZ" b="1" dirty="0" smtClean="0"/>
              <a:t>hmotnost roztoku </a:t>
            </a:r>
            <a:r>
              <a:rPr lang="cs-CZ" dirty="0" smtClean="0"/>
              <a:t>bude 200 + 50 = </a:t>
            </a:r>
            <a:r>
              <a:rPr lang="cs-CZ" b="1" dirty="0" smtClean="0"/>
              <a:t>250 g</a:t>
            </a:r>
            <a:r>
              <a:rPr lang="cs-CZ" dirty="0" smtClean="0"/>
              <a:t>, </a:t>
            </a:r>
            <a:r>
              <a:rPr lang="cs-CZ" b="1" dirty="0" smtClean="0"/>
              <a:t>soli</a:t>
            </a:r>
            <a:r>
              <a:rPr lang="cs-CZ" dirty="0" smtClean="0"/>
              <a:t> je stále </a:t>
            </a:r>
            <a:r>
              <a:rPr lang="cs-CZ" b="1" dirty="0" smtClean="0"/>
              <a:t>stejně 6 g.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2400" y="4214818"/>
            <a:ext cx="7429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250 g roztoku obsahuje 6 g soli. Jaká je jeho koncentrace?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3108" y="4714884"/>
            <a:ext cx="4286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250 g ………………………100 %</a:t>
            </a:r>
          </a:p>
          <a:p>
            <a:r>
              <a:rPr lang="cs-CZ" sz="2400" u="sng" dirty="0" smtClean="0"/>
              <a:t>6 g ……………………………x %</a:t>
            </a:r>
            <a:endParaRPr lang="cs-CZ" sz="2400" dirty="0" smtClean="0"/>
          </a:p>
          <a:p>
            <a:r>
              <a:rPr lang="cs-CZ" sz="2400" dirty="0" smtClean="0"/>
              <a:t>                x = 2,4 %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2400" y="6000768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Roztok bude 2,4 %.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VÝPOČET KONCENTRACE ROZTOKŮ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složitější příklady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1214422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TYP 2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643050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Jaká bude koncentrace roztoku, jestliže z 400 g 3% roztoku odpaříme 50 g  (50 ml) vody?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1472" y="2571744"/>
            <a:ext cx="3429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Množství soli v původním roztoku: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4810" y="2571744"/>
            <a:ext cx="37862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400 g ………………………100 %</a:t>
            </a:r>
          </a:p>
          <a:p>
            <a:r>
              <a:rPr lang="cs-CZ" sz="2400" u="sng" dirty="0" smtClean="0"/>
              <a:t>x g…………………………….3 %</a:t>
            </a:r>
          </a:p>
          <a:p>
            <a:r>
              <a:rPr lang="cs-CZ" sz="2400" dirty="0" smtClean="0"/>
              <a:t>                 x= 12 g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34" y="3714752"/>
            <a:ext cx="83591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Odpaříme 50 g vody – </a:t>
            </a:r>
            <a:r>
              <a:rPr lang="cs-CZ" b="1" dirty="0" smtClean="0"/>
              <a:t>hmotnost roztoku </a:t>
            </a:r>
            <a:r>
              <a:rPr lang="cs-CZ" dirty="0" smtClean="0"/>
              <a:t>bude 400 - 50 = 3</a:t>
            </a:r>
            <a:r>
              <a:rPr lang="cs-CZ" b="1" dirty="0" smtClean="0"/>
              <a:t>50 g</a:t>
            </a:r>
            <a:r>
              <a:rPr lang="cs-CZ" dirty="0" smtClean="0"/>
              <a:t>, </a:t>
            </a:r>
            <a:r>
              <a:rPr lang="cs-CZ" b="1" dirty="0" smtClean="0"/>
              <a:t>soli</a:t>
            </a:r>
            <a:r>
              <a:rPr lang="cs-CZ" dirty="0" smtClean="0"/>
              <a:t> je stále </a:t>
            </a:r>
            <a:r>
              <a:rPr lang="cs-CZ" b="1" dirty="0" smtClean="0"/>
              <a:t>stejně 12 g.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2400" y="4214818"/>
            <a:ext cx="8000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350 g roztoku obsahuje 12 g soli. Jaká je jeho koncentrace?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3108" y="4714884"/>
            <a:ext cx="4286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350 g ………………………100 %</a:t>
            </a:r>
          </a:p>
          <a:p>
            <a:r>
              <a:rPr lang="cs-CZ" sz="2400" u="sng" dirty="0" smtClean="0"/>
              <a:t>12 g ……………………………x %</a:t>
            </a:r>
            <a:endParaRPr lang="cs-CZ" sz="2400" dirty="0" smtClean="0"/>
          </a:p>
          <a:p>
            <a:r>
              <a:rPr lang="cs-CZ" sz="2400" dirty="0" smtClean="0"/>
              <a:t>                x = 3,4 %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2400" y="6000768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Roztok bude 3,4 %.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VÝPOČET KONCENTRACE ROZTOKŮ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složitější příklady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1214422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TYP 3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643050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Jaká bude koncentrace roztoku, jestliže k 250 g 3% roztoku přidáme 5 g  soli?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1472" y="2571744"/>
            <a:ext cx="3429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Množství soli v původním roztoku: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4810" y="2571744"/>
            <a:ext cx="37862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250 g ………………………100 %</a:t>
            </a:r>
          </a:p>
          <a:p>
            <a:r>
              <a:rPr lang="cs-CZ" sz="2400" u="sng" dirty="0" smtClean="0"/>
              <a:t>x g…………………………….3 %</a:t>
            </a:r>
          </a:p>
          <a:p>
            <a:r>
              <a:rPr lang="cs-CZ" sz="2400" dirty="0" smtClean="0"/>
              <a:t>                 x = 7,5 g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34" y="3714752"/>
            <a:ext cx="83591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Hmotnost soli v novém roztoku je 7,5 + </a:t>
            </a:r>
            <a:r>
              <a:rPr lang="cs-CZ" dirty="0" err="1" smtClean="0"/>
              <a:t>5</a:t>
            </a:r>
            <a:r>
              <a:rPr lang="cs-CZ" dirty="0" smtClean="0"/>
              <a:t> = 12,5 g</a:t>
            </a:r>
          </a:p>
          <a:p>
            <a:r>
              <a:rPr lang="cs-CZ" dirty="0" smtClean="0"/>
              <a:t>Hmotnost nového roztoku je 250 + 5 = 255 g 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1472" y="4357694"/>
            <a:ext cx="8000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255 g roztoku obsahuje 12,5 g soli. Jaká je jeho koncentrace?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3108" y="4857760"/>
            <a:ext cx="4286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255 g ………………………100 %</a:t>
            </a:r>
          </a:p>
          <a:p>
            <a:r>
              <a:rPr lang="cs-CZ" sz="2400" u="sng" dirty="0" smtClean="0"/>
              <a:t>12,5 g ………………………x %</a:t>
            </a:r>
            <a:endParaRPr lang="cs-CZ" sz="2400" dirty="0" smtClean="0"/>
          </a:p>
          <a:p>
            <a:r>
              <a:rPr lang="cs-CZ" sz="2400" dirty="0" smtClean="0"/>
              <a:t>                x = 4,9 %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2400" y="6000768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Roztok bude 4,9 %.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VÝPOČET KONCENTRACE ROZTOKŮ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složitější příklady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1214422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TYP 4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643050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Jaká bude koncentrace roztoku, který vznikne smísením 200 g 4 % roztoku s 300 g 6 % roztoku?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4348" y="2571744"/>
            <a:ext cx="79296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Různé postupy řešení, např. vypočítat množství soli v každém roztoku, vypočítat celkovou hmotnost vzniklého roztoku a jeho koncentraci – celkem 3 trojčlenky.</a:t>
            </a:r>
          </a:p>
          <a:p>
            <a:r>
              <a:rPr lang="cs-CZ" dirty="0" smtClean="0"/>
              <a:t>Elegantní řešení je tzv. směšovací rovnicí: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14480" y="3571876"/>
            <a:ext cx="5429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1</a:t>
            </a:r>
            <a:r>
              <a:rPr lang="cs-CZ" sz="2800" b="1" dirty="0" smtClean="0">
                <a:solidFill>
                  <a:srgbClr val="0070C0"/>
                </a:solidFill>
              </a:rPr>
              <a:t> . c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1</a:t>
            </a:r>
            <a:r>
              <a:rPr lang="cs-CZ" sz="2800" b="1" dirty="0" smtClean="0">
                <a:solidFill>
                  <a:srgbClr val="0070C0"/>
                </a:solidFill>
              </a:rPr>
              <a:t> + m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2</a:t>
            </a:r>
            <a:r>
              <a:rPr lang="cs-CZ" sz="2800" b="1" dirty="0" smtClean="0">
                <a:solidFill>
                  <a:srgbClr val="0070C0"/>
                </a:solidFill>
              </a:rPr>
              <a:t> . c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2 </a:t>
            </a:r>
            <a:r>
              <a:rPr lang="cs-CZ" sz="2800" b="1" dirty="0" smtClean="0">
                <a:solidFill>
                  <a:srgbClr val="0070C0"/>
                </a:solidFill>
              </a:rPr>
              <a:t>= (m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1</a:t>
            </a:r>
            <a:r>
              <a:rPr lang="cs-CZ" sz="2800" b="1" dirty="0" smtClean="0">
                <a:solidFill>
                  <a:srgbClr val="0070C0"/>
                </a:solidFill>
              </a:rPr>
              <a:t> + m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2</a:t>
            </a:r>
            <a:r>
              <a:rPr lang="cs-CZ" sz="2800" b="1" dirty="0" smtClean="0">
                <a:solidFill>
                  <a:srgbClr val="0070C0"/>
                </a:solidFill>
              </a:rPr>
              <a:t>) . c 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571604" y="4214818"/>
            <a:ext cx="70009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m</a:t>
            </a:r>
            <a:r>
              <a:rPr lang="cs-CZ" sz="2400" b="1" baseline="-25000" dirty="0" smtClean="0">
                <a:solidFill>
                  <a:srgbClr val="0070C0"/>
                </a:solidFill>
              </a:rPr>
              <a:t>1 </a:t>
            </a:r>
            <a:r>
              <a:rPr lang="cs-CZ" sz="2400" b="1" dirty="0" smtClean="0">
                <a:solidFill>
                  <a:srgbClr val="0070C0"/>
                </a:solidFill>
              </a:rPr>
              <a:t> - hmotnost 1. roztoku </a:t>
            </a:r>
            <a:r>
              <a:rPr lang="cs-CZ" sz="2400" dirty="0" smtClean="0"/>
              <a:t>(200 g)</a:t>
            </a:r>
            <a:r>
              <a:rPr lang="cs-CZ" sz="2400" baseline="-25000" dirty="0" smtClean="0">
                <a:solidFill>
                  <a:srgbClr val="0070C0"/>
                </a:solidFill>
              </a:rPr>
              <a:t>	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m</a:t>
            </a:r>
            <a:r>
              <a:rPr lang="cs-CZ" sz="2400" b="1" baseline="-25000" dirty="0" smtClean="0">
                <a:solidFill>
                  <a:srgbClr val="0070C0"/>
                </a:solidFill>
              </a:rPr>
              <a:t>2 </a:t>
            </a:r>
            <a:r>
              <a:rPr lang="cs-CZ" sz="2400" b="1" dirty="0" smtClean="0">
                <a:solidFill>
                  <a:srgbClr val="0070C0"/>
                </a:solidFill>
              </a:rPr>
              <a:t> - hmotnost 2. roztoku </a:t>
            </a:r>
            <a:r>
              <a:rPr lang="cs-CZ" sz="2400" dirty="0" smtClean="0"/>
              <a:t>(300 g)</a:t>
            </a:r>
            <a:endParaRPr lang="cs-CZ" sz="2400" baseline="-25000" dirty="0" smtClean="0"/>
          </a:p>
          <a:p>
            <a:r>
              <a:rPr lang="cs-CZ" sz="2400" b="1" dirty="0" smtClean="0">
                <a:solidFill>
                  <a:srgbClr val="0070C0"/>
                </a:solidFill>
              </a:rPr>
              <a:t>c</a:t>
            </a:r>
            <a:r>
              <a:rPr lang="cs-CZ" sz="2400" b="1" baseline="-25000" dirty="0" smtClean="0">
                <a:solidFill>
                  <a:srgbClr val="0070C0"/>
                </a:solidFill>
              </a:rPr>
              <a:t>1</a:t>
            </a:r>
            <a:r>
              <a:rPr lang="cs-CZ" sz="2400" b="1" dirty="0" smtClean="0">
                <a:solidFill>
                  <a:srgbClr val="0070C0"/>
                </a:solidFill>
              </a:rPr>
              <a:t> - koncentrace 1. roztoku </a:t>
            </a:r>
            <a:r>
              <a:rPr lang="cs-CZ" sz="2400" dirty="0" smtClean="0"/>
              <a:t>(4 %)</a:t>
            </a:r>
            <a:endParaRPr lang="cs-CZ" sz="2400" baseline="-25000" dirty="0" smtClean="0"/>
          </a:p>
          <a:p>
            <a:r>
              <a:rPr lang="cs-CZ" sz="2400" b="1" dirty="0" smtClean="0">
                <a:solidFill>
                  <a:srgbClr val="0070C0"/>
                </a:solidFill>
              </a:rPr>
              <a:t>c</a:t>
            </a:r>
            <a:r>
              <a:rPr lang="cs-CZ" sz="2400" b="1" baseline="-25000" dirty="0" smtClean="0">
                <a:solidFill>
                  <a:srgbClr val="0070C0"/>
                </a:solidFill>
              </a:rPr>
              <a:t>2  </a:t>
            </a:r>
            <a:r>
              <a:rPr lang="cs-CZ" sz="2400" b="1" dirty="0" smtClean="0">
                <a:solidFill>
                  <a:srgbClr val="0070C0"/>
                </a:solidFill>
              </a:rPr>
              <a:t>-</a:t>
            </a:r>
            <a:r>
              <a:rPr lang="cs-CZ" sz="2400" b="1" baseline="-25000" dirty="0" smtClean="0">
                <a:solidFill>
                  <a:srgbClr val="0070C0"/>
                </a:solidFill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</a:rPr>
              <a:t>koncentrace 2. roztoku </a:t>
            </a:r>
            <a:r>
              <a:rPr lang="cs-CZ" sz="2400" dirty="0" smtClean="0"/>
              <a:t>(6 %)</a:t>
            </a:r>
            <a:endParaRPr lang="cs-CZ" sz="2400" baseline="-25000" dirty="0" smtClean="0"/>
          </a:p>
          <a:p>
            <a:r>
              <a:rPr lang="cs-CZ" sz="2400" b="1" dirty="0" smtClean="0">
                <a:solidFill>
                  <a:srgbClr val="0070C0"/>
                </a:solidFill>
              </a:rPr>
              <a:t>c- výsledná koncentrace </a:t>
            </a:r>
            <a:r>
              <a:rPr lang="cs-CZ" sz="2400" dirty="0" smtClean="0"/>
              <a:t>(kořen rovnice s 1 neznámou) </a:t>
            </a:r>
            <a:endParaRPr lang="cs-CZ" sz="2400" b="1" dirty="0" smtClean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VÝPOČET KONCENTRACE ROZTOKŮ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složitější příklady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1500174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TYP 4 - pokračování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034" y="2071678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Jaká bude koncentrace roztoku, který vznikne smísením 200 g 4 % roztoku s 300 g 6 % roztoku?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85918" y="2928934"/>
            <a:ext cx="5429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1</a:t>
            </a:r>
            <a:r>
              <a:rPr lang="cs-CZ" sz="2800" b="1" dirty="0" smtClean="0">
                <a:solidFill>
                  <a:srgbClr val="0070C0"/>
                </a:solidFill>
              </a:rPr>
              <a:t> . c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1</a:t>
            </a:r>
            <a:r>
              <a:rPr lang="cs-CZ" sz="2800" b="1" dirty="0" smtClean="0">
                <a:solidFill>
                  <a:srgbClr val="0070C0"/>
                </a:solidFill>
              </a:rPr>
              <a:t> + m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2</a:t>
            </a:r>
            <a:r>
              <a:rPr lang="cs-CZ" sz="2800" b="1" dirty="0" smtClean="0">
                <a:solidFill>
                  <a:srgbClr val="0070C0"/>
                </a:solidFill>
              </a:rPr>
              <a:t> . c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2 </a:t>
            </a:r>
            <a:r>
              <a:rPr lang="cs-CZ" sz="2800" b="1" dirty="0" smtClean="0">
                <a:solidFill>
                  <a:srgbClr val="0070C0"/>
                </a:solidFill>
              </a:rPr>
              <a:t>= (m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1</a:t>
            </a:r>
            <a:r>
              <a:rPr lang="cs-CZ" sz="2800" b="1" dirty="0" smtClean="0">
                <a:solidFill>
                  <a:srgbClr val="0070C0"/>
                </a:solidFill>
              </a:rPr>
              <a:t> + m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2</a:t>
            </a:r>
            <a:r>
              <a:rPr lang="cs-CZ" sz="2800" b="1" dirty="0" smtClean="0">
                <a:solidFill>
                  <a:srgbClr val="0070C0"/>
                </a:solidFill>
              </a:rPr>
              <a:t>) . c 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0034" y="3500438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dosazení do rovnice: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643042" y="4000504"/>
            <a:ext cx="5429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200 . 4 + 300 . 6 = (200 + 300 ) . c</a:t>
            </a:r>
          </a:p>
          <a:p>
            <a:r>
              <a:rPr lang="cs-CZ" sz="2800" dirty="0" smtClean="0"/>
              <a:t>		    c = 5,2 %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1538" y="5143512"/>
            <a:ext cx="62865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Rovnici lze užít i pro řešení příkladů typů 6, 7, 8. </a:t>
            </a:r>
          </a:p>
          <a:p>
            <a:r>
              <a:rPr lang="cs-CZ" sz="2400" dirty="0" smtClean="0"/>
              <a:t>          (koncentrace soli v čisté vodě c = 0 %, </a:t>
            </a:r>
          </a:p>
          <a:p>
            <a:r>
              <a:rPr lang="cs-CZ" sz="2400" smtClean="0"/>
              <a:t>           koncentrace </a:t>
            </a:r>
            <a:r>
              <a:rPr lang="cs-CZ" sz="2400" dirty="0" smtClean="0"/>
              <a:t>samotné soli c = 100 %).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1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Použitá literatura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85723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Vlastní práce autora </a:t>
            </a:r>
          </a:p>
          <a:p>
            <a:pPr>
              <a:buNone/>
            </a:pPr>
            <a:endParaRPr lang="cs-CZ" sz="1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921</Words>
  <Application>Microsoft Office PowerPoint</Application>
  <PresentationFormat>Předvádění na obrazovce (4:3)</PresentationFormat>
  <Paragraphs>133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ROZTOKY</vt:lpstr>
      <vt:lpstr>SLOŽENÍ ROZTOKŮ</vt:lpstr>
      <vt:lpstr>PROCENTOVÁ KONCENTRACE HMOTNOSTNÍ</vt:lpstr>
      <vt:lpstr>PROCENTOVÁ KONCENTRACE HMOTNOSTNÍ</vt:lpstr>
      <vt:lpstr>VÝPOČET KONCENTRACE ROZTOKŮ</vt:lpstr>
      <vt:lpstr>VÝPOČET KONCENTRACE ROZTOKŮ</vt:lpstr>
      <vt:lpstr>VÝPOČET KONCENTRACE ROZTOKŮ</vt:lpstr>
      <vt:lpstr>VÝPOČET KONCENTRACE ROZTOKŮ</vt:lpstr>
      <vt:lpstr>VÝPOČET KONCENTRACE ROZTOKŮ</vt:lpstr>
      <vt:lpstr>VÝPOČET KONCENTRACE ROZTOKŮ složitější příklady</vt:lpstr>
      <vt:lpstr>VÝPOČET KONCENTRACE ROZTOKŮ složitější příklady</vt:lpstr>
      <vt:lpstr>VÝPOČET KONCENTRACE ROZTOKŮ složitější příklady</vt:lpstr>
      <vt:lpstr>VÝPOČET KONCENTRACE ROZTOKŮ složitější příklady</vt:lpstr>
      <vt:lpstr>VÝPOČET KONCENTRACE ROZTOKŮ složitější příklady</vt:lpstr>
      <vt:lpstr>Použitá literatura</vt:lpstr>
    </vt:vector>
  </TitlesOfParts>
  <Company>Les Řáholec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VY_52_INOVACE_TŘÍDĚNÍ SMĚSÍ</dc:title>
  <dc:creator>Zdeňka Botková</dc:creator>
  <cp:lastModifiedBy>Rumcajs</cp:lastModifiedBy>
  <cp:revision>33</cp:revision>
  <dcterms:created xsi:type="dcterms:W3CDTF">2011-10-16T16:09:56Z</dcterms:created>
  <dcterms:modified xsi:type="dcterms:W3CDTF">2012-01-04T20:05:02Z</dcterms:modified>
</cp:coreProperties>
</file>