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59" r:id="rId4"/>
    <p:sldId id="271" r:id="rId5"/>
    <p:sldId id="267" r:id="rId6"/>
    <p:sldId id="268" r:id="rId7"/>
    <p:sldId id="269" r:id="rId8"/>
    <p:sldId id="270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14348" y="3929066"/>
            <a:ext cx="7572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a procvičení učiva  Chemické značky prvků v 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- prosinec 2011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500034" y="428604"/>
            <a:ext cx="7786774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Škola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Základní škola Varnsdorf, Edisonova 2821, okres Děčín,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příspěvková organizace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Člověk a příroda, chemie, chemické látky – značky prvků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Ing. Zdeňka Botková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Název pomůcky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VY_52_INOVACE_09/III. SADA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42910" y="2071678"/>
            <a:ext cx="77867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ZNAČKY 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CHEMICKÝCH PRVKŮ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ZNAČKY PRVKŮ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1785926"/>
            <a:ext cx="83582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CHEMICKÝ PRVEK </a:t>
            </a:r>
            <a:r>
              <a:rPr lang="cs-CZ" sz="2800" dirty="0" smtClean="0"/>
              <a:t>- látka, která se skládá z atomů se 			  stejným protonovým číslem 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ZNAČKA PRVKU</a:t>
            </a:r>
            <a:r>
              <a:rPr lang="cs-CZ" sz="2800" dirty="0" smtClean="0"/>
              <a:t> 	- z mezinárodního názvu</a:t>
            </a:r>
          </a:p>
          <a:p>
            <a:r>
              <a:rPr lang="cs-CZ" sz="2800" dirty="0" smtClean="0"/>
              <a:t>			- </a:t>
            </a:r>
            <a:r>
              <a:rPr lang="cs-CZ" sz="2800" b="1" dirty="0" smtClean="0"/>
              <a:t>1 velké</a:t>
            </a:r>
            <a:r>
              <a:rPr lang="cs-CZ" sz="2800" dirty="0" smtClean="0"/>
              <a:t> písmeno (O, C, N)</a:t>
            </a:r>
          </a:p>
          <a:p>
            <a:r>
              <a:rPr lang="cs-CZ" sz="2800" dirty="0" smtClean="0"/>
              <a:t>			- </a:t>
            </a:r>
            <a:r>
              <a:rPr lang="cs-CZ" sz="2800" b="1" dirty="0" smtClean="0"/>
              <a:t>2</a:t>
            </a:r>
            <a:r>
              <a:rPr lang="cs-CZ" sz="2800" dirty="0" smtClean="0"/>
              <a:t> písmena, </a:t>
            </a:r>
            <a:r>
              <a:rPr lang="cs-CZ" sz="2800" b="1" dirty="0" smtClean="0"/>
              <a:t>první velké, druhé malé</a:t>
            </a:r>
          </a:p>
          <a:p>
            <a:r>
              <a:rPr lang="cs-CZ" sz="2800" b="1" dirty="0" smtClean="0"/>
              <a:t>			</a:t>
            </a:r>
            <a:r>
              <a:rPr lang="cs-CZ" sz="2800" dirty="0" smtClean="0"/>
              <a:t>(Ca, </a:t>
            </a:r>
            <a:r>
              <a:rPr lang="cs-CZ" sz="2800" dirty="0" err="1" smtClean="0"/>
              <a:t>Fe</a:t>
            </a:r>
            <a:r>
              <a:rPr lang="cs-CZ" sz="2800" dirty="0" smtClean="0"/>
              <a:t>, Au) – nutno dodržovat!!!!!</a:t>
            </a:r>
          </a:p>
          <a:p>
            <a:r>
              <a:rPr lang="cs-CZ" sz="2800" dirty="0" smtClean="0"/>
              <a:t>              (např. CO je oxid uhelnatý,  Co je značka kobaltu)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ČTENÍ ZNAČEK</a:t>
            </a:r>
            <a:r>
              <a:rPr lang="cs-CZ" sz="2800" dirty="0" smtClean="0"/>
              <a:t>	- každé písmeno zvlášť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			</a:t>
            </a:r>
            <a:r>
              <a:rPr lang="cs-CZ" sz="2800" dirty="0" smtClean="0"/>
              <a:t>- foneticky  </a:t>
            </a:r>
          </a:p>
          <a:p>
            <a:r>
              <a:rPr lang="cs-CZ" sz="2800" dirty="0" smtClean="0"/>
              <a:t>			(H čteme </a:t>
            </a:r>
            <a:r>
              <a:rPr lang="cs-CZ" sz="2800" i="1" dirty="0" err="1" smtClean="0"/>
              <a:t>há</a:t>
            </a:r>
            <a:r>
              <a:rPr lang="cs-CZ" sz="2800" dirty="0" smtClean="0"/>
              <a:t>, Br čteme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bé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er</a:t>
            </a:r>
            <a:r>
              <a:rPr lang="cs-CZ" sz="2800" dirty="0" smtClean="0"/>
              <a:t>)</a:t>
            </a: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ZNAČKY PRVKŮ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35824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PŮVOD NÁZVŮ A ZNAČEK </a:t>
            </a:r>
          </a:p>
          <a:p>
            <a:pPr>
              <a:buFontTx/>
              <a:buChar char="-"/>
            </a:pPr>
            <a:r>
              <a:rPr lang="cs-CZ" sz="2800" dirty="0" smtClean="0"/>
              <a:t> barva prvku (chlor - </a:t>
            </a:r>
            <a:r>
              <a:rPr lang="cs-CZ" sz="2800" i="1" dirty="0" smtClean="0"/>
              <a:t>chloros - žlutozelený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 zdroj výskytu (vápník – </a:t>
            </a:r>
            <a:r>
              <a:rPr lang="cs-CZ" sz="2800" i="1" dirty="0" err="1" smtClean="0"/>
              <a:t>calc</a:t>
            </a:r>
            <a:r>
              <a:rPr lang="cs-CZ" sz="2800" i="1" dirty="0" smtClean="0"/>
              <a:t> – vápno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 místo objevu (francium, germanium)</a:t>
            </a:r>
          </a:p>
          <a:p>
            <a:pPr>
              <a:buFontTx/>
              <a:buChar char="-"/>
            </a:pPr>
            <a:r>
              <a:rPr lang="cs-CZ" sz="2800" dirty="0" smtClean="0"/>
              <a:t> na počest vědců (einsteinium, </a:t>
            </a:r>
            <a:r>
              <a:rPr lang="cs-CZ" sz="2800" dirty="0" err="1" smtClean="0"/>
              <a:t>mendelevium</a:t>
            </a:r>
            <a:r>
              <a:rPr lang="cs-CZ" sz="2800" dirty="0" smtClean="0"/>
              <a:t>)</a:t>
            </a:r>
          </a:p>
          <a:p>
            <a:pPr>
              <a:buFontTx/>
              <a:buChar char="-"/>
            </a:pPr>
            <a:r>
              <a:rPr lang="cs-CZ" sz="2800" dirty="0" smtClean="0"/>
              <a:t> planety (uran, plutonium)</a:t>
            </a:r>
          </a:p>
          <a:p>
            <a:pPr>
              <a:buFontTx/>
              <a:buChar char="-"/>
            </a:pPr>
            <a:r>
              <a:rPr lang="cs-CZ" sz="2800" dirty="0" smtClean="0"/>
              <a:t> mytologie apod.</a:t>
            </a:r>
          </a:p>
          <a:p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5429264"/>
            <a:ext cx="7929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České názvy prvků z období národního obrození v 19. st. se neujaly (např. </a:t>
            </a:r>
            <a:r>
              <a:rPr lang="cs-CZ" sz="2400" dirty="0" err="1" smtClean="0"/>
              <a:t>pochvistík</a:t>
            </a:r>
            <a:r>
              <a:rPr lang="cs-CZ" sz="2400" dirty="0" smtClean="0"/>
              <a:t>, </a:t>
            </a:r>
            <a:r>
              <a:rPr lang="cs-CZ" sz="2400" dirty="0" err="1" smtClean="0"/>
              <a:t>brudík</a:t>
            </a:r>
            <a:r>
              <a:rPr lang="cs-CZ" sz="2400" dirty="0" smtClean="0"/>
              <a:t>, řasík, </a:t>
            </a:r>
            <a:r>
              <a:rPr lang="cs-CZ" sz="2400" dirty="0" err="1" smtClean="0"/>
              <a:t>švábel</a:t>
            </a:r>
            <a:r>
              <a:rPr lang="cs-CZ" sz="2400" dirty="0" smtClean="0"/>
              <a:t>, </a:t>
            </a:r>
            <a:r>
              <a:rPr lang="cs-CZ" sz="2400" dirty="0" err="1" smtClean="0"/>
              <a:t>jermík</a:t>
            </a:r>
            <a:r>
              <a:rPr lang="cs-CZ" sz="2400" dirty="0" smtClean="0"/>
              <a:t>, </a:t>
            </a:r>
            <a:r>
              <a:rPr lang="cs-CZ" sz="2400" dirty="0" err="1" smtClean="0"/>
              <a:t>župel</a:t>
            </a:r>
            <a:r>
              <a:rPr lang="cs-CZ" sz="2400" dirty="0" smtClean="0"/>
              <a:t>…)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ZNAČKY PRVKŮ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0" y="1357298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Vyhledej v periodické soustavě prvků a doplň tabulku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2" y="1928802"/>
          <a:ext cx="609600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Název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Značka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Protonové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KYSLÍK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DUSÍK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UHLÍK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MĚĎ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CHLOR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STŘÍBRO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RTUŤ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VÁPNÍK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ZNAČKY PRVKŮ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1357200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Vyhledej v periodické soustavě prvků a doplň tabulku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2" y="1928802"/>
          <a:ext cx="609600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Název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Značka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Protonové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Mg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Au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/>
                        <a:t>Pb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/>
                        <a:t>Zn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He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ZNAČKY PRVKŮ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1357200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Vyhledej v periodické soustavě prvků a doplň tabulku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2" y="1928802"/>
          <a:ext cx="609600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Název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Značka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Protonové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78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92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40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ZNAČKY PRVKŮ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1357200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Vyhledej v periodické soustavě prvků a doplň tabulku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2" y="1928802"/>
          <a:ext cx="609600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Název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Značka prvku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Protonové 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OSMIUM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/>
                        <a:t>Cr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54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CESIUM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Ni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86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PLATINA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3"/>
            <a:ext cx="8229600" cy="92869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BENEŠ, Pavel; PUMPR, Václav; BANÝR, Jiří. </a:t>
            </a:r>
            <a:r>
              <a:rPr lang="cs-CZ" sz="1600" i="1" dirty="0" smtClean="0"/>
              <a:t>Základy chemie 1</a:t>
            </a:r>
            <a:r>
              <a:rPr lang="cs-CZ" sz="1600" dirty="0" smtClean="0"/>
              <a:t>. dotisk prvního vydání. Praha : FORTUNA, 1993. 143 s. ISBN 80-7168-043-5.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</TotalTime>
  <Words>286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ZNAČKY PRVKŮ</vt:lpstr>
      <vt:lpstr>ZNAČKY PRVKŮ</vt:lpstr>
      <vt:lpstr>ZNAČKY PRVKŮ</vt:lpstr>
      <vt:lpstr>ZNAČKY PRVKŮ</vt:lpstr>
      <vt:lpstr>ZNAČKY PRVKŮ</vt:lpstr>
      <vt:lpstr>ZNAČKY PRVKŮ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48</cp:revision>
  <dcterms:created xsi:type="dcterms:W3CDTF">2011-10-16T16:09:56Z</dcterms:created>
  <dcterms:modified xsi:type="dcterms:W3CDTF">2012-01-04T20:05:28Z</dcterms:modified>
</cp:coreProperties>
</file>