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2" r:id="rId6"/>
    <p:sldId id="263" r:id="rId7"/>
    <p:sldId id="264" r:id="rId8"/>
    <p:sldId id="267" r:id="rId9"/>
    <p:sldId id="265" r:id="rId10"/>
    <p:sldId id="268" r:id="rId11"/>
    <p:sldId id="266" r:id="rId12"/>
    <p:sldId id="269" r:id="rId13"/>
    <p:sldId id="270" r:id="rId14"/>
    <p:sldId id="271" r:id="rId15"/>
    <p:sldId id="260" r:id="rId16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10.12.2012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ser_printer-Writing-cs.svg" TargetMode="External"/><Relationship Id="rId2" Type="http://schemas.openxmlformats.org/officeDocument/2006/relationships/hyperlink" Target="http://cs.wikipedia.org/wiki/Soubor:Laser-printer-diagram-cs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612556726"/>
              </p:ext>
            </p:extLst>
          </p:nvPr>
        </p:nvGraphicFramePr>
        <p:xfrm>
          <a:off x="357135" y="1397603"/>
          <a:ext cx="9392290" cy="4562293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VY_32_INOVACE_IVT_1_KOT_13_TISKARNY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7.10.2012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 nejčastěji používanými druhy tiskáren, jejich funkcí, využitím a technologií tisku.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samostudium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Tiskárny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</a:p>
          <a:p>
            <a:r>
              <a:rPr lang="cs-CZ" dirty="0" smtClean="0"/>
              <a:t>Základní parametry</a:t>
            </a:r>
          </a:p>
          <a:p>
            <a:r>
              <a:rPr lang="cs-CZ" dirty="0" smtClean="0"/>
              <a:t>Typy tiskáren</a:t>
            </a:r>
          </a:p>
          <a:p>
            <a:r>
              <a:rPr lang="cs-CZ" dirty="0" smtClean="0"/>
              <a:t>Jehličkové</a:t>
            </a:r>
          </a:p>
          <a:p>
            <a:pPr lvl="1"/>
            <a:r>
              <a:rPr lang="cs-CZ" dirty="0"/>
              <a:t>Výhody, nevýhody, </a:t>
            </a:r>
            <a:r>
              <a:rPr lang="cs-CZ" dirty="0" smtClean="0"/>
              <a:t>využití</a:t>
            </a:r>
          </a:p>
          <a:p>
            <a:r>
              <a:rPr lang="cs-CZ" dirty="0" smtClean="0"/>
              <a:t>Inkoustové</a:t>
            </a:r>
          </a:p>
          <a:p>
            <a:pPr lvl="1"/>
            <a:r>
              <a:rPr lang="cs-CZ" dirty="0"/>
              <a:t>Výhody, nevýhody, </a:t>
            </a:r>
            <a:r>
              <a:rPr lang="cs-CZ" dirty="0" smtClean="0"/>
              <a:t>využití</a:t>
            </a:r>
          </a:p>
          <a:p>
            <a:r>
              <a:rPr lang="cs-CZ" dirty="0" smtClean="0"/>
              <a:t>Laserové</a:t>
            </a:r>
          </a:p>
          <a:p>
            <a:pPr lvl="1"/>
            <a:r>
              <a:rPr lang="cs-CZ" dirty="0"/>
              <a:t>Výhody, </a:t>
            </a:r>
            <a:r>
              <a:rPr lang="cs-CZ" dirty="0" smtClean="0"/>
              <a:t>nevýhody</a:t>
            </a:r>
          </a:p>
          <a:p>
            <a:pPr lvl="1"/>
            <a:r>
              <a:rPr lang="cs-CZ" dirty="0" smtClean="0"/>
              <a:t>Princip funkce</a:t>
            </a:r>
          </a:p>
          <a:p>
            <a:r>
              <a:rPr lang="cs-CZ" dirty="0" smtClean="0"/>
              <a:t>Zdroje</a:t>
            </a:r>
            <a:endParaRPr lang="cs-CZ" dirty="0"/>
          </a:p>
          <a:p>
            <a:pPr lvl="1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Výstupní počítačové zařízení</a:t>
            </a:r>
          </a:p>
          <a:p>
            <a:r>
              <a:rPr lang="cs-CZ" dirty="0" smtClean="0"/>
              <a:t>Slouží k přenosu elektronických dat do tištěné podoby</a:t>
            </a:r>
          </a:p>
          <a:p>
            <a:r>
              <a:rPr lang="cs-CZ" dirty="0" smtClean="0"/>
              <a:t>Připojujeme ji k počítači převážně pomocí USB kabelu</a:t>
            </a:r>
          </a:p>
          <a:p>
            <a:r>
              <a:rPr lang="cs-CZ" dirty="0" smtClean="0"/>
              <a:t>Může pracovat i samostatně (tisk přes </a:t>
            </a:r>
            <a:r>
              <a:rPr lang="cs-CZ" dirty="0" err="1" smtClean="0"/>
              <a:t>Bluetooth</a:t>
            </a:r>
            <a:r>
              <a:rPr lang="cs-CZ" dirty="0" smtClean="0"/>
              <a:t>)</a:t>
            </a:r>
          </a:p>
          <a:p>
            <a:r>
              <a:rPr lang="cs-CZ" dirty="0" smtClean="0"/>
              <a:t>Nebo </a:t>
            </a:r>
            <a:r>
              <a:rPr lang="cs-CZ" dirty="0"/>
              <a:t>součástí multifunkčních zařízení (pokladna v obchodě, lékařské </a:t>
            </a:r>
            <a:r>
              <a:rPr lang="cs-CZ" dirty="0" smtClean="0"/>
              <a:t>přístroje…)</a:t>
            </a:r>
          </a:p>
        </p:txBody>
      </p:sp>
    </p:spTree>
    <p:extLst>
      <p:ext uri="{BB962C8B-B14F-4D97-AF65-F5344CB8AC3E}">
        <p14:creationId xmlns:p14="http://schemas.microsoft.com/office/powerpoint/2010/main" val="3582525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Cena </a:t>
            </a:r>
            <a:r>
              <a:rPr lang="cs-CZ" dirty="0"/>
              <a:t>tiskárny </a:t>
            </a:r>
          </a:p>
          <a:p>
            <a:r>
              <a:rPr lang="cs-CZ" dirty="0" smtClean="0"/>
              <a:t>Provozní náklady</a:t>
            </a:r>
          </a:p>
          <a:p>
            <a:r>
              <a:rPr lang="cs-CZ" dirty="0" smtClean="0"/>
              <a:t>Typ tiskárny </a:t>
            </a:r>
            <a:endParaRPr lang="cs-CZ" dirty="0"/>
          </a:p>
          <a:p>
            <a:r>
              <a:rPr lang="cs-CZ" dirty="0" smtClean="0"/>
              <a:t>Kvalita tisku</a:t>
            </a:r>
          </a:p>
          <a:p>
            <a:pPr lvl="1"/>
            <a:r>
              <a:rPr lang="cs-CZ" dirty="0" smtClean="0"/>
              <a:t>Udávaná v dpi (</a:t>
            </a:r>
            <a:r>
              <a:rPr lang="cs-CZ" dirty="0" err="1" smtClean="0"/>
              <a:t>dot</a:t>
            </a:r>
            <a:r>
              <a:rPr lang="cs-CZ" dirty="0" smtClean="0"/>
              <a:t> per </a:t>
            </a:r>
            <a:r>
              <a:rPr lang="cs-CZ" dirty="0" err="1" smtClean="0"/>
              <a:t>inch</a:t>
            </a:r>
            <a:r>
              <a:rPr lang="cs-CZ" dirty="0"/>
              <a:t>) - vyjadřuje kolik tiskových bodů dokáže tiskárna vytisknout na jeden anglický palec (2,54 cm) </a:t>
            </a:r>
          </a:p>
          <a:p>
            <a:r>
              <a:rPr lang="cs-CZ" dirty="0" smtClean="0"/>
              <a:t>Hlučnost </a:t>
            </a:r>
            <a:endParaRPr lang="cs-CZ" dirty="0"/>
          </a:p>
          <a:p>
            <a:r>
              <a:rPr lang="cs-CZ" dirty="0" smtClean="0"/>
              <a:t>Rychlost tisku</a:t>
            </a:r>
          </a:p>
          <a:p>
            <a:pPr lvl="1"/>
            <a:r>
              <a:rPr lang="pl-PL" dirty="0"/>
              <a:t>Počet znaků vytištěných za jednotku </a:t>
            </a:r>
            <a:r>
              <a:rPr lang="pl-PL" dirty="0" smtClean="0"/>
              <a:t>času</a:t>
            </a:r>
          </a:p>
          <a:p>
            <a:pPr lvl="1"/>
            <a:r>
              <a:rPr lang="pl-PL" dirty="0" smtClean="0"/>
              <a:t>Počet vytištěných stran za jednu minutu </a:t>
            </a:r>
            <a:endParaRPr lang="cs-CZ" dirty="0"/>
          </a:p>
          <a:p>
            <a:r>
              <a:rPr lang="cs-CZ" dirty="0" smtClean="0"/>
              <a:t>Barevnost</a:t>
            </a:r>
          </a:p>
          <a:p>
            <a:pPr lvl="1"/>
            <a:r>
              <a:rPr lang="cs-CZ" dirty="0"/>
              <a:t>Schopnost tisknout pouze černobíle nebo i </a:t>
            </a:r>
            <a:r>
              <a:rPr lang="cs-CZ" dirty="0" smtClean="0"/>
              <a:t>barevně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5750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tiskáren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Zastaralé</a:t>
            </a:r>
          </a:p>
          <a:p>
            <a:pPr lvl="1"/>
            <a:r>
              <a:rPr lang="cs-CZ" dirty="0" smtClean="0"/>
              <a:t>Řetězové</a:t>
            </a:r>
          </a:p>
          <a:p>
            <a:pPr lvl="1"/>
            <a:r>
              <a:rPr lang="cs-CZ" dirty="0" smtClean="0"/>
              <a:t>Bubnové</a:t>
            </a:r>
          </a:p>
          <a:p>
            <a:pPr lvl="1"/>
            <a:r>
              <a:rPr lang="cs-CZ" dirty="0" smtClean="0"/>
              <a:t>Znakové</a:t>
            </a:r>
          </a:p>
          <a:p>
            <a:r>
              <a:rPr lang="cs-CZ" dirty="0" smtClean="0"/>
              <a:t>Současné</a:t>
            </a:r>
          </a:p>
          <a:p>
            <a:pPr lvl="1"/>
            <a:r>
              <a:rPr lang="cs-CZ" dirty="0" smtClean="0"/>
              <a:t>Jehličkové</a:t>
            </a:r>
          </a:p>
          <a:p>
            <a:pPr lvl="1"/>
            <a:r>
              <a:rPr lang="cs-CZ" dirty="0" smtClean="0"/>
              <a:t>Termální</a:t>
            </a:r>
          </a:p>
          <a:p>
            <a:pPr lvl="1"/>
            <a:r>
              <a:rPr lang="cs-CZ" dirty="0" smtClean="0"/>
              <a:t>Inkoustové</a:t>
            </a:r>
          </a:p>
          <a:p>
            <a:pPr lvl="1"/>
            <a:r>
              <a:rPr lang="cs-CZ" dirty="0" smtClean="0"/>
              <a:t>Laserové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359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1" y="1763183"/>
            <a:ext cx="5756909" cy="5370153"/>
          </a:xfrm>
        </p:spPr>
        <p:txBody>
          <a:bodyPr/>
          <a:lstStyle/>
          <a:p>
            <a:pPr marL="298450" indent="-334963">
              <a:tabLst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V tiskové hlavě je umístěno 8, 9 nebo 24 jehliček</a:t>
            </a:r>
          </a:p>
          <a:p>
            <a:r>
              <a:rPr lang="cs-CZ" dirty="0" smtClean="0"/>
              <a:t>Tisková </a:t>
            </a:r>
            <a:r>
              <a:rPr lang="cs-CZ" dirty="0"/>
              <a:t>hlava se pohybuje nad </a:t>
            </a:r>
            <a:r>
              <a:rPr lang="cs-CZ" dirty="0" smtClean="0"/>
              <a:t>válcem</a:t>
            </a:r>
          </a:p>
          <a:p>
            <a:r>
              <a:rPr lang="cs-CZ" dirty="0"/>
              <a:t>V</a:t>
            </a:r>
            <a:r>
              <a:rPr lang="cs-CZ" dirty="0" smtClean="0"/>
              <a:t>álec </a:t>
            </a:r>
            <a:r>
              <a:rPr lang="cs-CZ" dirty="0"/>
              <a:t>posouvá papírem a na místě, kde se má vytisknou tiskový bod, elektromagnet vystřelí </a:t>
            </a:r>
            <a:r>
              <a:rPr lang="cs-CZ" dirty="0" smtClean="0"/>
              <a:t>jehličku</a:t>
            </a:r>
          </a:p>
          <a:p>
            <a:r>
              <a:rPr lang="cs-CZ" dirty="0" smtClean="0"/>
              <a:t>Jehlička vytvoří přes </a:t>
            </a:r>
            <a:r>
              <a:rPr lang="cs-CZ" dirty="0"/>
              <a:t>barvící pásku </a:t>
            </a:r>
            <a:r>
              <a:rPr lang="cs-CZ" dirty="0" smtClean="0"/>
              <a:t>jeden </a:t>
            </a:r>
            <a:r>
              <a:rPr lang="cs-CZ" dirty="0"/>
              <a:t>bod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100" y="1650746"/>
            <a:ext cx="3352800" cy="2279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61100" y="3953329"/>
            <a:ext cx="3352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ROCKFANG. </a:t>
            </a:r>
            <a:r>
              <a:rPr lang="cs-CZ" sz="1200" i="1" dirty="0"/>
              <a:t>Jehličková tiskárna</a:t>
            </a:r>
            <a:r>
              <a:rPr lang="cs-CZ" sz="1200" dirty="0"/>
              <a:t> [online]. [cit. </a:t>
            </a:r>
            <a:r>
              <a:rPr lang="cs-CZ" sz="1200" dirty="0" smtClean="0"/>
              <a:t>7.10.2012</a:t>
            </a:r>
            <a:r>
              <a:rPr lang="cs-CZ" sz="1200" dirty="0"/>
              <a:t>]. Dostupný pod licencí volné dílo na WWW: http://cs.wikipedia.org/wiki/Soubor:Tally_5040_Passbook_dot_matrix_printer.jpg </a:t>
            </a:r>
          </a:p>
        </p:txBody>
      </p:sp>
    </p:spTree>
    <p:extLst>
      <p:ext uri="{BB962C8B-B14F-4D97-AF65-F5344CB8AC3E}">
        <p14:creationId xmlns:p14="http://schemas.microsoft.com/office/powerpoint/2010/main" val="2650887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Výhody, nevýhody, 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Výhody</a:t>
            </a:r>
          </a:p>
          <a:p>
            <a:pPr lvl="1"/>
            <a:r>
              <a:rPr lang="cs-CZ" dirty="0"/>
              <a:t>nízké pořizovací náklady </a:t>
            </a:r>
          </a:p>
          <a:p>
            <a:pPr lvl="1"/>
            <a:r>
              <a:rPr lang="cs-CZ" dirty="0"/>
              <a:t>nízké provozní náklady </a:t>
            </a:r>
          </a:p>
          <a:p>
            <a:pPr lvl="1"/>
            <a:r>
              <a:rPr lang="cs-CZ" dirty="0"/>
              <a:t>jednoduchá obsluha i výměna pásky </a:t>
            </a:r>
          </a:p>
          <a:p>
            <a:pPr lvl="1"/>
            <a:r>
              <a:rPr lang="cs-CZ" dirty="0"/>
              <a:t>rychlý tisk </a:t>
            </a:r>
          </a:p>
          <a:p>
            <a:pPr lvl="1"/>
            <a:r>
              <a:rPr lang="cs-CZ" dirty="0"/>
              <a:t>možnost tisku na traktorový papír </a:t>
            </a:r>
          </a:p>
          <a:p>
            <a:r>
              <a:rPr lang="cs-CZ" dirty="0"/>
              <a:t>Nevýhody</a:t>
            </a:r>
            <a:r>
              <a:rPr lang="cs-CZ" b="1" dirty="0"/>
              <a:t> </a:t>
            </a:r>
            <a:endParaRPr lang="cs-CZ" b="1" dirty="0" smtClean="0"/>
          </a:p>
          <a:p>
            <a:pPr lvl="1"/>
            <a:r>
              <a:rPr lang="cs-CZ" dirty="0" smtClean="0"/>
              <a:t>nízká </a:t>
            </a:r>
            <a:r>
              <a:rPr lang="cs-CZ" dirty="0"/>
              <a:t>kvalita tisku </a:t>
            </a:r>
          </a:p>
          <a:p>
            <a:pPr lvl="1"/>
            <a:r>
              <a:rPr lang="cs-CZ" dirty="0"/>
              <a:t>hlučný </a:t>
            </a:r>
            <a:r>
              <a:rPr lang="cs-CZ" dirty="0" smtClean="0"/>
              <a:t>provoz</a:t>
            </a:r>
          </a:p>
          <a:p>
            <a:r>
              <a:rPr lang="cs-CZ" dirty="0" smtClean="0"/>
              <a:t>Využití</a:t>
            </a:r>
          </a:p>
          <a:p>
            <a:pPr lvl="1"/>
            <a:r>
              <a:rPr lang="cs-CZ" dirty="0"/>
              <a:t>v </a:t>
            </a:r>
            <a:r>
              <a:rPr lang="cs-CZ" dirty="0" smtClean="0"/>
              <a:t>pokladnách, bankomatech, prodejních terminálech</a:t>
            </a:r>
          </a:p>
          <a:p>
            <a:endParaRPr lang="cs-CZ" dirty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5840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Inkoustové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Základní částí </a:t>
            </a:r>
            <a:r>
              <a:rPr lang="cs-CZ" dirty="0" smtClean="0"/>
              <a:t>je </a:t>
            </a:r>
            <a:r>
              <a:rPr lang="cs-CZ" dirty="0"/>
              <a:t>tisková hlava (</a:t>
            </a:r>
            <a:r>
              <a:rPr lang="cs-CZ" dirty="0" err="1"/>
              <a:t>cartridge</a:t>
            </a:r>
            <a:r>
              <a:rPr lang="cs-CZ" dirty="0" smtClean="0"/>
              <a:t>) = malá </a:t>
            </a:r>
            <a:r>
              <a:rPr lang="cs-CZ" dirty="0"/>
              <a:t>nádobka obsahující </a:t>
            </a:r>
            <a:r>
              <a:rPr lang="cs-CZ" dirty="0" smtClean="0"/>
              <a:t>inkoust</a:t>
            </a:r>
          </a:p>
          <a:p>
            <a:r>
              <a:rPr lang="cs-CZ" dirty="0" smtClean="0"/>
              <a:t>Přes </a:t>
            </a:r>
            <a:r>
              <a:rPr lang="cs-CZ" dirty="0"/>
              <a:t>miniaturní trysky </a:t>
            </a:r>
            <a:r>
              <a:rPr lang="cs-CZ" dirty="0" smtClean="0"/>
              <a:t>inkoust přenášen </a:t>
            </a:r>
            <a:r>
              <a:rPr lang="cs-CZ" dirty="0"/>
              <a:t>v podobě kapiček na </a:t>
            </a:r>
            <a:r>
              <a:rPr lang="cs-CZ" dirty="0" smtClean="0"/>
              <a:t>papír</a:t>
            </a:r>
          </a:p>
          <a:p>
            <a:r>
              <a:rPr lang="cs-CZ" dirty="0" smtClean="0"/>
              <a:t>Tisková </a:t>
            </a:r>
            <a:r>
              <a:rPr lang="cs-CZ" dirty="0"/>
              <a:t>hlava horizontálně přejíždí nad papírem, který je přenosovým mechanizmem posouván </a:t>
            </a:r>
            <a:r>
              <a:rPr lang="cs-CZ" dirty="0" smtClean="0"/>
              <a:t>vpřed a </a:t>
            </a:r>
            <a:r>
              <a:rPr lang="cs-CZ" dirty="0"/>
              <a:t>pomocí trysek nanáší na papír </a:t>
            </a:r>
            <a:r>
              <a:rPr lang="cs-CZ" dirty="0" smtClean="0"/>
              <a:t>inkoust </a:t>
            </a:r>
            <a:endParaRPr lang="cs-CZ" dirty="0"/>
          </a:p>
          <a:p>
            <a:r>
              <a:rPr lang="cs-CZ" dirty="0" smtClean="0"/>
              <a:t>Většinou </a:t>
            </a:r>
            <a:r>
              <a:rPr lang="cs-CZ" dirty="0"/>
              <a:t>je kapička inkoustu zahřívána na vysokou teplotu, která způsobí prudké zvětšení objemu (přeměnu kapaliny v plyn), a tím vznik energie pro přemístění kapičky inkoustu z trysky na papír.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273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Výhody, nevýhody, 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Výhody</a:t>
            </a:r>
            <a:endParaRPr lang="cs-CZ" dirty="0"/>
          </a:p>
          <a:p>
            <a:pPr lvl="1"/>
            <a:r>
              <a:rPr lang="cs-CZ" dirty="0"/>
              <a:t>nízké pořizovací náklady </a:t>
            </a:r>
          </a:p>
          <a:p>
            <a:pPr lvl="1"/>
            <a:r>
              <a:rPr lang="cs-CZ" dirty="0"/>
              <a:t>nehlučný provoz </a:t>
            </a:r>
          </a:p>
          <a:p>
            <a:pPr lvl="1"/>
            <a:r>
              <a:rPr lang="cs-CZ" dirty="0"/>
              <a:t>možnost barevného </a:t>
            </a:r>
            <a:r>
              <a:rPr lang="cs-CZ" dirty="0" smtClean="0"/>
              <a:t>tisku</a:t>
            </a:r>
          </a:p>
          <a:p>
            <a:pPr lvl="1"/>
            <a:r>
              <a:rPr lang="cs-CZ" dirty="0"/>
              <a:t>k</a:t>
            </a:r>
            <a:r>
              <a:rPr lang="cs-CZ" dirty="0" smtClean="0"/>
              <a:t>valitní fotografický tisk</a:t>
            </a:r>
            <a:endParaRPr lang="cs-CZ" dirty="0"/>
          </a:p>
          <a:p>
            <a:r>
              <a:rPr lang="cs-CZ" dirty="0"/>
              <a:t>Nevýhody</a:t>
            </a:r>
            <a:r>
              <a:rPr lang="cs-CZ" b="1" dirty="0"/>
              <a:t> </a:t>
            </a:r>
            <a:endParaRPr lang="cs-CZ" b="1" dirty="0" smtClean="0"/>
          </a:p>
          <a:p>
            <a:pPr lvl="1"/>
            <a:r>
              <a:rPr lang="cs-CZ" dirty="0" smtClean="0"/>
              <a:t>vysoké </a:t>
            </a:r>
            <a:r>
              <a:rPr lang="cs-CZ" dirty="0"/>
              <a:t>provozní náklady </a:t>
            </a:r>
          </a:p>
          <a:p>
            <a:pPr lvl="1"/>
            <a:r>
              <a:rPr lang="cs-CZ" dirty="0"/>
              <a:t>vytištěné dokumenty se po styku s vodou </a:t>
            </a:r>
            <a:r>
              <a:rPr lang="cs-CZ" dirty="0" smtClean="0"/>
              <a:t>rozpíjejí</a:t>
            </a:r>
          </a:p>
          <a:p>
            <a:pPr lvl="1"/>
            <a:r>
              <a:rPr lang="cs-CZ" dirty="0"/>
              <a:t>t</a:t>
            </a:r>
            <a:r>
              <a:rPr lang="cs-CZ" dirty="0" smtClean="0"/>
              <a:t>rysky se mohou ucpat</a:t>
            </a:r>
          </a:p>
          <a:p>
            <a:pPr lvl="1"/>
            <a:r>
              <a:rPr lang="cs-CZ" dirty="0"/>
              <a:t>ž</a:t>
            </a:r>
            <a:r>
              <a:rPr lang="cs-CZ" dirty="0" smtClean="0"/>
              <a:t>ivotnost inkoustu je omezena</a:t>
            </a:r>
          </a:p>
          <a:p>
            <a:r>
              <a:rPr lang="cs-CZ" dirty="0" smtClean="0"/>
              <a:t>Využití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 domácnostech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80100" y="3970251"/>
            <a:ext cx="3352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TOPIKA26. </a:t>
            </a:r>
            <a:r>
              <a:rPr lang="cs-CZ" sz="1200" i="1" dirty="0"/>
              <a:t>Inkoustová tiskárna</a:t>
            </a:r>
            <a:r>
              <a:rPr lang="cs-CZ" sz="1200" dirty="0"/>
              <a:t> [online]. [cit. </a:t>
            </a:r>
            <a:r>
              <a:rPr lang="cs-CZ" sz="1200" dirty="0" smtClean="0"/>
              <a:t>7.10.2012</a:t>
            </a:r>
            <a:r>
              <a:rPr lang="cs-CZ" sz="1200" dirty="0"/>
              <a:t>]. Dostupný pod licencí volné dílo na WWW: http://cs.wikipedia.org/wiki/Soubor:Inkjet1.jpg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300" y="1568450"/>
            <a:ext cx="3200400" cy="2401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8241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Laserové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5756909" cy="5370153"/>
          </a:xfrm>
        </p:spPr>
        <p:txBody>
          <a:bodyPr/>
          <a:lstStyle/>
          <a:p>
            <a:r>
              <a:rPr lang="cs-CZ" dirty="0" smtClean="0"/>
              <a:t>Pracují </a:t>
            </a:r>
            <a:r>
              <a:rPr lang="cs-CZ" dirty="0"/>
              <a:t>na podobném principu jako </a:t>
            </a:r>
            <a:r>
              <a:rPr lang="cs-CZ" dirty="0" smtClean="0"/>
              <a:t>kopírka</a:t>
            </a:r>
          </a:p>
          <a:p>
            <a:r>
              <a:rPr lang="cs-CZ" dirty="0" smtClean="0"/>
              <a:t>Laserový </a:t>
            </a:r>
            <a:r>
              <a:rPr lang="cs-CZ" dirty="0"/>
              <a:t>paprsek vykresluje obrázek na </a:t>
            </a:r>
            <a:r>
              <a:rPr lang="cs-CZ" dirty="0" err="1"/>
              <a:t>světlocitlivý</a:t>
            </a:r>
            <a:r>
              <a:rPr lang="cs-CZ" dirty="0"/>
              <a:t> </a:t>
            </a:r>
            <a:r>
              <a:rPr lang="cs-CZ" dirty="0" smtClean="0"/>
              <a:t>válec</a:t>
            </a:r>
          </a:p>
          <a:p>
            <a:r>
              <a:rPr lang="cs-CZ" dirty="0" smtClean="0"/>
              <a:t>Na povrch válce </a:t>
            </a:r>
            <a:r>
              <a:rPr lang="cs-CZ" dirty="0"/>
              <a:t>se poté nanáší </a:t>
            </a:r>
            <a:r>
              <a:rPr lang="cs-CZ" dirty="0" smtClean="0"/>
              <a:t>toner</a:t>
            </a:r>
          </a:p>
          <a:p>
            <a:r>
              <a:rPr lang="cs-CZ" dirty="0" smtClean="0"/>
              <a:t>Toner </a:t>
            </a:r>
            <a:r>
              <a:rPr lang="cs-CZ" dirty="0"/>
              <a:t>se uchytí jen na osvětlených </a:t>
            </a:r>
            <a:r>
              <a:rPr lang="cs-CZ" dirty="0" smtClean="0"/>
              <a:t>místech</a:t>
            </a:r>
          </a:p>
          <a:p>
            <a:r>
              <a:rPr lang="cs-CZ" dirty="0" smtClean="0"/>
              <a:t>Obtiskne </a:t>
            </a:r>
            <a:r>
              <a:rPr lang="cs-CZ" dirty="0"/>
              <a:t>se na </a:t>
            </a:r>
            <a:r>
              <a:rPr lang="cs-CZ" dirty="0" smtClean="0"/>
              <a:t>papír</a:t>
            </a:r>
          </a:p>
          <a:p>
            <a:r>
              <a:rPr lang="cs-CZ" dirty="0" smtClean="0"/>
              <a:t>Na </a:t>
            </a:r>
            <a:r>
              <a:rPr lang="cs-CZ" dirty="0"/>
              <a:t>závěr je k papíru tepelně fixován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300" y="1554371"/>
            <a:ext cx="3048000" cy="2909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37300" y="4540250"/>
            <a:ext cx="3048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HELLISP. </a:t>
            </a:r>
            <a:r>
              <a:rPr lang="cs-CZ" sz="1200" i="1" dirty="0"/>
              <a:t>Laserová tiskárna</a:t>
            </a:r>
            <a:r>
              <a:rPr lang="cs-CZ" sz="1200" dirty="0"/>
              <a:t> [online]. [cit. </a:t>
            </a:r>
            <a:r>
              <a:rPr lang="cs-CZ" sz="1200" dirty="0" smtClean="0"/>
              <a:t>7.10.2012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http://cs.wikipedia.org/wiki/Soubor:Apple_LaserWriter_Pro_630.jpg </a:t>
            </a:r>
          </a:p>
        </p:txBody>
      </p:sp>
    </p:spTree>
    <p:extLst>
      <p:ext uri="{BB962C8B-B14F-4D97-AF65-F5344CB8AC3E}">
        <p14:creationId xmlns:p14="http://schemas.microsoft.com/office/powerpoint/2010/main" val="2011772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funkce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921" y="1644650"/>
            <a:ext cx="8776979" cy="4684713"/>
          </a:xfrm>
        </p:spPr>
      </p:pic>
      <p:sp>
        <p:nvSpPr>
          <p:cNvPr id="5" name="TextovéPole 4"/>
          <p:cNvSpPr txBox="1"/>
          <p:nvPr/>
        </p:nvSpPr>
        <p:spPr>
          <a:xfrm>
            <a:off x="1079501" y="6750050"/>
            <a:ext cx="762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dirty="0"/>
              <a:t>PREMEK.V@CS.WIKI. </a:t>
            </a:r>
            <a:r>
              <a:rPr lang="pt-BR" sz="1200" i="1" dirty="0"/>
              <a:t>Laserová tiskárna</a:t>
            </a:r>
            <a:r>
              <a:rPr lang="pt-BR" sz="1200" dirty="0"/>
              <a:t> [online]. [cit. </a:t>
            </a:r>
            <a:r>
              <a:rPr lang="cs-CZ" sz="1200" dirty="0"/>
              <a:t>7</a:t>
            </a:r>
            <a:r>
              <a:rPr lang="pt-BR" sz="1200" dirty="0" smtClean="0"/>
              <a:t>.1</a:t>
            </a:r>
            <a:r>
              <a:rPr lang="cs-CZ" sz="1200" dirty="0" smtClean="0"/>
              <a:t>0</a:t>
            </a:r>
            <a:r>
              <a:rPr lang="pt-BR" sz="1200" dirty="0" smtClean="0"/>
              <a:t>.2012</a:t>
            </a:r>
            <a:r>
              <a:rPr lang="pt-BR" sz="1200" dirty="0"/>
              <a:t>]. Dostupný pod licencí volné dílo na WWW: http://cs.wikipedia.org/wiki/Soubor:Laser-printer-diagram-cs.svg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573470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funkce 2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00" y="1492250"/>
            <a:ext cx="7231737" cy="5368925"/>
          </a:xfrm>
        </p:spPr>
      </p:pic>
      <p:sp>
        <p:nvSpPr>
          <p:cNvPr id="5" name="TextovéPole 4"/>
          <p:cNvSpPr txBox="1"/>
          <p:nvPr/>
        </p:nvSpPr>
        <p:spPr>
          <a:xfrm>
            <a:off x="1155701" y="6978650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EN:USER:DMAHALKO. </a:t>
            </a:r>
            <a:r>
              <a:rPr lang="cs-CZ" sz="1200" i="1" dirty="0"/>
              <a:t>Laserová tiskárna</a:t>
            </a:r>
            <a:r>
              <a:rPr lang="cs-CZ" sz="1200" dirty="0"/>
              <a:t> [online]. [cit. </a:t>
            </a:r>
            <a:r>
              <a:rPr lang="cs-CZ" sz="1200" dirty="0" smtClean="0"/>
              <a:t>7.10.2012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http://cs.wikipedia.org/wiki/Soubor:Laser_printer-Writing-cs.svg </a:t>
            </a:r>
          </a:p>
        </p:txBody>
      </p:sp>
    </p:spTree>
    <p:extLst>
      <p:ext uri="{BB962C8B-B14F-4D97-AF65-F5344CB8AC3E}">
        <p14:creationId xmlns:p14="http://schemas.microsoft.com/office/powerpoint/2010/main" val="2630341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Výhody, nevýhody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Výhody</a:t>
            </a:r>
            <a:endParaRPr lang="cs-CZ" dirty="0"/>
          </a:p>
          <a:p>
            <a:pPr lvl="1"/>
            <a:r>
              <a:rPr lang="cs-CZ" dirty="0"/>
              <a:t>nízké provozní náklady </a:t>
            </a:r>
          </a:p>
          <a:p>
            <a:pPr lvl="1"/>
            <a:r>
              <a:rPr lang="cs-CZ" dirty="0"/>
              <a:t>nehlučný provoz </a:t>
            </a:r>
          </a:p>
          <a:p>
            <a:pPr lvl="1"/>
            <a:r>
              <a:rPr lang="cs-CZ" dirty="0"/>
              <a:t>velmi rychlý tisk </a:t>
            </a:r>
          </a:p>
          <a:p>
            <a:pPr lvl="1"/>
            <a:r>
              <a:rPr lang="cs-CZ" dirty="0"/>
              <a:t>kvalitní tisk </a:t>
            </a:r>
          </a:p>
          <a:p>
            <a:r>
              <a:rPr lang="cs-CZ" dirty="0"/>
              <a:t>Nevýhody</a:t>
            </a:r>
            <a:r>
              <a:rPr lang="cs-CZ" b="1" dirty="0"/>
              <a:t> </a:t>
            </a:r>
            <a:endParaRPr lang="cs-CZ" b="1" dirty="0" smtClean="0"/>
          </a:p>
          <a:p>
            <a:pPr lvl="1"/>
            <a:r>
              <a:rPr lang="cs-CZ" dirty="0" smtClean="0"/>
              <a:t>vysoké pořizovací </a:t>
            </a:r>
            <a:r>
              <a:rPr lang="cs-CZ" dirty="0"/>
              <a:t>náklady </a:t>
            </a:r>
          </a:p>
          <a:p>
            <a:pPr lvl="1"/>
            <a:r>
              <a:rPr lang="cs-CZ" dirty="0"/>
              <a:t>při tisku je v činnosti laser, který způsobuje vznik ozónu, který je pro člověka velmi nebezpečný </a:t>
            </a:r>
          </a:p>
          <a:p>
            <a:pPr lvl="1"/>
            <a:r>
              <a:rPr lang="cs-CZ" dirty="0"/>
              <a:t>náročnější obsluha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5636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2800" dirty="0"/>
              <a:t>ROCKFANG. </a:t>
            </a:r>
            <a:r>
              <a:rPr lang="cs-CZ" sz="2800" i="1" dirty="0"/>
              <a:t>Jehličková tiskárna</a:t>
            </a:r>
            <a:r>
              <a:rPr lang="cs-CZ" sz="2800" dirty="0"/>
              <a:t> [online]. [cit. 7.10.2012]. Dostupný pod licencí volné dílo na WWW: http://cs.wikipedia.org/wiki/Soubor:Tally_5040_Passbook_dot_matrix_printer.jpg </a:t>
            </a:r>
          </a:p>
          <a:p>
            <a:r>
              <a:rPr lang="cs-CZ" sz="2800" dirty="0"/>
              <a:t>TOPIKA26. </a:t>
            </a:r>
            <a:r>
              <a:rPr lang="cs-CZ" sz="2800" i="1" dirty="0"/>
              <a:t>Inkoustová tiskárna</a:t>
            </a:r>
            <a:r>
              <a:rPr lang="cs-CZ" sz="2800" dirty="0"/>
              <a:t> [online]. [cit. 7.10.2012]. Dostupný pod licencí volné dílo na WWW: http://cs.wikipedia.org/wiki/Soubor:Inkjet1.jpg </a:t>
            </a:r>
          </a:p>
          <a:p>
            <a:r>
              <a:rPr lang="pt-BR" sz="2800" dirty="0"/>
              <a:t>PREMEK.V@CS.WIKI. </a:t>
            </a:r>
            <a:r>
              <a:rPr lang="pt-BR" sz="2800" i="1" dirty="0"/>
              <a:t>Laserová tiskárna</a:t>
            </a:r>
            <a:r>
              <a:rPr lang="pt-BR" sz="2800" dirty="0"/>
              <a:t> [online]. [cit. </a:t>
            </a:r>
            <a:r>
              <a:rPr lang="cs-CZ" sz="2800" dirty="0"/>
              <a:t>7</a:t>
            </a:r>
            <a:r>
              <a:rPr lang="pt-BR" sz="2800" dirty="0"/>
              <a:t>.1</a:t>
            </a:r>
            <a:r>
              <a:rPr lang="cs-CZ" sz="2800" dirty="0"/>
              <a:t>0</a:t>
            </a:r>
            <a:r>
              <a:rPr lang="pt-BR" sz="2800" dirty="0"/>
              <a:t>.2012]. Dostupný pod licencí volné dílo na WWW: </a:t>
            </a:r>
            <a:r>
              <a:rPr lang="pt-BR" sz="2800" dirty="0">
                <a:hlinkClick r:id="rId2"/>
              </a:rPr>
              <a:t>http://</a:t>
            </a:r>
            <a:r>
              <a:rPr lang="pt-BR" sz="2800" dirty="0" smtClean="0">
                <a:hlinkClick r:id="rId2"/>
              </a:rPr>
              <a:t>cs.wikipedia.org/wiki/Soubor:Laser-printer-diagram-cs.svg</a:t>
            </a:r>
            <a:endParaRPr lang="cs-CZ" sz="2800" dirty="0" smtClean="0"/>
          </a:p>
          <a:p>
            <a:r>
              <a:rPr lang="cs-CZ" sz="2800" dirty="0"/>
              <a:t>EN:USER:DMAHALKO. </a:t>
            </a:r>
            <a:r>
              <a:rPr lang="cs-CZ" sz="2800" i="1" dirty="0"/>
              <a:t>Laserová tiskárna</a:t>
            </a:r>
            <a:r>
              <a:rPr lang="cs-CZ" sz="2800" dirty="0"/>
              <a:t> [online]. [cit. 7.10.2012]. Dostupný pod licencí </a:t>
            </a:r>
            <a:r>
              <a:rPr lang="cs-CZ" sz="2800" dirty="0" err="1"/>
              <a:t>Creative</a:t>
            </a:r>
            <a:r>
              <a:rPr lang="cs-CZ" sz="2800" dirty="0"/>
              <a:t> </a:t>
            </a:r>
            <a:r>
              <a:rPr lang="cs-CZ" sz="2800" dirty="0" err="1"/>
              <a:t>Commons</a:t>
            </a:r>
            <a:r>
              <a:rPr lang="cs-CZ" sz="2800" dirty="0"/>
              <a:t> na WWW: </a:t>
            </a: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cs.wikipedia.org/wiki/Soubor:Laser_printer-Writing-cs.svg</a:t>
            </a:r>
            <a:endParaRPr lang="cs-CZ" sz="2800" dirty="0" smtClean="0"/>
          </a:p>
          <a:p>
            <a:r>
              <a:rPr lang="cs-CZ" sz="2900" dirty="0"/>
              <a:t>Počítačová tiskárna. In: </a:t>
            </a:r>
            <a:r>
              <a:rPr lang="cs-CZ" sz="2900" i="1" dirty="0" err="1"/>
              <a:t>Wikipedia</a:t>
            </a:r>
            <a:r>
              <a:rPr lang="cs-CZ" sz="2900" i="1" dirty="0"/>
              <a:t>: </a:t>
            </a:r>
            <a:r>
              <a:rPr lang="cs-CZ" sz="2900" i="1" dirty="0" err="1"/>
              <a:t>the</a:t>
            </a:r>
            <a:r>
              <a:rPr lang="cs-CZ" sz="2900" i="1" dirty="0"/>
              <a:t> free </a:t>
            </a:r>
            <a:r>
              <a:rPr lang="cs-CZ" sz="2900" i="1" dirty="0" err="1"/>
              <a:t>encyclopedia</a:t>
            </a:r>
            <a:r>
              <a:rPr lang="cs-CZ" sz="2900" dirty="0"/>
              <a:t> [online]. San Francisco (CA): </a:t>
            </a:r>
            <a:r>
              <a:rPr lang="cs-CZ" sz="2900" dirty="0" err="1"/>
              <a:t>Wikimedia</a:t>
            </a:r>
            <a:r>
              <a:rPr lang="cs-CZ" sz="2900" dirty="0"/>
              <a:t> </a:t>
            </a:r>
            <a:r>
              <a:rPr lang="cs-CZ" sz="2900" dirty="0" err="1"/>
              <a:t>Foundation</a:t>
            </a:r>
            <a:r>
              <a:rPr lang="cs-CZ" sz="2900" dirty="0"/>
              <a:t>, 2001-2010, 3. 12. 2012 [cit. 2012-10-07]. Dostupné z: http://</a:t>
            </a:r>
            <a:r>
              <a:rPr lang="cs-CZ" sz="2900" dirty="0" smtClean="0"/>
              <a:t>cs.wikipedia.org/wiki/Po%C4%8D%C3%ADta%C4%8Dov%C3%A1_tisk%C3%A1rna</a:t>
            </a:r>
            <a:endParaRPr lang="cs-CZ" sz="2900" dirty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83</TotalTime>
  <Words>750</Words>
  <Application>Microsoft Office PowerPoint</Application>
  <PresentationFormat>Vlastní</PresentationFormat>
  <Paragraphs>128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Tiskárny</vt:lpstr>
      <vt:lpstr>Obsah</vt:lpstr>
      <vt:lpstr>Funkce</vt:lpstr>
      <vt:lpstr>Základní parametry</vt:lpstr>
      <vt:lpstr>Typy tiskáren</vt:lpstr>
      <vt:lpstr>Jehličkové</vt:lpstr>
      <vt:lpstr>Výhody, nevýhody, využití</vt:lpstr>
      <vt:lpstr>Inkoustové</vt:lpstr>
      <vt:lpstr>Výhody, nevýhody, využití</vt:lpstr>
      <vt:lpstr>Laserové</vt:lpstr>
      <vt:lpstr>Princip funkce</vt:lpstr>
      <vt:lpstr>Princip funkce 2</vt:lpstr>
      <vt:lpstr>Výhody, nevýhody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32</cp:revision>
  <dcterms:created xsi:type="dcterms:W3CDTF">2006-08-16T00:00:00Z</dcterms:created>
  <dcterms:modified xsi:type="dcterms:W3CDTF">2012-12-10T18:33:56Z</dcterms:modified>
</cp:coreProperties>
</file>