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D776-B2C1-4CA8-889F-D36ED41E1867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169B0-EDDD-41DF-BB1A-CC1665F0E2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857224" y="4143380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Arial" pitchFamily="34" charset="0"/>
                <a:cs typeface="Arial" pitchFamily="34" charset="0"/>
              </a:rPr>
              <a:t>Anotace: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Prezentace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určena k výkladu a procvičení učiva Stavba atomu v 8. ročníku a opakování učiva v 9. ročníku.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Období: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září - prosinec 2011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500034" y="428604"/>
            <a:ext cx="778677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Škola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Základní škola Varnsdorf, Edisonova 2821, okres Děčín,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příspěvková organizace</a:t>
            </a:r>
          </a:p>
          <a:p>
            <a:r>
              <a:rPr lang="cs-CZ" b="1" smtClean="0">
                <a:latin typeface="Arial" pitchFamily="34" charset="0"/>
                <a:cs typeface="Arial" pitchFamily="34" charset="0"/>
              </a:rPr>
              <a:t>Člověk a příroda, chemie, chemické látky - atom</a:t>
            </a:r>
          </a:p>
          <a:p>
            <a:r>
              <a:rPr lang="cs-CZ" b="1" smtClean="0">
                <a:latin typeface="Arial" pitchFamily="34" charset="0"/>
                <a:cs typeface="Arial" pitchFamily="34" charset="0"/>
              </a:rPr>
              <a:t>Autor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Ing. Zdeňka Botková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Název pomůcky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VY_52_INOVACE_10/III. SADA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215238" cy="2071702"/>
          </a:xfrm>
        </p:spPr>
        <p:txBody>
          <a:bodyPr>
            <a:normAutofit fontScale="92500" lnSpcReduction="10000"/>
          </a:bodyPr>
          <a:lstStyle/>
          <a:p>
            <a:endParaRPr lang="cs-CZ" sz="4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8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ATOM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ATOM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5. st. př. n. l. – Demokritos, </a:t>
            </a:r>
            <a:r>
              <a:rPr lang="cs-CZ" sz="2800" dirty="0" err="1" smtClean="0">
                <a:latin typeface="Arial" pitchFamily="34" charset="0"/>
                <a:ea typeface="Cambria Math"/>
                <a:cs typeface="Arial" pitchFamily="34" charset="0"/>
              </a:rPr>
              <a:t>Leukippos</a:t>
            </a:r>
            <a:endParaRPr lang="cs-CZ" sz="2800" dirty="0" smtClean="0">
              <a:latin typeface="Arial" pitchFamily="34" charset="0"/>
              <a:ea typeface="Cambria Math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látky se skládají z malých nedělitelných částeček – </a:t>
            </a:r>
            <a:r>
              <a:rPr lang="cs-CZ" sz="2800" dirty="0" smtClean="0">
                <a:solidFill>
                  <a:srgbClr val="0070C0"/>
                </a:solidFill>
                <a:latin typeface="Arial" pitchFamily="34" charset="0"/>
                <a:ea typeface="Cambria Math"/>
                <a:cs typeface="Arial" pitchFamily="34" charset="0"/>
              </a:rPr>
              <a:t>atomů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(</a:t>
            </a:r>
            <a:r>
              <a:rPr lang="cs-CZ" sz="2800" i="1" dirty="0" err="1" smtClean="0">
                <a:latin typeface="Arial" pitchFamily="34" charset="0"/>
                <a:ea typeface="Cambria Math"/>
                <a:cs typeface="Arial" pitchFamily="34" charset="0"/>
              </a:rPr>
              <a:t>atomos</a:t>
            </a:r>
            <a:r>
              <a:rPr lang="cs-CZ" sz="2800" i="1" dirty="0" smtClean="0">
                <a:latin typeface="Arial" pitchFamily="34" charset="0"/>
                <a:ea typeface="Cambria Math"/>
                <a:cs typeface="Arial" pitchFamily="34" charset="0"/>
              </a:rPr>
              <a:t> = nedělitelný)</a:t>
            </a:r>
          </a:p>
          <a:p>
            <a:endParaRPr lang="cs-CZ" sz="2800" dirty="0" smtClean="0">
              <a:latin typeface="Arial" pitchFamily="34" charset="0"/>
              <a:ea typeface="Cambria Math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19. st. – J. Dalton – </a:t>
            </a:r>
            <a:r>
              <a:rPr lang="cs-CZ" sz="2800" dirty="0" smtClean="0">
                <a:solidFill>
                  <a:srgbClr val="0070C0"/>
                </a:solidFill>
                <a:latin typeface="Arial" pitchFamily="34" charset="0"/>
                <a:ea typeface="Cambria Math"/>
                <a:cs typeface="Arial" pitchFamily="34" charset="0"/>
              </a:rPr>
              <a:t>atomová teorie</a:t>
            </a:r>
            <a:endParaRPr lang="cs-CZ" sz="2800" dirty="0" smtClean="0">
              <a:latin typeface="Arial" pitchFamily="34" charset="0"/>
              <a:ea typeface="Cambria Math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atom je základní stavební částice všech látek</a:t>
            </a:r>
          </a:p>
          <a:p>
            <a:pPr>
              <a:buFontTx/>
              <a:buChar char="-"/>
            </a:pPr>
            <a:endParaRPr lang="cs-CZ" sz="2800" dirty="0" smtClean="0">
              <a:latin typeface="Arial" pitchFamily="34" charset="0"/>
              <a:ea typeface="Cambria Math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20. st. – potvrzení existence atomů a jeho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	     vnitřní struktury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Atom se skládá z jádra a elektronového obalu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MODELY ATOMŮ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1538" y="1643050"/>
            <a:ext cx="73581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E. </a:t>
            </a:r>
            <a:r>
              <a:rPr lang="cs-CZ" sz="2800" dirty="0" err="1" smtClean="0"/>
              <a:t>Rutherford</a:t>
            </a:r>
            <a:r>
              <a:rPr lang="cs-CZ" sz="2800" dirty="0" smtClean="0"/>
              <a:t> 1911 - </a:t>
            </a:r>
            <a:r>
              <a:rPr lang="cs-CZ" sz="2800" dirty="0" smtClean="0">
                <a:solidFill>
                  <a:srgbClr val="0070C0"/>
                </a:solidFill>
              </a:rPr>
              <a:t>planetární model atomu</a:t>
            </a:r>
          </a:p>
          <a:p>
            <a:pPr>
              <a:buFontTx/>
              <a:buChar char="-"/>
            </a:pPr>
            <a:r>
              <a:rPr lang="cs-CZ" sz="2800" dirty="0" smtClean="0"/>
              <a:t> kolem jádra obíhají po kružnicích elektrony</a:t>
            </a:r>
          </a:p>
          <a:p>
            <a:endParaRPr lang="cs-CZ" sz="2800" dirty="0" smtClean="0"/>
          </a:p>
          <a:p>
            <a:r>
              <a:rPr lang="cs-CZ" sz="2800" dirty="0" smtClean="0"/>
              <a:t>N. </a:t>
            </a:r>
            <a:r>
              <a:rPr lang="cs-CZ" sz="2800" dirty="0" err="1" smtClean="0"/>
              <a:t>Bohr</a:t>
            </a:r>
            <a:r>
              <a:rPr lang="cs-CZ" sz="2800" dirty="0" smtClean="0"/>
              <a:t> 1913 – zpřesnění planetárního modelu</a:t>
            </a:r>
          </a:p>
          <a:p>
            <a:endParaRPr lang="cs-CZ" sz="2800" dirty="0" smtClean="0"/>
          </a:p>
          <a:p>
            <a:r>
              <a:rPr lang="cs-CZ" sz="2800" dirty="0" smtClean="0"/>
              <a:t>Současná teorie – </a:t>
            </a:r>
            <a:r>
              <a:rPr lang="cs-CZ" sz="2800" dirty="0" smtClean="0">
                <a:solidFill>
                  <a:srgbClr val="0070C0"/>
                </a:solidFill>
              </a:rPr>
              <a:t>kvantově mechanický model</a:t>
            </a:r>
          </a:p>
          <a:p>
            <a:r>
              <a:rPr lang="cs-CZ" sz="2800" dirty="0" smtClean="0"/>
              <a:t>- principy „kvantové mechaniky“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JÁDRO ATOMŮ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1538" y="2000240"/>
            <a:ext cx="735811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skládá se z </a:t>
            </a:r>
            <a:r>
              <a:rPr lang="cs-CZ" sz="2800" dirty="0" smtClean="0">
                <a:solidFill>
                  <a:srgbClr val="0070C0"/>
                </a:solidFill>
              </a:rPr>
              <a:t>protonů</a:t>
            </a:r>
            <a:r>
              <a:rPr lang="cs-CZ" sz="2800" dirty="0" smtClean="0"/>
              <a:t> a </a:t>
            </a:r>
            <a:r>
              <a:rPr lang="cs-CZ" sz="2800" dirty="0" smtClean="0">
                <a:solidFill>
                  <a:srgbClr val="0070C0"/>
                </a:solidFill>
              </a:rPr>
              <a:t>neutronů</a:t>
            </a:r>
          </a:p>
          <a:p>
            <a:pPr>
              <a:buFontTx/>
              <a:buChar char="-"/>
            </a:pPr>
            <a:r>
              <a:rPr lang="cs-CZ" sz="2800" dirty="0" smtClean="0"/>
              <a:t> poloměr 10</a:t>
            </a:r>
            <a:r>
              <a:rPr lang="cs-CZ" sz="2800" baseline="30000" dirty="0" smtClean="0"/>
              <a:t>-15 </a:t>
            </a:r>
            <a:r>
              <a:rPr lang="cs-CZ" sz="2800" dirty="0" smtClean="0"/>
              <a:t>– 10</a:t>
            </a:r>
            <a:r>
              <a:rPr lang="cs-CZ" sz="2800" baseline="30000" dirty="0" smtClean="0"/>
              <a:t>-14 </a:t>
            </a:r>
            <a:r>
              <a:rPr lang="cs-CZ" sz="2800" dirty="0" smtClean="0"/>
              <a:t>m</a:t>
            </a:r>
          </a:p>
          <a:p>
            <a:pPr>
              <a:buFontTx/>
              <a:buChar char="-"/>
            </a:pPr>
            <a:r>
              <a:rPr lang="cs-CZ" sz="2800" dirty="0" smtClean="0"/>
              <a:t> téměř veškerá hmotnost atomu (99%)</a:t>
            </a:r>
          </a:p>
          <a:p>
            <a:pPr>
              <a:buFontTx/>
              <a:buChar char="-"/>
            </a:pPr>
            <a:r>
              <a:rPr lang="cs-CZ" sz="2800" dirty="0" smtClean="0"/>
              <a:t> hustota </a:t>
            </a:r>
            <a:r>
              <a:rPr lang="el-GR" sz="2800" dirty="0" smtClean="0">
                <a:ea typeface="Cambria Math"/>
              </a:rPr>
              <a:t>ρ</a:t>
            </a:r>
            <a:r>
              <a:rPr lang="cs-CZ" sz="2800" dirty="0" smtClean="0">
                <a:ea typeface="Cambria Math"/>
              </a:rPr>
              <a:t> = 10</a:t>
            </a:r>
            <a:r>
              <a:rPr lang="cs-CZ" sz="2800" baseline="30000" dirty="0" smtClean="0">
                <a:ea typeface="Cambria Math"/>
              </a:rPr>
              <a:t>17 </a:t>
            </a:r>
            <a:r>
              <a:rPr lang="cs-CZ" sz="2800" dirty="0" smtClean="0">
                <a:ea typeface="Cambria Math"/>
              </a:rPr>
              <a:t>kg/m</a:t>
            </a:r>
            <a:r>
              <a:rPr lang="cs-CZ" sz="2800" baseline="30000" dirty="0" smtClean="0">
                <a:ea typeface="Cambria Math"/>
              </a:rPr>
              <a:t>3</a:t>
            </a:r>
          </a:p>
          <a:p>
            <a:r>
              <a:rPr lang="cs-CZ" sz="2800" dirty="0" smtClean="0">
                <a:ea typeface="Cambria Math"/>
              </a:rPr>
              <a:t>  (1 cm</a:t>
            </a:r>
            <a:r>
              <a:rPr lang="cs-CZ" sz="2800" baseline="30000" dirty="0" smtClean="0">
                <a:ea typeface="Cambria Math"/>
              </a:rPr>
              <a:t>3</a:t>
            </a:r>
            <a:r>
              <a:rPr lang="cs-CZ" sz="2800" dirty="0" smtClean="0">
                <a:ea typeface="Cambria Math"/>
              </a:rPr>
              <a:t> hmoty složené jen z protonů a neutronů</a:t>
            </a:r>
          </a:p>
          <a:p>
            <a:r>
              <a:rPr lang="cs-CZ" sz="2800" dirty="0" smtClean="0">
                <a:ea typeface="Cambria Math"/>
              </a:rPr>
              <a:t>   by vážil 100 milionů tun)</a:t>
            </a:r>
          </a:p>
          <a:p>
            <a:pPr>
              <a:buFontTx/>
              <a:buChar char="-"/>
            </a:pPr>
            <a:r>
              <a:rPr lang="cs-CZ" sz="2800" dirty="0" smtClean="0">
                <a:ea typeface="Cambria Math"/>
              </a:rPr>
              <a:t> počet protonů - </a:t>
            </a:r>
            <a:r>
              <a:rPr lang="cs-CZ" sz="2800" dirty="0" smtClean="0">
                <a:solidFill>
                  <a:srgbClr val="0070C0"/>
                </a:solidFill>
                <a:ea typeface="Cambria Math"/>
              </a:rPr>
              <a:t>protonové číslo (atomové č.)</a:t>
            </a:r>
          </a:p>
          <a:p>
            <a:pPr>
              <a:buFontTx/>
              <a:buChar char="-"/>
            </a:pPr>
            <a:r>
              <a:rPr lang="cs-CZ" sz="2800" dirty="0" smtClean="0">
                <a:ea typeface="Cambria Math"/>
              </a:rPr>
              <a:t> počet neutronů - </a:t>
            </a:r>
            <a:r>
              <a:rPr lang="cs-CZ" sz="2800" dirty="0" smtClean="0">
                <a:solidFill>
                  <a:srgbClr val="0070C0"/>
                </a:solidFill>
                <a:ea typeface="Cambria Math"/>
              </a:rPr>
              <a:t>neutronové číslo</a:t>
            </a:r>
          </a:p>
          <a:p>
            <a:pPr>
              <a:buFontTx/>
              <a:buChar char="-"/>
            </a:pPr>
            <a:r>
              <a:rPr lang="cs-CZ" sz="2800" dirty="0" smtClean="0">
                <a:ea typeface="Cambria Math"/>
              </a:rPr>
              <a:t> součet protonů a neutronů - </a:t>
            </a:r>
            <a:r>
              <a:rPr lang="cs-CZ" sz="2800" dirty="0" smtClean="0">
                <a:solidFill>
                  <a:srgbClr val="0070C0"/>
                </a:solidFill>
                <a:ea typeface="Cambria Math"/>
              </a:rPr>
              <a:t>nukleonové číslo</a:t>
            </a:r>
          </a:p>
          <a:p>
            <a:pPr lvl="2"/>
            <a:r>
              <a:rPr lang="cs-CZ" sz="2800" dirty="0" smtClean="0">
                <a:solidFill>
                  <a:srgbClr val="0070C0"/>
                </a:solidFill>
                <a:ea typeface="Cambria Math"/>
              </a:rPr>
              <a:t>		                 ( hmotnostní číslo)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JÁDRO ATOMŮ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57224" y="1928802"/>
            <a:ext cx="7358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Proton</a:t>
            </a:r>
          </a:p>
          <a:p>
            <a:r>
              <a:rPr lang="cs-CZ" sz="2800" dirty="0" smtClean="0"/>
              <a:t>	- kladný náboj  	+1,602 . 10</a:t>
            </a:r>
            <a:r>
              <a:rPr lang="cs-CZ" sz="2800" baseline="30000" dirty="0" smtClean="0"/>
              <a:t>-19 </a:t>
            </a:r>
            <a:r>
              <a:rPr lang="cs-CZ" sz="2800" dirty="0" smtClean="0"/>
              <a:t>C</a:t>
            </a:r>
          </a:p>
          <a:p>
            <a:r>
              <a:rPr lang="cs-CZ" sz="2800" dirty="0" smtClean="0"/>
              <a:t>	- hmotnost		1,673 . 10</a:t>
            </a:r>
            <a:r>
              <a:rPr lang="cs-CZ" sz="2800" baseline="30000" dirty="0" smtClean="0"/>
              <a:t>-27 </a:t>
            </a:r>
            <a:r>
              <a:rPr lang="cs-CZ" sz="2800" dirty="0" smtClean="0"/>
              <a:t>kg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Neutron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	</a:t>
            </a:r>
            <a:r>
              <a:rPr lang="cs-CZ" sz="2800" dirty="0" smtClean="0"/>
              <a:t>- bez náboje (neutrální)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	</a:t>
            </a:r>
            <a:r>
              <a:rPr lang="cs-CZ" sz="2800" dirty="0" smtClean="0"/>
              <a:t>- hmotnost		1,675 . 10</a:t>
            </a:r>
            <a:r>
              <a:rPr lang="cs-CZ" sz="2800" baseline="30000" dirty="0" smtClean="0"/>
              <a:t>-27</a:t>
            </a:r>
            <a:r>
              <a:rPr lang="cs-CZ" sz="2800" dirty="0" smtClean="0"/>
              <a:t> kg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JÁDRO ATOMŮ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57224" y="1928802"/>
            <a:ext cx="73581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Látky složené z atomů se </a:t>
            </a:r>
            <a:r>
              <a:rPr lang="cs-CZ" sz="2800" dirty="0" smtClean="0">
                <a:solidFill>
                  <a:srgbClr val="0070C0"/>
                </a:solidFill>
              </a:rPr>
              <a:t>stejným protonovým </a:t>
            </a:r>
            <a:r>
              <a:rPr lang="cs-CZ" sz="2800" dirty="0" smtClean="0"/>
              <a:t>číslem – </a:t>
            </a:r>
            <a:r>
              <a:rPr lang="cs-CZ" sz="2800" b="1" dirty="0" smtClean="0">
                <a:solidFill>
                  <a:srgbClr val="0070C0"/>
                </a:solidFill>
              </a:rPr>
              <a:t>PRVKY</a:t>
            </a:r>
          </a:p>
          <a:p>
            <a:endParaRPr lang="cs-CZ" sz="2800" dirty="0" smtClean="0"/>
          </a:p>
          <a:p>
            <a:r>
              <a:rPr lang="cs-CZ" sz="2800" dirty="0" smtClean="0"/>
              <a:t>Látky složené z atomů se </a:t>
            </a:r>
            <a:r>
              <a:rPr lang="cs-CZ" sz="2800" dirty="0" smtClean="0">
                <a:solidFill>
                  <a:srgbClr val="0070C0"/>
                </a:solidFill>
              </a:rPr>
              <a:t>stejným nukleonovým </a:t>
            </a:r>
            <a:r>
              <a:rPr lang="cs-CZ" sz="2800" dirty="0" smtClean="0"/>
              <a:t>číslem – </a:t>
            </a:r>
            <a:r>
              <a:rPr lang="cs-CZ" sz="2800" b="1" dirty="0" smtClean="0">
                <a:solidFill>
                  <a:srgbClr val="0070C0"/>
                </a:solidFill>
              </a:rPr>
              <a:t>NUKLIDY</a:t>
            </a:r>
          </a:p>
          <a:p>
            <a:endParaRPr lang="cs-CZ" sz="2800" dirty="0" smtClean="0"/>
          </a:p>
          <a:p>
            <a:r>
              <a:rPr lang="cs-CZ" sz="2800" dirty="0" smtClean="0"/>
              <a:t>Látky složené z atomů se </a:t>
            </a:r>
            <a:r>
              <a:rPr lang="cs-CZ" sz="2800" dirty="0" smtClean="0">
                <a:solidFill>
                  <a:srgbClr val="0070C0"/>
                </a:solidFill>
              </a:rPr>
              <a:t>stejným protonovým</a:t>
            </a:r>
            <a:r>
              <a:rPr lang="cs-CZ" sz="2800" dirty="0" smtClean="0"/>
              <a:t>, ale </a:t>
            </a:r>
            <a:r>
              <a:rPr lang="cs-CZ" sz="2800" dirty="0" smtClean="0">
                <a:solidFill>
                  <a:srgbClr val="0070C0"/>
                </a:solidFill>
              </a:rPr>
              <a:t>různým neutronovým </a:t>
            </a:r>
            <a:r>
              <a:rPr lang="cs-CZ" sz="2800" dirty="0" smtClean="0"/>
              <a:t>číslem – </a:t>
            </a:r>
            <a:r>
              <a:rPr lang="cs-CZ" sz="2800" b="1" dirty="0" smtClean="0">
                <a:solidFill>
                  <a:srgbClr val="0070C0"/>
                </a:solidFill>
              </a:rPr>
              <a:t>IZOTOPY</a:t>
            </a:r>
          </a:p>
          <a:p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ELEKTRONOVÝ OBAL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1928802"/>
            <a:ext cx="79296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800" dirty="0" smtClean="0"/>
              <a:t> tvořen </a:t>
            </a:r>
            <a:r>
              <a:rPr lang="cs-CZ" sz="2800" dirty="0" smtClean="0">
                <a:solidFill>
                  <a:srgbClr val="0070C0"/>
                </a:solidFill>
              </a:rPr>
              <a:t>elektrony</a:t>
            </a:r>
          </a:p>
          <a:p>
            <a:pPr>
              <a:buFontTx/>
              <a:buChar char="-"/>
            </a:pPr>
            <a:r>
              <a:rPr lang="cs-CZ" sz="2800" dirty="0" smtClean="0"/>
              <a:t> (model) uspořádání ve vrstvách</a:t>
            </a:r>
          </a:p>
          <a:p>
            <a:pPr>
              <a:buFontTx/>
              <a:buChar char="-"/>
            </a:pPr>
            <a:r>
              <a:rPr lang="cs-CZ" sz="2800" dirty="0" smtClean="0"/>
              <a:t> vrstva nejdále od jádra – </a:t>
            </a:r>
            <a:r>
              <a:rPr lang="cs-CZ" sz="2800" b="1" dirty="0" smtClean="0">
                <a:solidFill>
                  <a:srgbClr val="0070C0"/>
                </a:solidFill>
              </a:rPr>
              <a:t>VALENČNÍ</a:t>
            </a:r>
          </a:p>
          <a:p>
            <a:pPr>
              <a:buFontTx/>
              <a:buChar char="-"/>
            </a:pPr>
            <a:r>
              <a:rPr lang="cs-CZ" sz="2800" dirty="0" smtClean="0"/>
              <a:t> elektrony ve valenční vrstvě - </a:t>
            </a:r>
            <a:r>
              <a:rPr lang="cs-CZ" sz="2800" b="1" dirty="0" smtClean="0">
                <a:solidFill>
                  <a:srgbClr val="0070C0"/>
                </a:solidFill>
              </a:rPr>
              <a:t>VALENČNÍ ELEKTRONY</a:t>
            </a:r>
          </a:p>
          <a:p>
            <a:pPr>
              <a:buFontTx/>
              <a:buChar char="-"/>
            </a:pPr>
            <a:r>
              <a:rPr lang="cs-CZ" sz="2800" b="1" dirty="0" smtClean="0"/>
              <a:t> </a:t>
            </a:r>
            <a:r>
              <a:rPr lang="cs-CZ" sz="2800" dirty="0" smtClean="0"/>
              <a:t>ve valenční vrstvě max. 8 valenčních elektronů</a:t>
            </a:r>
          </a:p>
          <a:p>
            <a:pPr lvl="1"/>
            <a:r>
              <a:rPr lang="cs-CZ" sz="2800" dirty="0" smtClean="0"/>
              <a:t>(kromě 1. vrstvy – max. 2 elektrony)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14348" y="4857760"/>
            <a:ext cx="72866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Elektron</a:t>
            </a:r>
          </a:p>
          <a:p>
            <a:r>
              <a:rPr lang="cs-CZ" sz="2800" dirty="0" smtClean="0"/>
              <a:t>	- záporný náboj	-1,602 . 10</a:t>
            </a:r>
            <a:r>
              <a:rPr lang="cs-CZ" sz="2800" baseline="30000" dirty="0" smtClean="0"/>
              <a:t>-19</a:t>
            </a:r>
            <a:r>
              <a:rPr lang="cs-CZ" sz="2800" dirty="0" smtClean="0"/>
              <a:t> C</a:t>
            </a:r>
          </a:p>
          <a:p>
            <a:r>
              <a:rPr lang="cs-CZ" sz="2800" dirty="0" smtClean="0"/>
              <a:t>	- hmotnost		9,109 . 10</a:t>
            </a:r>
            <a:r>
              <a:rPr lang="cs-CZ" sz="2800" baseline="30000" dirty="0" smtClean="0"/>
              <a:t>-31 </a:t>
            </a:r>
            <a:r>
              <a:rPr lang="cs-CZ" sz="2800" dirty="0" smtClean="0"/>
              <a:t>kg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ATOM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1428736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	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8" y="1928802"/>
            <a:ext cx="84296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POČET </a:t>
            </a:r>
            <a:r>
              <a:rPr lang="cs-CZ" sz="2800" b="1" dirty="0" smtClean="0">
                <a:solidFill>
                  <a:srgbClr val="0070C0"/>
                </a:solidFill>
              </a:rPr>
              <a:t>PROTONŮ</a:t>
            </a:r>
            <a:r>
              <a:rPr lang="cs-CZ" sz="2800" b="1" dirty="0" smtClean="0"/>
              <a:t> V JÁDŘE </a:t>
            </a:r>
          </a:p>
          <a:p>
            <a:r>
              <a:rPr lang="cs-CZ" sz="2800" b="1" dirty="0" smtClean="0"/>
              <a:t>		      JE </a:t>
            </a:r>
            <a:r>
              <a:rPr lang="cs-CZ" sz="2800" b="1" dirty="0" smtClean="0">
                <a:solidFill>
                  <a:srgbClr val="0070C0"/>
                </a:solidFill>
              </a:rPr>
              <a:t>STEJNÝ</a:t>
            </a:r>
            <a:r>
              <a:rPr lang="cs-CZ" sz="2800" b="1" dirty="0" smtClean="0"/>
              <a:t> JAKO </a:t>
            </a:r>
          </a:p>
          <a:p>
            <a:r>
              <a:rPr lang="cs-CZ" sz="2800" b="1" dirty="0" smtClean="0"/>
              <a:t>				 POČET </a:t>
            </a:r>
            <a:r>
              <a:rPr lang="cs-CZ" sz="2800" b="1" dirty="0" smtClean="0">
                <a:solidFill>
                  <a:srgbClr val="0070C0"/>
                </a:solidFill>
              </a:rPr>
              <a:t>ELEKTRONŮ </a:t>
            </a:r>
            <a:r>
              <a:rPr lang="cs-CZ" sz="2800" b="1" dirty="0" smtClean="0"/>
              <a:t>V OBALU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85786" y="4071942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ATOM JE ČÁSTICE ELEKTRICKY NEUTRÁLNÍ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Použitá literatura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85723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VACÍK, Jiří, </a:t>
            </a:r>
            <a:r>
              <a:rPr lang="cs-CZ" sz="1600" dirty="0" err="1" smtClean="0"/>
              <a:t>et</a:t>
            </a:r>
            <a:r>
              <a:rPr lang="cs-CZ" sz="1600" dirty="0" smtClean="0"/>
              <a:t> </a:t>
            </a:r>
            <a:r>
              <a:rPr lang="cs-CZ" sz="1600" dirty="0" err="1" smtClean="0"/>
              <a:t>al</a:t>
            </a:r>
            <a:r>
              <a:rPr lang="cs-CZ" sz="1600" dirty="0" smtClean="0"/>
              <a:t>. </a:t>
            </a:r>
            <a:r>
              <a:rPr lang="cs-CZ" sz="1600" i="1" dirty="0" smtClean="0"/>
              <a:t>Přehled středoškolské chemie</a:t>
            </a:r>
            <a:r>
              <a:rPr lang="cs-CZ" sz="1600" dirty="0" smtClean="0"/>
              <a:t>. 2. vydání. Praha : SPN, 1993. 365 s. ISBN 80-04-26388-7.</a:t>
            </a:r>
          </a:p>
          <a:p>
            <a:pPr>
              <a:buNone/>
            </a:pPr>
            <a:r>
              <a:rPr lang="cs-CZ" sz="1600" dirty="0" smtClean="0"/>
              <a:t>BENEŠOVÁ, Marika; SATRAPOVÁ, Hana. </a:t>
            </a:r>
            <a:r>
              <a:rPr lang="cs-CZ" sz="1600" i="1" dirty="0" smtClean="0"/>
              <a:t>Odmaturuj z chemie</a:t>
            </a:r>
            <a:r>
              <a:rPr lang="cs-CZ" sz="1600" dirty="0" smtClean="0"/>
              <a:t>. vydání první - dotisk. Brno : DIDAKTIS, 2002. 208 s. ISBN 80-86285-56-1.</a:t>
            </a:r>
          </a:p>
          <a:p>
            <a:pPr>
              <a:buNone/>
            </a:pPr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350</Words>
  <Application>Microsoft Office PowerPoint</Application>
  <PresentationFormat>Předvádění na obrazovce (4:3)</PresentationFormat>
  <Paragraphs>76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ATOM</vt:lpstr>
      <vt:lpstr>MODELY ATOMŮ</vt:lpstr>
      <vt:lpstr>JÁDRO ATOMŮ</vt:lpstr>
      <vt:lpstr>JÁDRO ATOMŮ</vt:lpstr>
      <vt:lpstr>JÁDRO ATOMŮ</vt:lpstr>
      <vt:lpstr>ELEKTRONOVÝ OBAL</vt:lpstr>
      <vt:lpstr>ATOM</vt:lpstr>
      <vt:lpstr>Použitá literatura</vt:lpstr>
    </vt:vector>
  </TitlesOfParts>
  <Company>Les Řáholec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VY_52_INOVACE_TŘÍDĚNÍ SMĚSÍ</dc:title>
  <dc:creator>Zdeňka Botková</dc:creator>
  <cp:lastModifiedBy>Rumcajs</cp:lastModifiedBy>
  <cp:revision>64</cp:revision>
  <dcterms:created xsi:type="dcterms:W3CDTF">2011-10-16T16:09:56Z</dcterms:created>
  <dcterms:modified xsi:type="dcterms:W3CDTF">2012-01-04T20:01:51Z</dcterms:modified>
</cp:coreProperties>
</file>