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14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880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953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7800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388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190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064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084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044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105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815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05A4D6-DBC7-408B-940C-AA4AA1187A7F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B891ED-DBDD-457E-84CA-694C06789B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854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VY_42_INOVACE_13_Výpočet délky přepony </a:t>
            </a:r>
            <a:r>
              <a:rPr lang="cs-CZ" sz="3200" b="1" smtClean="0"/>
              <a:t>a odvěsny </a:t>
            </a:r>
            <a:r>
              <a:rPr lang="cs-CZ" sz="3200" b="1" dirty="0" smtClean="0"/>
              <a:t>pravoúhlého trojúhelníka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754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Výpočet délky </a:t>
            </a:r>
            <a:r>
              <a:rPr lang="cs-CZ" sz="3200" b="1" dirty="0" smtClean="0"/>
              <a:t>přepony</a:t>
            </a:r>
            <a:r>
              <a:rPr lang="cs-CZ" sz="3200" dirty="0" smtClean="0"/>
              <a:t> pravoúhlého trojúhelníka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>
                <a:normAutofit/>
              </a:bodyPr>
              <a:lstStyle/>
              <a:p>
                <a:r>
                  <a:rPr lang="cs-CZ" sz="2400" b="1" dirty="0" smtClean="0">
                    <a:solidFill>
                      <a:srgbClr val="00B050"/>
                    </a:solidFill>
                  </a:rPr>
                  <a:t>Určete délku přepony pravoúhlého trojúhelníka ABC, kde a=4 cm, b=7,5 cm.</a:t>
                </a:r>
              </a:p>
              <a:p>
                <a:r>
                  <a:rPr lang="cs-CZ" sz="2800" b="1" dirty="0" smtClean="0"/>
                  <a:t>1. určíme obsahy čtverců sestrojených nad odvěsnami </a:t>
                </a:r>
                <a:r>
                  <a:rPr lang="cs-CZ" sz="2800" i="1" dirty="0" smtClean="0"/>
                  <a:t>a</a:t>
                </a:r>
                <a:r>
                  <a:rPr lang="cs-CZ" sz="2800" b="1" dirty="0" smtClean="0"/>
                  <a:t> </a:t>
                </a:r>
                <a:r>
                  <a:rPr lang="cs-CZ" sz="2800" b="1" dirty="0" err="1" smtClean="0"/>
                  <a:t>a</a:t>
                </a:r>
                <a:r>
                  <a:rPr lang="cs-CZ" sz="2800" b="1" dirty="0" smtClean="0"/>
                  <a:t> </a:t>
                </a:r>
                <a:r>
                  <a:rPr lang="cs-CZ" sz="2800" i="1" dirty="0" smtClean="0"/>
                  <a:t>b</a:t>
                </a:r>
                <a:r>
                  <a:rPr lang="cs-CZ" sz="2800" b="1" dirty="0" smtClean="0"/>
                  <a:t> a sečteme je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+</m:t>
                    </m:r>
                  </m:oMath>
                </a14:m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800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4</m:t>
                        </m:r>
                      </m:e>
                      <m:sup>
                        <m:r>
                          <a:rPr lang="cs-CZ" sz="28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latin typeface="Cambria Math"/>
                      </a:rPr>
                      <m:t>+ </m:t>
                    </m:r>
                    <m:sSup>
                      <m:sSupPr>
                        <m:ctrlPr>
                          <a:rPr lang="cs-CZ" sz="2800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latin typeface="Cambria Math"/>
                          </a:rPr>
                          <m:t>7,5</m:t>
                        </m:r>
                      </m:e>
                      <m:sup>
                        <m:r>
                          <a:rPr lang="cs-CZ" sz="28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latin typeface="Cambria Math"/>
                      </a:rPr>
                      <m:t>=16+56,25=72,25</m:t>
                    </m:r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dirty="0" smtClean="0"/>
              </a:p>
              <a:p>
                <a:r>
                  <a:rPr lang="cs-CZ" sz="2800" b="1" dirty="0" smtClean="0"/>
                  <a:t>2. ze součtu obsahů zjistíme odmocněním velikost přepony</a:t>
                </a:r>
              </a:p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𝑐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</a:rPr>
                          <m:t>72,25</m:t>
                        </m:r>
                      </m:e>
                    </m:rad>
                    <m:r>
                      <a:rPr lang="cs-CZ" sz="2800" b="0" i="1" smtClean="0">
                        <a:latin typeface="Cambria Math"/>
                      </a:rPr>
                      <m:t>=8,5 </m:t>
                    </m:r>
                  </m:oMath>
                </a14:m>
                <a:r>
                  <a:rPr lang="cs-CZ" sz="2800" dirty="0" smtClean="0"/>
                  <a:t>cm</a:t>
                </a:r>
                <a:endParaRPr lang="cs-CZ" sz="2800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2"/>
                <a:stretch>
                  <a:fillRect l="-1259" t="-10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840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Výpočet délky </a:t>
            </a:r>
            <a:r>
              <a:rPr lang="cs-CZ" sz="3200" b="1" dirty="0" smtClean="0"/>
              <a:t>odvěsny</a:t>
            </a:r>
            <a:r>
              <a:rPr lang="cs-CZ" sz="3200" dirty="0" smtClean="0"/>
              <a:t> pravoúhlého trojúhelníka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sz="2400" b="1" dirty="0" smtClean="0">
                    <a:solidFill>
                      <a:srgbClr val="00B050"/>
                    </a:solidFill>
                  </a:rPr>
                  <a:t>Určete délku odvěsny pravoúhlého trojúhelníka ABC, kde a=4 cm, c=8,5 cm.</a:t>
                </a:r>
              </a:p>
              <a:p>
                <a:r>
                  <a:rPr lang="cs-CZ" sz="2800" b="1" dirty="0" smtClean="0"/>
                  <a:t>1. určíme obsah čtverce sestrojeného nad přeponou </a:t>
                </a:r>
                <a:r>
                  <a:rPr lang="cs-CZ" sz="2800" i="1" dirty="0" smtClean="0"/>
                  <a:t>c </a:t>
                </a:r>
                <a:r>
                  <a:rPr lang="cs-CZ" sz="2800" b="1" dirty="0" smtClean="0"/>
                  <a:t>pravoúhlého trojúhelníka</a:t>
                </a:r>
                <a:endParaRPr lang="cs-CZ" sz="2800" dirty="0"/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8,5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=72,25</m:t>
                    </m:r>
                  </m:oMath>
                </a14:m>
                <a:endParaRPr lang="cs-CZ" sz="2800" dirty="0" smtClean="0"/>
              </a:p>
              <a:p>
                <a:r>
                  <a:rPr lang="cs-CZ" sz="2800" b="1" dirty="0" smtClean="0"/>
                  <a:t>2. od tohoto obsahu odečteme obsah čtverce nad známou odvěsnou</a:t>
                </a:r>
              </a:p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0" smtClean="0">
                        <a:latin typeface="Cambria Math"/>
                      </a:rPr>
                      <m:t>−</m:t>
                    </m:r>
                  </m:oMath>
                </a14:m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=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b="0" i="1" dirty="0" smtClean="0">
                  <a:latin typeface="Cambria Math"/>
                </a:endParaRPr>
              </a:p>
              <a:p>
                <a:r>
                  <a:rPr lang="cs-CZ" sz="2800" dirty="0" smtClean="0">
                    <a:latin typeface="Cambria Math"/>
                  </a:rPr>
                  <a:t>72,25 – 16 = 56,25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b</m:t>
                        </m:r>
                      </m:e>
                      <m:sup>
                        <m:r>
                          <a:rPr lang="cs-CZ" sz="2800" b="0" i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b="0" dirty="0" smtClean="0">
                  <a:latin typeface="Cambria Math"/>
                </a:endParaRPr>
              </a:p>
              <a:p>
                <a:r>
                  <a:rPr lang="cs-CZ" sz="2800" b="1" dirty="0" smtClean="0">
                    <a:latin typeface="Cambria Math"/>
                  </a:rPr>
                  <a:t>3. odmocněním rozdílu zjistíme délku strany </a:t>
                </a:r>
                <a:r>
                  <a:rPr lang="cs-CZ" sz="2800" i="1" dirty="0" smtClean="0">
                    <a:latin typeface="Cambria Math"/>
                  </a:rPr>
                  <a:t>b</a:t>
                </a:r>
                <a:endParaRPr lang="cs-CZ" sz="2800" b="1" dirty="0" smtClean="0">
                  <a:latin typeface="Cambria Math"/>
                </a:endParaRPr>
              </a:p>
              <a:p>
                <a:r>
                  <a:rPr lang="cs-CZ" sz="2800" b="0" i="1" dirty="0" smtClean="0"/>
                  <a:t>b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8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</a:rPr>
                          <m:t>56,25</m:t>
                        </m:r>
                      </m:e>
                    </m:rad>
                    <m:r>
                      <a:rPr lang="cs-CZ" sz="2800" b="0" i="1" smtClean="0">
                        <a:latin typeface="Cambria Math"/>
                      </a:rPr>
                      <m:t>=7,5 </m:t>
                    </m:r>
                  </m:oMath>
                </a14:m>
                <a:r>
                  <a:rPr lang="cs-CZ" sz="2800" dirty="0" smtClean="0"/>
                  <a:t>cm</a:t>
                </a:r>
                <a:endParaRPr lang="cs-CZ" sz="2800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12776"/>
                <a:ext cx="8229600" cy="4713387"/>
              </a:xfrm>
              <a:blipFill rotWithShape="1">
                <a:blip r:embed="rId2"/>
                <a:stretch>
                  <a:fillRect l="-1111" t="-15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7130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Procvičte si získané poznatky doplněním následující tabulky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5976396"/>
              </p:ext>
            </p:extLst>
          </p:nvPr>
        </p:nvGraphicFramePr>
        <p:xfrm>
          <a:off x="395536" y="2132856"/>
          <a:ext cx="8229600" cy="269289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673224">
                <a:tc gridSpan="5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Pravoúhlý trojúhelník  ABC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3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0,82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6,6 cm</a:t>
                      </a:r>
                      <a:endParaRPr lang="cs-CZ" dirty="0"/>
                    </a:p>
                  </a:txBody>
                  <a:tcPr/>
                </a:tc>
              </a:tr>
              <a:tr h="673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5,6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 mm</a:t>
                      </a:r>
                      <a:endParaRPr lang="cs-CZ" dirty="0"/>
                    </a:p>
                  </a:txBody>
                  <a:tcPr/>
                </a:tc>
              </a:tr>
              <a:tr h="673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r>
                        <a:rPr lang="cs-CZ" baseline="0" dirty="0" smtClean="0"/>
                        <a:t>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146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27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Procvičte si získané poznatky doplněním následující tabulky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9589363"/>
              </p:ext>
            </p:extLst>
          </p:nvPr>
        </p:nvGraphicFramePr>
        <p:xfrm>
          <a:off x="395536" y="2132856"/>
          <a:ext cx="8229600" cy="269289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673224">
                <a:tc gridSpan="5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Pravoúhlý trojúhelník  ABC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3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65,27mm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0,82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6,6 cm</a:t>
                      </a:r>
                      <a:endParaRPr lang="cs-CZ" dirty="0"/>
                    </a:p>
                  </a:txBody>
                  <a:tcPr/>
                </a:tc>
              </a:tr>
              <a:tr h="673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5,6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120,8mm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 mm</a:t>
                      </a:r>
                      <a:endParaRPr lang="cs-CZ" dirty="0"/>
                    </a:p>
                  </a:txBody>
                  <a:tcPr/>
                </a:tc>
              </a:tr>
              <a:tr h="67322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19,21cm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r>
                        <a:rPr lang="cs-CZ" baseline="0" dirty="0" smtClean="0"/>
                        <a:t>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146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81,61mm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140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246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VY_42_INOVACE_13_Výpočet délky přepony a odvěsny pravoúhlého trojúhelníka</vt:lpstr>
      <vt:lpstr>Výpočet délky přepony pravoúhlého trojúhelníka</vt:lpstr>
      <vt:lpstr>Výpočet délky odvěsny pravoúhlého trojúhelníka</vt:lpstr>
      <vt:lpstr>Procvičte si získané poznatky doplněním následující tabulky</vt:lpstr>
      <vt:lpstr>Procvičte si získané poznatky doplněním následující tabulky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délky přepony pravoúhlého trojúhelníka</dc:title>
  <dc:creator>Vagnerova</dc:creator>
  <cp:lastModifiedBy>Vagnerova</cp:lastModifiedBy>
  <cp:revision>9</cp:revision>
  <dcterms:created xsi:type="dcterms:W3CDTF">2011-01-24T20:08:47Z</dcterms:created>
  <dcterms:modified xsi:type="dcterms:W3CDTF">2011-06-18T21:55:21Z</dcterms:modified>
</cp:coreProperties>
</file>