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1" r:id="rId3"/>
    <p:sldId id="256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96" y="-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692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546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326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870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686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640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197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808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30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04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8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324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192F6BB-4D31-4B2F-8EC2-A93E915639E9}" type="datetimeFigureOut">
              <a:rPr lang="cs-CZ" smtClean="0"/>
              <a:t>11.6.2011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6A0B763-A97B-4595-BC93-467AE3DAED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VY_42_INOVACE_15_Řešení rovnic </a:t>
            </a:r>
            <a:r>
              <a:rPr lang="cs-CZ" sz="3200" b="1" smtClean="0"/>
              <a:t>obsahujících zlomky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754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rovnic obsahujících zlomky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79512" y="2174875"/>
            <a:ext cx="4317876" cy="395128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Odstraníme zlomky vynásobením celé rovnice společným jmenovatelem všech zlomků</a:t>
            </a:r>
          </a:p>
          <a:p>
            <a:r>
              <a:rPr lang="cs-CZ" sz="2000" dirty="0" smtClean="0"/>
              <a:t>2. Upravíme rovnici krácením nebo násobením</a:t>
            </a:r>
          </a:p>
          <a:p>
            <a:r>
              <a:rPr lang="cs-CZ" sz="2000" dirty="0" smtClean="0"/>
              <a:t>3. Upravenou rovnici řešíme známým postupem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4. Provedeme zkoušku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. 9</m:t>
                    </m:r>
                    <m:r>
                      <a:rPr lang="cs-CZ" b="0" i="1">
                        <a:latin typeface="Cambria Math"/>
                      </a:rPr>
                      <m:t>+</m:t>
                    </m:r>
                    <m:r>
                      <a:rPr lang="cs-CZ" b="0" i="1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.9</m:t>
                    </m:r>
                    <m:r>
                      <a:rPr lang="cs-CZ" b="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. </m:t>
                    </m:r>
                    <m:r>
                      <a:rPr lang="cs-CZ" b="0" i="0" smtClean="0">
                        <a:latin typeface="Cambria Math"/>
                      </a:rPr>
                      <m:t>9 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b="0" dirty="0" smtClean="0"/>
                  <a:t>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9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=7</m:t>
                    </m:r>
                  </m:oMath>
                </a14:m>
                <a:r>
                  <a:rPr lang="cs-CZ" dirty="0" smtClean="0"/>
                  <a:t>          </a:t>
                </a:r>
              </a:p>
              <a:p>
                <a:endParaRPr lang="cs-CZ" dirty="0"/>
              </a:p>
              <a:p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     </m:t>
                    </m:r>
                    <m:r>
                      <a:rPr lang="cs-CZ" b="0" i="1" smtClean="0">
                        <a:latin typeface="Cambria Math"/>
                      </a:rPr>
                      <m:t>9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=4  </m:t>
                    </m:r>
                  </m:oMath>
                </a14:m>
                <a:endParaRPr lang="cs-CZ" dirty="0" smtClean="0"/>
              </a:p>
              <a:p>
                <a:r>
                  <a:rPr lang="cs-CZ" b="0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 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2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Rovnice, ve kterých není neznámá součástí zlomku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text 7"/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           </m:t>
                    </m:r>
                  </m:oMath>
                </a14:m>
                <a:endParaRPr lang="cs-CZ" b="0" dirty="0"/>
              </a:p>
            </p:txBody>
          </p:sp>
        </mc:Choice>
        <mc:Fallback xmlns="">
          <p:sp>
            <p:nvSpPr>
              <p:cNvPr id="8" name="Zástupný symbol pro text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7349868" y="1700808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.9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14645" y="3433186"/>
            <a:ext cx="56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- 3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75559" y="4333746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:9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9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1700808"/>
            <a:ext cx="4040188" cy="442535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Určíme hodnotu </a:t>
            </a:r>
            <a:r>
              <a:rPr lang="cs-CZ" sz="2000" b="1" dirty="0" smtClean="0"/>
              <a:t>levé strany </a:t>
            </a:r>
            <a:r>
              <a:rPr lang="cs-CZ" sz="2000" dirty="0" smtClean="0"/>
              <a:t>rovnice dosazením výsledku za neznámou</a:t>
            </a:r>
          </a:p>
          <a:p>
            <a:r>
              <a:rPr lang="cs-CZ" sz="2000" dirty="0"/>
              <a:t>2</a:t>
            </a:r>
            <a:r>
              <a:rPr lang="cs-CZ" sz="2000" dirty="0" smtClean="0"/>
              <a:t>. Určíme hodnotu </a:t>
            </a:r>
            <a:r>
              <a:rPr lang="cs-CZ" sz="2000" b="1" dirty="0" smtClean="0"/>
              <a:t>pravé strany </a:t>
            </a:r>
            <a:r>
              <a:rPr lang="cs-CZ" sz="2000" dirty="0" smtClean="0"/>
              <a:t>rovnice </a:t>
            </a:r>
          </a:p>
          <a:p>
            <a:r>
              <a:rPr lang="cs-CZ" sz="2000" dirty="0" smtClean="0"/>
              <a:t>Porovnáme hodnotu obou stran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5025" y="1700808"/>
                <a:ext cx="4041775" cy="44253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     L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b="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3+4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sz="2000" dirty="0" smtClean="0"/>
                  <a:t>P 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sz="2000" dirty="0" smtClean="0"/>
                  <a:t>     </a:t>
                </a:r>
                <a:r>
                  <a:rPr lang="cs-CZ" sz="2000" u="sng" dirty="0" smtClean="0"/>
                  <a:t> L=P</a:t>
                </a:r>
                <a:endParaRPr lang="cs-CZ" sz="2000" u="sng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5025" y="1700808"/>
                <a:ext cx="4041775" cy="442535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>
          <a:xfrm>
            <a:off x="467544" y="980728"/>
            <a:ext cx="4040188" cy="639762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sz="quarter" idx="3"/>
              </p:nvPr>
            </p:nvSpPr>
            <p:spPr>
              <a:xfrm>
                <a:off x="4644008" y="980728"/>
                <a:ext cx="4041775" cy="639762"/>
              </a:xfrm>
            </p:spPr>
            <p:txBody>
              <a:bodyPr>
                <a:normAutofit fontScale="77500" lnSpcReduction="2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𝒙</m:t>
                      </m:r>
                      <m:r>
                        <a:rPr lang="cs-CZ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xfrm>
                <a:off x="4644008" y="980728"/>
                <a:ext cx="4041775" cy="639762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740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rovnic obsahujících zlomky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79512" y="2174875"/>
            <a:ext cx="4317876" cy="395128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Odstraníme zlomky vynásobením celé rovnice společným jmenovatelem všech zlomků</a:t>
            </a:r>
          </a:p>
          <a:p>
            <a:r>
              <a:rPr lang="cs-CZ" sz="2000" dirty="0" smtClean="0"/>
              <a:t>2. Upravíme rovnici krácením nebo násobením</a:t>
            </a:r>
          </a:p>
          <a:p>
            <a:r>
              <a:rPr lang="cs-CZ" sz="2000" dirty="0" smtClean="0"/>
              <a:t>3. Upravenou rovnici řešíme známým postupem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4. Provedeme zkoušku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.6</m:t>
                    </m:r>
                    <m:r>
                      <a:rPr lang="cs-CZ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.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.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b="1">
                        <a:latin typeface="Cambria Math"/>
                      </a:rPr>
                      <m:t>           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b="0" dirty="0" smtClean="0"/>
                  <a:t>       </a:t>
                </a:r>
              </a:p>
              <a:p>
                <a:r>
                  <a:rPr lang="cs-CZ" b="0" dirty="0" smtClean="0"/>
                  <a:t>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</a:t>
                </a:r>
              </a:p>
              <a:p>
                <a:endParaRPr lang="cs-CZ" dirty="0"/>
              </a:p>
              <a:p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    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=−3  </m:t>
                    </m:r>
                  </m:oMath>
                </a14:m>
                <a:endParaRPr lang="cs-CZ" dirty="0" smtClean="0"/>
              </a:p>
              <a:p>
                <a:r>
                  <a:rPr lang="cs-CZ" b="0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𝒙</m:t>
                    </m:r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3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2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Rovnice, ve kterých je neznámá v čitateli zlomku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text 7"/>
              <p:cNvSpPr>
                <a:spLocks noGrp="1"/>
              </p:cNvSpPr>
              <p:nvPr>
                <p:ph type="body" sz="quarter" idx="3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           </m:t>
                    </m:r>
                  </m:oMath>
                </a14:m>
                <a:endParaRPr lang="cs-CZ" b="0" dirty="0"/>
              </a:p>
            </p:txBody>
          </p:sp>
        </mc:Choice>
        <mc:Fallback xmlns="">
          <p:sp>
            <p:nvSpPr>
              <p:cNvPr id="8" name="Zástupný symbol pro text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7349868" y="1700808"/>
            <a:ext cx="50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.6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14645" y="3433186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 - 3 – 3x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275559" y="4333746"/>
                <a:ext cx="8699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/ :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5559" y="4333746"/>
                <a:ext cx="86998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559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2429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7544" y="1700808"/>
            <a:ext cx="4040188" cy="442535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Určíme hodnotu </a:t>
            </a:r>
            <a:r>
              <a:rPr lang="cs-CZ" sz="2000" b="1" dirty="0" smtClean="0"/>
              <a:t>levé strany </a:t>
            </a:r>
            <a:r>
              <a:rPr lang="cs-CZ" sz="2000" dirty="0" smtClean="0"/>
              <a:t>rovnice dosazením výsledku za neznámou</a:t>
            </a:r>
          </a:p>
          <a:p>
            <a:r>
              <a:rPr lang="cs-CZ" sz="2000" dirty="0"/>
              <a:t>2</a:t>
            </a:r>
            <a:r>
              <a:rPr lang="cs-CZ" sz="2000" dirty="0" smtClean="0"/>
              <a:t>. Určíme hodnotu </a:t>
            </a:r>
            <a:r>
              <a:rPr lang="cs-CZ" sz="2000" b="1" dirty="0" smtClean="0"/>
              <a:t>pravé strany </a:t>
            </a:r>
            <a:r>
              <a:rPr lang="cs-CZ" sz="2000" dirty="0"/>
              <a:t>rovnice dosazením výsledku za neznámou</a:t>
            </a:r>
          </a:p>
          <a:p>
            <a:endParaRPr lang="cs-CZ" sz="2000" dirty="0" smtClean="0"/>
          </a:p>
          <a:p>
            <a:r>
              <a:rPr lang="cs-CZ" sz="2000" dirty="0" smtClean="0"/>
              <a:t>Porovnáme hodnotu obou stran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558147" y="1700808"/>
                <a:ext cx="4176464" cy="44253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L = 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6+3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𝟏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>
                        <a:latin typeface="Cambria Math"/>
                      </a:rPr>
                      <m:t>   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2000" dirty="0" smtClean="0"/>
                  <a:t>P 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=1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sz="2000" dirty="0" smtClean="0"/>
                  <a:t>    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r>
                  <a:rPr lang="cs-CZ" sz="2000" u="sng" dirty="0" smtClean="0"/>
                  <a:t>L=P</a:t>
                </a:r>
                <a:endParaRPr lang="cs-CZ" sz="2000" u="sng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558147" y="1700808"/>
                <a:ext cx="4176464" cy="4425355"/>
              </a:xfrm>
              <a:blipFill rotWithShape="1">
                <a:blip r:embed="rId2"/>
                <a:stretch>
                  <a:fillRect l="-16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>
          <a:xfrm>
            <a:off x="467544" y="980728"/>
            <a:ext cx="4040188" cy="639762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sz="quarter" idx="3"/>
              </p:nvPr>
            </p:nvSpPr>
            <p:spPr>
              <a:xfrm>
                <a:off x="4644008" y="980728"/>
                <a:ext cx="4041775" cy="639762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>
                        <a:latin typeface="Cambria Math"/>
                      </a:rPr>
                      <m:t>          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xfrm>
                <a:off x="4644008" y="980728"/>
                <a:ext cx="4041775" cy="639762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102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375</Words>
  <Application>Microsoft Office PowerPoint</Application>
  <PresentationFormat>Předvádění na obrazovce (4:3)</PresentationFormat>
  <Paragraphs>59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Arkýř</vt:lpstr>
      <vt:lpstr>VY_42_INOVACE_15_Řešení rovnic obsahujících zlomky</vt:lpstr>
      <vt:lpstr>Řešení rovnic obsahujících zlomky</vt:lpstr>
      <vt:lpstr>Zkouška: </vt:lpstr>
      <vt:lpstr>Řešení rovnic obsahujících zlomky</vt:lpstr>
      <vt:lpstr>Zkouška: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 obsahujících zlomky</dc:title>
  <dc:creator>Vagnerova</dc:creator>
  <cp:lastModifiedBy>Vagnerova</cp:lastModifiedBy>
  <cp:revision>13</cp:revision>
  <dcterms:created xsi:type="dcterms:W3CDTF">2011-03-03T15:37:43Z</dcterms:created>
  <dcterms:modified xsi:type="dcterms:W3CDTF">2011-06-11T19:41:18Z</dcterms:modified>
</cp:coreProperties>
</file>