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8" r:id="rId3"/>
    <p:sldId id="256" r:id="rId4"/>
    <p:sldId id="25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96" y="-4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5266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2757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803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1009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1306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2458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9819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831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2617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0427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23717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931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3FE4104-CC34-4775-8CF1-B742837D9174}" type="datetimeFigureOut">
              <a:rPr lang="cs-CZ" smtClean="0"/>
              <a:t>11.6.2011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A286E6F-26DB-4BF0-8B78-4FC30E14D0E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721519" y="2132856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VY_42_INOVACE_16_Řešení slovních úloh </a:t>
            </a:r>
            <a:r>
              <a:rPr lang="cs-CZ" sz="3200" b="1" smtClean="0"/>
              <a:t>pomocí rovnic</a:t>
            </a:r>
            <a:endParaRPr lang="cs-CZ" sz="3200" b="1" dirty="0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7542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49006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Řešení slovních úloh pomocí rovnic</a:t>
            </a:r>
            <a:endParaRPr lang="cs-CZ" sz="2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>
          <a:xfrm>
            <a:off x="457200" y="2276872"/>
            <a:ext cx="3250704" cy="4392488"/>
          </a:xfrm>
        </p:spPr>
        <p:txBody>
          <a:bodyPr>
            <a:normAutofit/>
          </a:bodyPr>
          <a:lstStyle/>
          <a:p>
            <a:r>
              <a:rPr lang="cs-CZ" sz="2000" dirty="0" smtClean="0"/>
              <a:t>Sestavíme zápis, za neznámou zvolíme to, o čem víme nejméně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Sestavíme rovnici:</a:t>
            </a:r>
          </a:p>
          <a:p>
            <a:r>
              <a:rPr lang="cs-CZ" sz="2000" dirty="0" smtClean="0"/>
              <a:t>Dál řešíme jako běžnou rovnici: </a:t>
            </a:r>
            <a:endParaRPr lang="cs-CZ" sz="20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3995937" y="2276872"/>
            <a:ext cx="4690864" cy="4032448"/>
          </a:xfrm>
        </p:spPr>
        <p:txBody>
          <a:bodyPr>
            <a:normAutofit fontScale="85000" lnSpcReduction="10000"/>
          </a:bodyPr>
          <a:lstStyle/>
          <a:p>
            <a:r>
              <a:rPr lang="cs-CZ" sz="2000" dirty="0" smtClean="0"/>
              <a:t>Počet hovězích konzerv…………...……x</a:t>
            </a:r>
          </a:p>
          <a:p>
            <a:r>
              <a:rPr lang="cs-CZ" sz="2000" dirty="0" smtClean="0"/>
              <a:t>Počet </a:t>
            </a:r>
            <a:r>
              <a:rPr lang="cs-CZ" sz="2000" dirty="0" err="1" smtClean="0"/>
              <a:t>luncheonmeatů</a:t>
            </a:r>
            <a:r>
              <a:rPr lang="cs-CZ" sz="2000" dirty="0" smtClean="0"/>
              <a:t>……………..40 – x</a:t>
            </a:r>
          </a:p>
          <a:p>
            <a:r>
              <a:rPr lang="cs-CZ" sz="2000" dirty="0" smtClean="0"/>
              <a:t>Cena hovězích konzerv……………..x . 48</a:t>
            </a:r>
          </a:p>
          <a:p>
            <a:r>
              <a:rPr lang="cs-CZ" sz="2000" dirty="0" smtClean="0"/>
              <a:t>Cena </a:t>
            </a:r>
            <a:r>
              <a:rPr lang="cs-CZ" sz="2000" dirty="0" err="1" smtClean="0"/>
              <a:t>luncheonmeatů</a:t>
            </a:r>
            <a:r>
              <a:rPr lang="cs-CZ" sz="2000" dirty="0" smtClean="0"/>
              <a:t>……….(40 – x) . 32</a:t>
            </a:r>
          </a:p>
          <a:p>
            <a:r>
              <a:rPr lang="cs-CZ" sz="2000" u="sng" dirty="0" smtClean="0"/>
              <a:t>Cena všeho celkem…………….1 632 Kč</a:t>
            </a:r>
          </a:p>
          <a:p>
            <a:endParaRPr lang="cs-CZ" sz="2000" u="sng" dirty="0" smtClean="0"/>
          </a:p>
          <a:p>
            <a:endParaRPr lang="cs-CZ" sz="2000" u="sng" dirty="0"/>
          </a:p>
          <a:p>
            <a:r>
              <a:rPr lang="cs-CZ" sz="2000" dirty="0" smtClean="0"/>
              <a:t>x . 48 + (40 – x) . 32 = 1 632 </a:t>
            </a:r>
          </a:p>
          <a:p>
            <a:r>
              <a:rPr lang="cs-CZ" sz="2000" dirty="0" smtClean="0"/>
              <a:t>   48 x + 1280 – 32x = 1 632</a:t>
            </a:r>
          </a:p>
          <a:p>
            <a:r>
              <a:rPr lang="cs-CZ" sz="2000" dirty="0" smtClean="0"/>
              <a:t>                            16x = 352</a:t>
            </a:r>
          </a:p>
          <a:p>
            <a:r>
              <a:rPr lang="cs-CZ" sz="2000" dirty="0" smtClean="0"/>
              <a:t>                             </a:t>
            </a:r>
            <a:r>
              <a:rPr lang="cs-CZ" sz="2000" u="sng" dirty="0" smtClean="0"/>
              <a:t>    x = 22</a:t>
            </a:r>
          </a:p>
          <a:p>
            <a:endParaRPr lang="cs-CZ" sz="2000" dirty="0" smtClean="0"/>
          </a:p>
          <a:p>
            <a:endParaRPr lang="cs-CZ" sz="2000" u="sng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467544" y="1052736"/>
            <a:ext cx="8208912" cy="1152128"/>
          </a:xfrm>
        </p:spPr>
        <p:txBody>
          <a:bodyPr>
            <a:normAutofit fontScale="92500" lnSpcReduction="20000"/>
          </a:bodyPr>
          <a:lstStyle/>
          <a:p>
            <a:r>
              <a:rPr lang="cs-CZ" sz="2000" b="0" dirty="0" smtClean="0"/>
              <a:t>Žáci 8. třídy si na školní výlet zakoupili 40 konzerv dvojího druhu: první druh obsahoval hovězí maso a v obchodě ho prodávali za 48 Kč a druhý druh obsahoval </a:t>
            </a:r>
            <a:r>
              <a:rPr lang="cs-CZ" sz="2000" b="0" dirty="0" err="1" smtClean="0"/>
              <a:t>luncheonmeat</a:t>
            </a:r>
            <a:r>
              <a:rPr lang="cs-CZ" sz="2000" b="0" dirty="0" smtClean="0"/>
              <a:t> a byl po 32 Kč. Kolik kterých konzerv zakoupili, jestliže celkem zaplatili 1 632 Kč.  </a:t>
            </a:r>
            <a:endParaRPr lang="cs-CZ" sz="2000" b="0" dirty="0"/>
          </a:p>
        </p:txBody>
      </p:sp>
    </p:spTree>
    <p:extLst>
      <p:ext uri="{BB962C8B-B14F-4D97-AF65-F5344CB8AC3E}">
        <p14:creationId xmlns:p14="http://schemas.microsoft.com/office/powerpoint/2010/main" val="2131035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2962672" cy="5695528"/>
          </a:xfrm>
        </p:spPr>
        <p:txBody>
          <a:bodyPr>
            <a:normAutofit/>
          </a:bodyPr>
          <a:lstStyle/>
          <a:p>
            <a:r>
              <a:rPr lang="cs-CZ" sz="2000" dirty="0" smtClean="0"/>
              <a:t>Provedeme zkoušku dosazením do původního zadání: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Pokud zkouška vyšla, zapíšeme odpověď:</a:t>
            </a:r>
            <a:endParaRPr lang="cs-CZ" sz="200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2"/>
          </p:nvPr>
        </p:nvSpPr>
        <p:spPr>
          <a:xfrm>
            <a:off x="3419872" y="476672"/>
            <a:ext cx="4824536" cy="5695528"/>
          </a:xfrm>
        </p:spPr>
        <p:txBody>
          <a:bodyPr>
            <a:normAutofit/>
          </a:bodyPr>
          <a:lstStyle/>
          <a:p>
            <a:r>
              <a:rPr lang="cs-CZ" sz="1800" dirty="0"/>
              <a:t>Počet hovězích konzerv</a:t>
            </a:r>
            <a:r>
              <a:rPr lang="cs-CZ" sz="1800" dirty="0" smtClean="0"/>
              <a:t>………...……..22</a:t>
            </a:r>
            <a:endParaRPr lang="cs-CZ" sz="1800" dirty="0"/>
          </a:p>
          <a:p>
            <a:r>
              <a:rPr lang="cs-CZ" sz="1800" dirty="0"/>
              <a:t>Počet </a:t>
            </a:r>
            <a:r>
              <a:rPr lang="cs-CZ" sz="1800" dirty="0" err="1" smtClean="0"/>
              <a:t>luncheonmeatů</a:t>
            </a:r>
            <a:r>
              <a:rPr lang="cs-CZ" sz="1800" dirty="0" smtClean="0"/>
              <a:t>...........</a:t>
            </a:r>
            <a:r>
              <a:rPr lang="cs-CZ" sz="1800" dirty="0"/>
              <a:t>40 – </a:t>
            </a:r>
            <a:r>
              <a:rPr lang="cs-CZ" sz="1800" dirty="0" smtClean="0"/>
              <a:t>22 = 18</a:t>
            </a:r>
            <a:endParaRPr lang="cs-CZ" sz="1800" dirty="0"/>
          </a:p>
          <a:p>
            <a:r>
              <a:rPr lang="cs-CZ" sz="1800" dirty="0"/>
              <a:t>Cena </a:t>
            </a:r>
            <a:r>
              <a:rPr lang="cs-CZ" sz="1800" dirty="0" smtClean="0"/>
              <a:t>hov. </a:t>
            </a:r>
            <a:r>
              <a:rPr lang="cs-CZ" sz="1800" dirty="0"/>
              <a:t>k</a:t>
            </a:r>
            <a:r>
              <a:rPr lang="cs-CZ" sz="1800" dirty="0" smtClean="0"/>
              <a:t>onzerv…...22 </a:t>
            </a:r>
            <a:r>
              <a:rPr lang="cs-CZ" sz="1800" dirty="0"/>
              <a:t>. </a:t>
            </a:r>
            <a:r>
              <a:rPr lang="cs-CZ" sz="1800" dirty="0" smtClean="0"/>
              <a:t>48 = 1056 Kč</a:t>
            </a:r>
            <a:endParaRPr lang="cs-CZ" sz="1800" dirty="0"/>
          </a:p>
          <a:p>
            <a:r>
              <a:rPr lang="cs-CZ" sz="1800" dirty="0"/>
              <a:t>Cena </a:t>
            </a:r>
            <a:r>
              <a:rPr lang="cs-CZ" sz="1800" dirty="0" smtClean="0"/>
              <a:t>lunch…..………....18 </a:t>
            </a:r>
            <a:r>
              <a:rPr lang="cs-CZ" sz="1800" dirty="0"/>
              <a:t>. </a:t>
            </a:r>
            <a:r>
              <a:rPr lang="cs-CZ" sz="1800" dirty="0" smtClean="0"/>
              <a:t>32 = 576 Kč</a:t>
            </a:r>
            <a:endParaRPr lang="cs-CZ" sz="1800" dirty="0"/>
          </a:p>
          <a:p>
            <a:r>
              <a:rPr lang="cs-CZ" sz="1800" u="sng" dirty="0"/>
              <a:t>Cena všeho </a:t>
            </a:r>
            <a:r>
              <a:rPr lang="cs-CZ" sz="1800" u="sng" dirty="0" smtClean="0"/>
              <a:t> celkem</a:t>
            </a:r>
            <a:r>
              <a:rPr lang="cs-CZ" sz="1800" u="sng" dirty="0"/>
              <a:t>…………….1 632 Kč</a:t>
            </a:r>
          </a:p>
          <a:p>
            <a:endParaRPr lang="cs-CZ" sz="2000" u="sng" dirty="0"/>
          </a:p>
          <a:p>
            <a:r>
              <a:rPr lang="cs-CZ" sz="2000" dirty="0" smtClean="0"/>
              <a:t>Žáci 8. třídy zakoupili 22 hovězích a 18 </a:t>
            </a:r>
            <a:r>
              <a:rPr lang="cs-CZ" sz="2000" dirty="0" err="1" smtClean="0"/>
              <a:t>luncheonmeatových</a:t>
            </a:r>
            <a:r>
              <a:rPr lang="cs-CZ" sz="2000" dirty="0" smtClean="0"/>
              <a:t> konzerv.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92953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</TotalTime>
  <Words>222</Words>
  <Application>Microsoft Office PowerPoint</Application>
  <PresentationFormat>Předvádění na obrazovce (4:3)</PresentationFormat>
  <Paragraphs>33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</vt:i4>
      </vt:variant>
    </vt:vector>
  </HeadingPairs>
  <TitlesOfParts>
    <vt:vector size="5" baseType="lpstr">
      <vt:lpstr>Motiv systému Office</vt:lpstr>
      <vt:lpstr>Arkýř</vt:lpstr>
      <vt:lpstr>VY_42_INOVACE_16_Řešení slovních úloh pomocí rovnic</vt:lpstr>
      <vt:lpstr>Řešení slovních úloh pomocí rovnic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Řešení slovních úloh pomocí rovnic</dc:title>
  <dc:creator>Vagnerova</dc:creator>
  <cp:lastModifiedBy>Vagnerova</cp:lastModifiedBy>
  <cp:revision>7</cp:revision>
  <dcterms:created xsi:type="dcterms:W3CDTF">2011-03-04T20:13:36Z</dcterms:created>
  <dcterms:modified xsi:type="dcterms:W3CDTF">2011-06-11T19:44:21Z</dcterms:modified>
</cp:coreProperties>
</file>