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6"/>
  </p:notesMasterIdLst>
  <p:handoutMasterIdLst>
    <p:handoutMasterId r:id="rId17"/>
  </p:handoutMasterIdLst>
  <p:sldIdLst>
    <p:sldId id="261" r:id="rId2"/>
    <p:sldId id="279" r:id="rId3"/>
    <p:sldId id="277" r:id="rId4"/>
    <p:sldId id="274" r:id="rId5"/>
    <p:sldId id="273" r:id="rId6"/>
    <p:sldId id="263" r:id="rId7"/>
    <p:sldId id="276" r:id="rId8"/>
    <p:sldId id="266" r:id="rId9"/>
    <p:sldId id="267" r:id="rId10"/>
    <p:sldId id="269" r:id="rId11"/>
    <p:sldId id="268" r:id="rId12"/>
    <p:sldId id="278" r:id="rId13"/>
    <p:sldId id="265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306" y="10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FD12760-1348-4811-B2E0-3D41EE151C2F}" type="datetimeFigureOut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856CAD1-F5D1-4E8D-8BDD-CBB1B254DE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D774E10-81E3-499C-BFC2-AA17416CB25C}" type="datetimeFigureOut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5915668-966E-445D-9B0A-F01FE3C25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DBFFF-1F5B-43EA-BBE1-3F0786813DC0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1DAD368-3BF9-4BD6-BD6C-93D795272F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C9571-7F56-45BE-A830-0F4B67A4B7DB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241B8-83F6-4562-BB8A-A2469D78F7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BC58-5BF8-4BC9-8064-03A0A458B7DF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D92529-2EE2-4570-AD6E-7A4EDA6BF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9E3C0-6B0B-4413-8EFF-A652FA69F609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891D0-C770-4F11-ACA6-769D887DB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56792-57AE-4D1D-895F-CE44E330008F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F2FC1-1CFA-4E52-9D91-DC502566F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147C1-736A-454F-86A9-363B4B1AEB23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B6039-5C32-4336-85D3-3084D6B69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38389-8FBD-4948-BC60-1A9D752541AF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0C6A9-7918-424F-A861-FAF337B84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186F8-024E-45A9-91CD-056FF343794D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ACA5C-3C96-4D65-B4A1-B17317E2E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1E85F-0CB5-4F2D-8722-FC9B7C058457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12E111-7BDE-483A-AD09-6A4DD19DA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08584-C09D-4FA7-8F11-37B1D01D5D4F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EFBF1-6D2E-4151-B59B-909EC6FD0C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17670-000B-40E2-AA9E-1150E2F03209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D1A23-2C92-4B4A-9E9D-652DE1D4B3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1C5509-88AC-43EF-8A8D-396F06A10CF8}" type="datetime1">
              <a:rPr lang="cs-CZ"/>
              <a:pPr>
                <a:defRPr/>
              </a:pPr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50B271EF-4737-413C-8861-140AA8EA7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5" r:id="rId2"/>
    <p:sldLayoutId id="2147483757" r:id="rId3"/>
    <p:sldLayoutId id="2147483754" r:id="rId4"/>
    <p:sldLayoutId id="2147483753" r:id="rId5"/>
    <p:sldLayoutId id="2147483752" r:id="rId6"/>
    <p:sldLayoutId id="2147483751" r:id="rId7"/>
    <p:sldLayoutId id="2147483758" r:id="rId8"/>
    <p:sldLayoutId id="2147483759" r:id="rId9"/>
    <p:sldLayoutId id="2147483750" r:id="rId10"/>
    <p:sldLayoutId id="2147483749" r:id="rId11"/>
  </p:sldLayoutIdLst>
  <p:hf hdr="0"/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400800" cy="1871663"/>
          </a:xfrm>
        </p:spPr>
        <p:txBody>
          <a:bodyPr>
            <a:normAutofit lnSpcReduction="10000"/>
          </a:bodyPr>
          <a:lstStyle/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osmý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 krev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Mgr.Knedlová</a:t>
            </a:r>
            <a:r>
              <a:rPr lang="cs-CZ" dirty="0" smtClean="0"/>
              <a:t> Světlana</a:t>
            </a:r>
          </a:p>
          <a:p>
            <a:pPr algn="l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15362" name="Zástupný symbol pro datum 4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5.5.2011</a:t>
            </a:r>
          </a:p>
        </p:txBody>
      </p:sp>
      <p:sp>
        <p:nvSpPr>
          <p:cNvPr id="1536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 šablona V./2 Inovace a zkvalitnění výuky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FBA91A-BB5F-4023-B18E-B14D1C915FB0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Tělní tekutiny</a:t>
            </a:r>
          </a:p>
        </p:txBody>
      </p:sp>
      <p:sp>
        <p:nvSpPr>
          <p:cNvPr id="16386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D87E86-CB06-4FAB-9970-1061D5E6ABE7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1638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F042A8-BB36-43F2-8D6B-9217B113A6B6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16389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smtClean="0"/>
              <a:t>1.Tkáňový mo</a:t>
            </a:r>
            <a:r>
              <a:rPr lang="cs-CZ" smtClean="0"/>
              <a:t>k : vyplňuje mezibuněčné prostory</a:t>
            </a:r>
          </a:p>
          <a:p>
            <a:r>
              <a:rPr lang="cs-CZ" smtClean="0"/>
              <a:t>Zajišťuje výměnu látek mezi buňkami  a tekutinami – krví a mízou</a:t>
            </a:r>
          </a:p>
          <a:p>
            <a:r>
              <a:rPr lang="cs-CZ" b="1" u="sng" smtClean="0"/>
              <a:t>2. Míza </a:t>
            </a:r>
            <a:r>
              <a:rPr lang="cs-CZ" smtClean="0"/>
              <a:t>– lymfa – koluje v mízních cévách a zajišťuje v těle rovnováhu</a:t>
            </a:r>
          </a:p>
          <a:p>
            <a:r>
              <a:rPr lang="cs-CZ" smtClean="0"/>
              <a:t>Mízní uzlinky : za uchem,břišní – tvorba bílých krvinek</a:t>
            </a:r>
          </a:p>
          <a:p>
            <a:r>
              <a:rPr lang="cs-CZ" b="1" u="sng" smtClean="0"/>
              <a:t>3. Krev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Krev</a:t>
            </a:r>
          </a:p>
        </p:txBody>
      </p:sp>
      <p:sp>
        <p:nvSpPr>
          <p:cNvPr id="17410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8365D5A-2D07-4B28-8EDF-1E12E415A208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1741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4D448B-FA92-4A14-8645-B9C21DA8A5B3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17413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neprůhledná červená tekutina, u žen 4-5 l, u mužů 5-6 l</a:t>
            </a:r>
          </a:p>
          <a:p>
            <a:r>
              <a:rPr lang="cs-CZ" b="1" u="sng" smtClean="0"/>
              <a:t>Krevní plazma</a:t>
            </a:r>
            <a:r>
              <a:rPr lang="cs-CZ" smtClean="0"/>
              <a:t>: nažloutlá tekutina, obs.90 % vody,bílkoviny,živiny,hormony,soli</a:t>
            </a:r>
          </a:p>
          <a:p>
            <a:r>
              <a:rPr lang="cs-CZ" b="1" u="sng" smtClean="0"/>
              <a:t>Červené krvinky</a:t>
            </a:r>
            <a:r>
              <a:rPr lang="cs-CZ" smtClean="0"/>
              <a:t>: bezjaderné kruhovité, žijí 120 dní, zanikají ve slezině,v játrech,vznikají v kostní dřeni, obs.barvivo – hemoglobin – váže kyslík.</a:t>
            </a:r>
          </a:p>
          <a:p>
            <a:r>
              <a:rPr lang="cs-CZ" b="1" u="sng" smtClean="0"/>
              <a:t>Bílé krvinky</a:t>
            </a:r>
            <a:r>
              <a:rPr lang="cs-CZ" smtClean="0"/>
              <a:t>: průsvitné, počet se zvyšuje u infekce, tvoří se v kostní dřeni,mízních uzlinách, ničí bakterie</a:t>
            </a:r>
          </a:p>
          <a:p>
            <a:r>
              <a:rPr lang="cs-CZ" b="1" u="sng" smtClean="0"/>
              <a:t>Krevní destičky</a:t>
            </a:r>
            <a:r>
              <a:rPr lang="cs-CZ" smtClean="0"/>
              <a:t>: bezbarvé úlomky velkých buněk, umožňují srážení krve, fibrinogen se mění na fibrin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0C3B0CE-B940-49DE-8A1E-8E0E6C79E6F6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18434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 flipV="1">
            <a:off x="603250" y="5949950"/>
            <a:ext cx="3962400" cy="3683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04187F-472C-4569-B363-71AE1BA2C465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18436" name="Obdélník 4"/>
          <p:cNvSpPr>
            <a:spLocks noChangeArrowheads="1"/>
          </p:cNvSpPr>
          <p:nvPr/>
        </p:nvSpPr>
        <p:spPr bwMode="auto">
          <a:xfrm rot="10800000" flipV="1">
            <a:off x="395288" y="5991225"/>
            <a:ext cx="6246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http://cs.wikipedia.org/wiki/%C4%8Cerven%C3%A1_krvinka</a:t>
            </a:r>
          </a:p>
        </p:txBody>
      </p:sp>
      <p:pic>
        <p:nvPicPr>
          <p:cNvPr id="18437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765175"/>
            <a:ext cx="4462463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12C252-5E11-4ECA-A9DD-E8E9F1FF9115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19458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882664-F71B-4435-B64D-08FBC98BC67F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19460" name="Obdélník 4"/>
          <p:cNvSpPr>
            <a:spLocks noChangeArrowheads="1"/>
          </p:cNvSpPr>
          <p:nvPr/>
        </p:nvSpPr>
        <p:spPr bwMode="auto">
          <a:xfrm>
            <a:off x="2300288" y="6021388"/>
            <a:ext cx="4572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http://cs.wikipedia.org/wiki/%C4%8Cerven%C3%A1_krvinka</a:t>
            </a:r>
          </a:p>
        </p:txBody>
      </p:sp>
      <p:pic>
        <p:nvPicPr>
          <p:cNvPr id="19461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836613"/>
            <a:ext cx="7696200" cy="501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4FF4B7-37E7-4F7F-8084-CB224A748596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0482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67ADCB-0AF6-4D18-82A4-BEAE565B1B47}" type="slidenum">
              <a:rPr lang="cs-CZ"/>
              <a:pPr>
                <a:defRPr/>
              </a:pPr>
              <a:t>6</a:t>
            </a:fld>
            <a:endParaRPr lang="cs-CZ"/>
          </a:p>
        </p:txBody>
      </p:sp>
      <p:pic>
        <p:nvPicPr>
          <p:cNvPr id="20484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70125" y="915988"/>
            <a:ext cx="5226050" cy="503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Obdélník 5"/>
          <p:cNvSpPr>
            <a:spLocks noChangeArrowheads="1"/>
          </p:cNvSpPr>
          <p:nvPr/>
        </p:nvSpPr>
        <p:spPr bwMode="auto">
          <a:xfrm>
            <a:off x="2252663" y="594995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http://cs.wikipedia.org/wiki/Krevn%C3%AD_skupina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Krevní skupiny</a:t>
            </a:r>
          </a:p>
        </p:txBody>
      </p:sp>
      <p:sp>
        <p:nvSpPr>
          <p:cNvPr id="21506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9377772-FFA9-44C0-97AE-A31F2AA6727D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150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CDD6AF-F383-478A-913C-4C44A4C2FE43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1509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Popsal český vědec Jan Janský</a:t>
            </a:r>
          </a:p>
          <a:p>
            <a:r>
              <a:rPr lang="cs-CZ" smtClean="0"/>
              <a:t>Rh-faktor byl poprvné zjištěn v krvi opice Makak rhesus</a:t>
            </a:r>
          </a:p>
          <a:p>
            <a:r>
              <a:rPr lang="cs-CZ" smtClean="0"/>
              <a:t>Rh-faktor je aglutinogen na červených krvinkách – Rh pozitivní, když chybí je Rh-negativní – 15% lidí</a:t>
            </a:r>
          </a:p>
          <a:p>
            <a:endParaRPr lang="cs-CZ" smtClean="0"/>
          </a:p>
          <a:p>
            <a:r>
              <a:rPr lang="cs-CZ" smtClean="0"/>
              <a:t>Onemocnění:</a:t>
            </a:r>
          </a:p>
          <a:p>
            <a:r>
              <a:rPr lang="cs-CZ" smtClean="0"/>
              <a:t>Anemie : chudokrevnost</a:t>
            </a:r>
          </a:p>
          <a:p>
            <a:r>
              <a:rPr lang="cs-CZ" smtClean="0"/>
              <a:t>Leukémie : rakovina krve, nadprodukce bílých krvinek</a:t>
            </a:r>
          </a:p>
          <a:p>
            <a:r>
              <a:rPr lang="cs-CZ" smtClean="0"/>
              <a:t>Hemofilie : dědičná, krev se nesráží - krvácivost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A10115B-B150-4873-A8FF-00AC3406FDE4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2530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9F856C-E697-472E-8A55-9C42F686C645}" type="slidenum">
              <a:rPr lang="cs-CZ"/>
              <a:pPr>
                <a:defRPr/>
              </a:pPr>
              <a:t>8</a:t>
            </a:fld>
            <a:endParaRPr lang="cs-CZ"/>
          </a:p>
        </p:txBody>
      </p:sp>
      <p:pic>
        <p:nvPicPr>
          <p:cNvPr id="22532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4325" y="317500"/>
            <a:ext cx="3476625" cy="591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3" name="Obdélník 6"/>
          <p:cNvSpPr>
            <a:spLocks noChangeArrowheads="1"/>
          </p:cNvSpPr>
          <p:nvPr/>
        </p:nvSpPr>
        <p:spPr bwMode="auto">
          <a:xfrm>
            <a:off x="2563813" y="6237288"/>
            <a:ext cx="6013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http://cs.wikipedia.org/wiki/Soubor:Grafik_blutkreislauf.jpg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94786A-EB12-47EC-B1A2-A984F94495FC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3554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E45AE7-8E05-448A-8F24-B0B16BDDAFEE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23556" name="Obdélník 5"/>
          <p:cNvSpPr>
            <a:spLocks noChangeArrowheads="1"/>
          </p:cNvSpPr>
          <p:nvPr/>
        </p:nvSpPr>
        <p:spPr bwMode="auto">
          <a:xfrm>
            <a:off x="1908175" y="5805488"/>
            <a:ext cx="64801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http://cs.wikipedia.org/w/index.php?title=Soubor:Diagram_of_the_human_heart_%28cropped%29.svg&amp;page=1</a:t>
            </a:r>
          </a:p>
        </p:txBody>
      </p:sp>
      <p:pic>
        <p:nvPicPr>
          <p:cNvPr id="2355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57350" y="333375"/>
            <a:ext cx="5472113" cy="547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B0997A-4D15-469D-BBAC-38FB1AF4C9BD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4578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7C30BF-9CA6-4DD8-B95A-58E569CAF7C6}" type="slidenum">
              <a:rPr lang="cs-CZ"/>
              <a:pPr>
                <a:defRPr/>
              </a:pPr>
              <a:t>10</a:t>
            </a:fld>
            <a:endParaRPr lang="cs-CZ"/>
          </a:p>
        </p:txBody>
      </p:sp>
      <p:sp>
        <p:nvSpPr>
          <p:cNvPr id="24580" name="Obdélník 5"/>
          <p:cNvSpPr>
            <a:spLocks noChangeArrowheads="1"/>
          </p:cNvSpPr>
          <p:nvPr/>
        </p:nvSpPr>
        <p:spPr bwMode="auto">
          <a:xfrm>
            <a:off x="250825" y="525145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http://cs.wikipedia.org/wiki/Soubor:Vein-crosssection-no-text.png</a:t>
            </a:r>
          </a:p>
        </p:txBody>
      </p:sp>
      <p:pic>
        <p:nvPicPr>
          <p:cNvPr id="24581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3288" y="333375"/>
            <a:ext cx="2525712" cy="597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D011BC7-821D-4FCA-B53D-E81DC684B3D3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5602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288D85-9F85-4AD0-A881-6FC62155E91C}" type="slidenum">
              <a:rPr lang="cs-CZ"/>
              <a:pPr>
                <a:defRPr/>
              </a:pPr>
              <a:t>11</a:t>
            </a:fld>
            <a:endParaRPr lang="cs-CZ"/>
          </a:p>
        </p:txBody>
      </p:sp>
      <p:sp>
        <p:nvSpPr>
          <p:cNvPr id="25604" name="Obdélník 5"/>
          <p:cNvSpPr>
            <a:spLocks noChangeArrowheads="1"/>
          </p:cNvSpPr>
          <p:nvPr/>
        </p:nvSpPr>
        <p:spPr bwMode="auto">
          <a:xfrm>
            <a:off x="2286000" y="6092825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http://cs.wikipedia.org/wiki/Soubor:Venous_valve.png</a:t>
            </a:r>
          </a:p>
        </p:txBody>
      </p:sp>
      <p:pic>
        <p:nvPicPr>
          <p:cNvPr id="25605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981075"/>
            <a:ext cx="7573962" cy="459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Cévy</a:t>
            </a:r>
          </a:p>
        </p:txBody>
      </p:sp>
      <p:sp>
        <p:nvSpPr>
          <p:cNvPr id="26626" name="Zástupný symbol pro datum 2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46BD09-5126-4F21-85CD-1E2707467DED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6627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5C917C-30BF-4DEE-BE30-A3577EB2EE57}" type="slidenum">
              <a:rPr lang="cs-CZ"/>
              <a:pPr>
                <a:defRPr/>
              </a:pPr>
              <a:t>12</a:t>
            </a:fld>
            <a:endParaRPr lang="cs-CZ"/>
          </a:p>
        </p:txBody>
      </p:sp>
      <p:sp>
        <p:nvSpPr>
          <p:cNvPr id="26629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Tepny vedou krev ze srdce do tkání</a:t>
            </a:r>
          </a:p>
          <a:p>
            <a:r>
              <a:rPr lang="cs-CZ" smtClean="0"/>
              <a:t>Žíly přivádějí krev do srdce – v dolních končetinách mají kapsovité chlopně, křečové žíly</a:t>
            </a:r>
          </a:p>
          <a:p>
            <a:r>
              <a:rPr lang="cs-CZ" smtClean="0"/>
              <a:t>Vlásečnice – jsou nejtenčí, dochází v nich k výměně kyslíku a látek mezi krví a buňkami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datum 1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B9245F-5A7F-4270-B904-F0D2EB336D4A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7650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E3BE84-2150-4D54-8024-600F9B659B2E}" type="slidenum">
              <a:rPr lang="cs-CZ"/>
              <a:pPr>
                <a:defRPr/>
              </a:pPr>
              <a:t>13</a:t>
            </a:fld>
            <a:endParaRPr lang="cs-CZ"/>
          </a:p>
        </p:txBody>
      </p:sp>
      <p:sp>
        <p:nvSpPr>
          <p:cNvPr id="27652" name="Obdélník 5"/>
          <p:cNvSpPr>
            <a:spLocks noChangeArrowheads="1"/>
          </p:cNvSpPr>
          <p:nvPr/>
        </p:nvSpPr>
        <p:spPr bwMode="auto">
          <a:xfrm>
            <a:off x="2286000" y="594995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erpetua" pitchFamily="18" charset="0"/>
              </a:rPr>
              <a:t>http://cs.wikipedia.org/wiki/Soubor:Illu_capillary.jpg</a:t>
            </a:r>
          </a:p>
        </p:txBody>
      </p:sp>
      <p:pic>
        <p:nvPicPr>
          <p:cNvPr id="27653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520825"/>
            <a:ext cx="7435850" cy="371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Přehled zdrojů a odkazů</a:t>
            </a:r>
          </a:p>
        </p:txBody>
      </p:sp>
      <p:sp>
        <p:nvSpPr>
          <p:cNvPr id="28674" name="Zástupný symbol pro datum 3"/>
          <p:cNvSpPr>
            <a:spLocks noGrp="1"/>
          </p:cNvSpPr>
          <p:nvPr>
            <p:ph type="dt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6978D2-E951-4FB0-AC48-D31872BE80A9}" type="datetime1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11.12.2012</a:t>
            </a:fld>
            <a:endParaRPr lang="cs-CZ">
              <a:cs typeface="Arial" charset="0"/>
            </a:endParaRPr>
          </a:p>
        </p:txBody>
      </p:sp>
      <p:sp>
        <p:nvSpPr>
          <p:cNvPr id="2867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F2D001-ACB9-4570-AEC0-4BEBA99E98ED}" type="slidenum">
              <a:rPr lang="cs-CZ"/>
              <a:pPr>
                <a:defRPr/>
              </a:pPr>
              <a:t>14</a:t>
            </a:fld>
            <a:endParaRPr lang="cs-CZ"/>
          </a:p>
        </p:txBody>
      </p:sp>
      <p:sp>
        <p:nvSpPr>
          <p:cNvPr id="28677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Učebnice Fraus pro 8.ročník pro základní školy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266</TotalTime>
  <Words>315</Words>
  <Application>Microsoft Office PowerPoint</Application>
  <PresentationFormat>On-screen Show (4:3)</PresentationFormat>
  <Paragraphs>82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14</vt:i4>
      </vt:variant>
    </vt:vector>
  </HeadingPairs>
  <TitlesOfParts>
    <vt:vector size="24" baseType="lpstr">
      <vt:lpstr>Perpetua</vt:lpstr>
      <vt:lpstr>Arial</vt:lpstr>
      <vt:lpstr>Franklin Gothic Book</vt:lpstr>
      <vt:lpstr>Wingdings 2</vt:lpstr>
      <vt:lpstr>Calibri</vt:lpstr>
      <vt:lpstr>Jmění</vt:lpstr>
      <vt:lpstr>Jmění</vt:lpstr>
      <vt:lpstr>Jmění</vt:lpstr>
      <vt:lpstr>Jmění</vt:lpstr>
      <vt:lpstr>Jmění</vt:lpstr>
      <vt:lpstr>Základní škola a mateřská škola Staré Město   Interaktivní škola pro žáka 21.století</vt:lpstr>
      <vt:lpstr>Tělní tekutiny</vt:lpstr>
      <vt:lpstr>Krev</vt:lpstr>
      <vt:lpstr>Snímek 4</vt:lpstr>
      <vt:lpstr>Snímek 5</vt:lpstr>
      <vt:lpstr>Snímek 6</vt:lpstr>
      <vt:lpstr>Krevní skupiny</vt:lpstr>
      <vt:lpstr>Snímek 8</vt:lpstr>
      <vt:lpstr>Snímek 9</vt:lpstr>
      <vt:lpstr>Snímek 10</vt:lpstr>
      <vt:lpstr>Snímek 11</vt:lpstr>
      <vt:lpstr>Cévy</vt:lpstr>
      <vt:lpstr>Snímek 13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32</cp:revision>
  <dcterms:created xsi:type="dcterms:W3CDTF">2010-07-04T09:26:34Z</dcterms:created>
  <dcterms:modified xsi:type="dcterms:W3CDTF">2012-12-11T17:44:49Z</dcterms:modified>
</cp:coreProperties>
</file>