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7" r:id="rId2"/>
    <p:sldId id="256" r:id="rId3"/>
    <p:sldId id="259" r:id="rId4"/>
    <p:sldId id="258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8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5A7323-7A07-4C52-92C3-1B916810E879}" type="datetimeFigureOut">
              <a:rPr lang="cs-CZ" smtClean="0"/>
              <a:pPr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58B4C8-A42C-4377-A5F6-4EC7A05EE6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550161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5A7323-7A07-4C52-92C3-1B916810E879}" type="datetimeFigureOut">
              <a:rPr lang="cs-CZ" smtClean="0"/>
              <a:pPr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58B4C8-A42C-4377-A5F6-4EC7A05EE6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071246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5A7323-7A07-4C52-92C3-1B916810E879}" type="datetimeFigureOut">
              <a:rPr lang="cs-CZ" smtClean="0"/>
              <a:pPr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58B4C8-A42C-4377-A5F6-4EC7A05EE6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123596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5A7323-7A07-4C52-92C3-1B916810E879}" type="datetimeFigureOut">
              <a:rPr lang="cs-CZ" smtClean="0"/>
              <a:pPr/>
              <a:t>10.3.2012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58B4C8-A42C-4377-A5F6-4EC7A05EE6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478619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5A7323-7A07-4C52-92C3-1B916810E879}" type="datetimeFigureOut">
              <a:rPr lang="cs-CZ" smtClean="0"/>
              <a:pPr/>
              <a:t>10.3.2012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58B4C8-A42C-4377-A5F6-4EC7A05EE6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157698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5A7323-7A07-4C52-92C3-1B916810E879}" type="datetimeFigureOut">
              <a:rPr lang="cs-CZ" smtClean="0"/>
              <a:pPr/>
              <a:t>10.3.2012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58B4C8-A42C-4377-A5F6-4EC7A05EE6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315486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5A7323-7A07-4C52-92C3-1B916810E879}" type="datetimeFigureOut">
              <a:rPr lang="cs-CZ" smtClean="0"/>
              <a:pPr/>
              <a:t>10.3.2012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58B4C8-A42C-4377-A5F6-4EC7A05EE6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449210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5A7323-7A07-4C52-92C3-1B916810E879}" type="datetimeFigureOut">
              <a:rPr lang="cs-CZ" smtClean="0"/>
              <a:pPr/>
              <a:t>10.3.2012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58B4C8-A42C-4377-A5F6-4EC7A05EE6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716732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5A7323-7A07-4C52-92C3-1B916810E879}" type="datetimeFigureOut">
              <a:rPr lang="cs-CZ" smtClean="0"/>
              <a:pPr/>
              <a:t>10.3.2012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58B4C8-A42C-4377-A5F6-4EC7A05EE6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817391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5A7323-7A07-4C52-92C3-1B916810E879}" type="datetimeFigureOut">
              <a:rPr lang="cs-CZ" smtClean="0"/>
              <a:pPr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58B4C8-A42C-4377-A5F6-4EC7A05EE6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984238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5A7323-7A07-4C52-92C3-1B916810E879}" type="datetimeFigureOut">
              <a:rPr lang="cs-CZ" smtClean="0"/>
              <a:pPr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58B4C8-A42C-4377-A5F6-4EC7A05EE6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052795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D5A7323-7A07-4C52-92C3-1B916810E879}" type="datetimeFigureOut">
              <a:rPr lang="cs-CZ" smtClean="0"/>
              <a:pPr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F58B4C8-A42C-4377-A5F6-4EC7A05EE6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870786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image" Target="../media/image8.png"/><Relationship Id="rId7" Type="http://schemas.openxmlformats.org/officeDocument/2006/relationships/image" Target="../media/image5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721519" y="2132856"/>
            <a:ext cx="7772400" cy="1470025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VY_42_INOVACE_17_Rotační válec</a:t>
            </a: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 eaLnBrk="1" hangingPunct="1"/>
            <a:r>
              <a:rPr lang="cs-CZ">
                <a:latin typeface="Arial" charset="0"/>
                <a:cs typeface="Arial" charset="0"/>
              </a:rPr>
              <a:t>Základní škola a Mateřská škola Choustník, okres Tábor</a:t>
            </a:r>
            <a:endParaRPr lang="cs-CZ">
              <a:latin typeface="Calibri" pitchFamily="34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4275420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cs-CZ" dirty="0" smtClean="0"/>
              <a:t>Rotační válec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5" name="TextovéPole 4"/>
              <p:cNvSpPr txBox="1"/>
              <p:nvPr/>
            </p:nvSpPr>
            <p:spPr>
              <a:xfrm>
                <a:off x="467544" y="1052736"/>
                <a:ext cx="6111499" cy="195239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dirty="0" smtClean="0"/>
                  <a:t>Je těleso tvořené dvěma shodnými kruhy se středy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0" i="1" smtClean="0">
                            <a:latin typeface="Cambria Math"/>
                          </a:rPr>
                          <m:t>𝑆</m:t>
                        </m:r>
                      </m:e>
                      <m:sub>
                        <m:r>
                          <a:rPr lang="cs-CZ" sz="2000" b="0" i="1" smtClean="0">
                            <a:latin typeface="Cambria Math"/>
                          </a:rPr>
                          <m:t>1</m:t>
                        </m:r>
                      </m:sub>
                    </m:sSub>
                  </m:oMath>
                </a14:m>
                <a:r>
                  <a:rPr lang="cs-CZ" sz="2000" dirty="0" smtClean="0"/>
                  <a:t>a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0" i="1" smtClean="0">
                            <a:latin typeface="Cambria Math"/>
                          </a:rPr>
                          <m:t>𝑆</m:t>
                        </m:r>
                      </m:e>
                      <m:sub>
                        <m:r>
                          <a:rPr lang="cs-CZ" sz="2000" b="0" i="1" smtClean="0">
                            <a:latin typeface="Cambria Math"/>
                          </a:rPr>
                          <m:t>2</m:t>
                        </m:r>
                      </m:sub>
                    </m:sSub>
                  </m:oMath>
                </a14:m>
                <a:r>
                  <a:rPr lang="cs-CZ" sz="2000" dirty="0" smtClean="0"/>
                  <a:t>, které nazýváme </a:t>
                </a:r>
                <a:r>
                  <a:rPr lang="cs-CZ" sz="2000" b="1" dirty="0" smtClean="0"/>
                  <a:t>podstavy</a:t>
                </a:r>
                <a:r>
                  <a:rPr lang="cs-CZ" sz="2000" dirty="0" smtClean="0"/>
                  <a:t>. Přímka </a:t>
                </a:r>
                <a:r>
                  <a:rPr lang="cs-CZ" sz="2000" b="1" i="1" dirty="0" smtClean="0"/>
                  <a:t>o</a:t>
                </a:r>
                <a:r>
                  <a:rPr lang="cs-CZ" sz="2000" i="1" dirty="0" smtClean="0"/>
                  <a:t> </a:t>
                </a:r>
                <a:r>
                  <a:rPr lang="cs-CZ" sz="2000" dirty="0" smtClean="0"/>
                  <a:t>spojující středy je </a:t>
                </a:r>
                <a:r>
                  <a:rPr lang="cs-CZ" sz="2000" b="1" dirty="0" smtClean="0"/>
                  <a:t>osa</a:t>
                </a:r>
                <a:r>
                  <a:rPr lang="cs-CZ" sz="2000" dirty="0" smtClean="0"/>
                  <a:t> válce. Válec vzniká pomyslnou rotací obdélníku vymezeného body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0" i="1" smtClean="0">
                            <a:latin typeface="Cambria Math"/>
                          </a:rPr>
                          <m:t>𝑆</m:t>
                        </m:r>
                      </m:e>
                      <m:sub>
                        <m:r>
                          <a:rPr lang="cs-CZ" sz="2000" b="0" i="1" smtClean="0">
                            <a:latin typeface="Cambria Math"/>
                          </a:rPr>
                          <m:t>1 ,</m:t>
                        </m:r>
                      </m:sub>
                    </m:sSub>
                    <m:r>
                      <a:rPr lang="cs-CZ" sz="2000" b="0" i="1" smtClean="0">
                        <a:latin typeface="Cambria Math"/>
                      </a:rPr>
                      <m:t>𝐴</m:t>
                    </m:r>
                    <m:r>
                      <a:rPr lang="cs-CZ" sz="2000" b="0" i="1" smtClean="0">
                        <a:latin typeface="Cambria Math"/>
                      </a:rPr>
                      <m:t>,</m:t>
                    </m:r>
                  </m:oMath>
                </a14:m>
                <a:r>
                  <a:rPr lang="cs-CZ" sz="2000" dirty="0" smtClean="0"/>
                  <a:t>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cs-CZ" sz="2000" b="0" i="0" smtClean="0">
                        <a:latin typeface="Cambria Math"/>
                      </a:rPr>
                      <m:t>B</m:t>
                    </m:r>
                    <m:r>
                      <a:rPr lang="cs-CZ" sz="2000" b="0" i="0" smtClean="0">
                        <a:latin typeface="Cambria Math"/>
                      </a:rPr>
                      <m:t>, </m:t>
                    </m:r>
                    <m:sSub>
                      <m:sSubPr>
                        <m:ctrlPr>
                          <a:rPr lang="cs-CZ" sz="200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0" i="1" smtClean="0">
                            <a:latin typeface="Cambria Math"/>
                          </a:rPr>
                          <m:t>𝑆</m:t>
                        </m:r>
                      </m:e>
                      <m:sub>
                        <m:r>
                          <a:rPr lang="cs-CZ" sz="2000" b="0" i="1" smtClean="0"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sz="2000" b="0" i="1" smtClean="0">
                        <a:latin typeface="Cambria Math"/>
                      </a:rPr>
                      <m:t>.</m:t>
                    </m:r>
                  </m:oMath>
                </a14:m>
                <a:r>
                  <a:rPr lang="cs-CZ" sz="2000" dirty="0" smtClean="0"/>
                  <a:t> Úsečka AB se nazývá </a:t>
                </a:r>
                <a:r>
                  <a:rPr lang="cs-CZ" sz="2000" b="1" dirty="0" smtClean="0"/>
                  <a:t>strana</a:t>
                </a:r>
                <a:r>
                  <a:rPr lang="cs-CZ" sz="2000" dirty="0" smtClean="0"/>
                  <a:t> válce, úsečka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0" i="1" smtClean="0">
                            <a:latin typeface="Cambria Math"/>
                          </a:rPr>
                          <m:t>𝑆</m:t>
                        </m:r>
                      </m:e>
                      <m:sub>
                        <m:r>
                          <a:rPr lang="cs-CZ" sz="2000" b="0" i="1" smtClean="0">
                            <a:latin typeface="Cambria Math"/>
                          </a:rPr>
                          <m:t>1</m:t>
                        </m:r>
                      </m:sub>
                    </m:sSub>
                    <m:sSub>
                      <m:sSubPr>
                        <m:ctrlPr>
                          <a:rPr lang="cs-CZ" sz="200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0" i="1" smtClean="0">
                            <a:latin typeface="Cambria Math"/>
                          </a:rPr>
                          <m:t>𝑆</m:t>
                        </m:r>
                      </m:e>
                      <m:sub>
                        <m:r>
                          <a:rPr lang="cs-CZ" sz="2000" b="0" i="1" smtClean="0">
                            <a:latin typeface="Cambria Math"/>
                          </a:rPr>
                          <m:t>2</m:t>
                        </m:r>
                      </m:sub>
                    </m:sSub>
                  </m:oMath>
                </a14:m>
                <a:r>
                  <a:rPr lang="cs-CZ" sz="2000" dirty="0" smtClean="0"/>
                  <a:t> se nazývá </a:t>
                </a:r>
                <a:r>
                  <a:rPr lang="cs-CZ" sz="2000" b="1" dirty="0" smtClean="0"/>
                  <a:t>výška</a:t>
                </a:r>
                <a:r>
                  <a:rPr lang="cs-CZ" sz="2000" dirty="0" smtClean="0"/>
                  <a:t> válce. Jejich velikost je stejná.</a:t>
                </a:r>
                <a:endParaRPr lang="cs-CZ" sz="2000" dirty="0"/>
              </a:p>
            </p:txBody>
          </p:sp>
        </mc:Choice>
        <mc:Fallback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544" y="1052736"/>
                <a:ext cx="6111499" cy="1952394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l="-1098" t="-1563" r="-1198" b="-468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36" name="Skupina 35"/>
          <p:cNvGrpSpPr/>
          <p:nvPr/>
        </p:nvGrpSpPr>
        <p:grpSpPr>
          <a:xfrm>
            <a:off x="4852448" y="2516207"/>
            <a:ext cx="2769693" cy="3888432"/>
            <a:chOff x="4749158" y="2060848"/>
            <a:chExt cx="2769693" cy="3888432"/>
          </a:xfrm>
        </p:grpSpPr>
        <p:cxnSp>
          <p:nvCxnSpPr>
            <p:cNvPr id="17" name="Přímá spojnice 16"/>
            <p:cNvCxnSpPr/>
            <p:nvPr/>
          </p:nvCxnSpPr>
          <p:spPr>
            <a:xfrm>
              <a:off x="6289340" y="2060848"/>
              <a:ext cx="0" cy="3888432"/>
            </a:xfrm>
            <a:prstGeom prst="line">
              <a:avLst/>
            </a:prstGeom>
            <a:ln>
              <a:prstDash val="lgDash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35" name="Skupina 34"/>
            <p:cNvGrpSpPr/>
            <p:nvPr/>
          </p:nvGrpSpPr>
          <p:grpSpPr>
            <a:xfrm>
              <a:off x="4749158" y="2356697"/>
              <a:ext cx="2769693" cy="3168494"/>
              <a:chOff x="4749158" y="2356697"/>
              <a:chExt cx="2769693" cy="3168494"/>
            </a:xfrm>
          </p:grpSpPr>
          <p:sp>
            <p:nvSpPr>
              <p:cNvPr id="6" name="Vývojový diagram: magnetický disk 5"/>
              <p:cNvSpPr/>
              <p:nvPr/>
            </p:nvSpPr>
            <p:spPr>
              <a:xfrm>
                <a:off x="5076056" y="2636912"/>
                <a:ext cx="2426568" cy="2556864"/>
              </a:xfrm>
              <a:prstGeom prst="flowChartMagneticDisk">
                <a:avLst/>
              </a:prstGeom>
              <a:noFill/>
              <a:ln w="38100">
                <a:solidFill>
                  <a:schemeClr val="accent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noFill/>
                </a:endParaRPr>
              </a:p>
            </p:txBody>
          </p:sp>
          <p:sp>
            <p:nvSpPr>
              <p:cNvPr id="7" name="Ovál 6"/>
              <p:cNvSpPr/>
              <p:nvPr/>
            </p:nvSpPr>
            <p:spPr>
              <a:xfrm>
                <a:off x="5076056" y="4288504"/>
                <a:ext cx="2426568" cy="914400"/>
              </a:xfrm>
              <a:prstGeom prst="ellipse">
                <a:avLst/>
              </a:prstGeom>
              <a:no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9" name="Přímá spojnice 8"/>
              <p:cNvCxnSpPr/>
              <p:nvPr/>
            </p:nvCxnSpPr>
            <p:spPr>
              <a:xfrm>
                <a:off x="5076056" y="3068960"/>
                <a:ext cx="2426568" cy="0"/>
              </a:xfrm>
              <a:prstGeom prst="line">
                <a:avLst/>
              </a:prstGeom>
              <a:ln>
                <a:prstDash val="sys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" name="Přímá spojnice 12"/>
              <p:cNvCxnSpPr>
                <a:stCxn id="7" idx="2"/>
                <a:endCxn id="7" idx="6"/>
              </p:cNvCxnSpPr>
              <p:nvPr/>
            </p:nvCxnSpPr>
            <p:spPr>
              <a:xfrm>
                <a:off x="5076056" y="4745704"/>
                <a:ext cx="2426568" cy="0"/>
              </a:xfrm>
              <a:prstGeom prst="line">
                <a:avLst/>
              </a:prstGeom>
              <a:ln>
                <a:prstDash val="sys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0" name="TextovéPole 19"/>
              <p:cNvSpPr txBox="1"/>
              <p:nvPr/>
            </p:nvSpPr>
            <p:spPr>
              <a:xfrm>
                <a:off x="4757174" y="2884294"/>
                <a:ext cx="30970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/>
                  <a:t>B</a:t>
                </a:r>
              </a:p>
            </p:txBody>
          </p:sp>
          <p:sp>
            <p:nvSpPr>
              <p:cNvPr id="23" name="TextovéPole 22"/>
              <p:cNvSpPr txBox="1"/>
              <p:nvPr/>
            </p:nvSpPr>
            <p:spPr>
              <a:xfrm>
                <a:off x="4757174" y="4561038"/>
                <a:ext cx="31771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A</a:t>
                </a:r>
                <a:endParaRPr lang="cs-CZ" dirty="0"/>
              </a:p>
            </p:txBody>
          </p:sp>
          <mc:AlternateContent xmlns:mc="http://schemas.openxmlformats.org/markup-compatibility/2006">
            <mc:Choice xmlns:a14="http://schemas.microsoft.com/office/drawing/2010/main" xmlns="" Requires="a14">
              <p:sp>
                <p:nvSpPr>
                  <p:cNvPr id="24" name="TextovéPole 23"/>
                  <p:cNvSpPr txBox="1"/>
                  <p:nvPr/>
                </p:nvSpPr>
                <p:spPr>
                  <a:xfrm>
                    <a:off x="6322506" y="4414119"/>
                    <a:ext cx="451277" cy="369332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sSub>
                            <m:sSub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𝑆</m:t>
                              </m:r>
                            </m:e>
                            <m:sub>
                              <m:r>
                                <a:rPr lang="cs-CZ" b="0" i="1" smtClean="0">
                                  <a:latin typeface="Cambria Math"/>
                                </a:rPr>
                                <m:t>1</m:t>
                              </m:r>
                            </m:sub>
                          </m:sSub>
                        </m:oMath>
                      </m:oMathPara>
                    </a14:m>
                    <a:endParaRPr lang="cs-CZ" dirty="0"/>
                  </a:p>
                </p:txBody>
              </p:sp>
            </mc:Choice>
            <mc:Fallback>
              <p:sp>
                <p:nvSpPr>
                  <p:cNvPr id="24" name="TextovéPole 23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6322506" y="4414119"/>
                    <a:ext cx="451277" cy="369332"/>
                  </a:xfrm>
                  <a:prstGeom prst="rect">
                    <a:avLst/>
                  </a:prstGeom>
                  <a:blipFill rotWithShape="1">
                    <a:blip r:embed="rId3" cstate="print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p:sp>
            <p:nvSpPr>
              <p:cNvPr id="25" name="TextovéPole 24"/>
              <p:cNvSpPr txBox="1"/>
              <p:nvPr/>
            </p:nvSpPr>
            <p:spPr>
              <a:xfrm>
                <a:off x="5580112" y="2726029"/>
                <a:ext cx="26481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/>
                  <a:t>r</a:t>
                </a:r>
              </a:p>
            </p:txBody>
          </p:sp>
          <p:sp>
            <p:nvSpPr>
              <p:cNvPr id="27" name="TextovéPole 26"/>
              <p:cNvSpPr txBox="1"/>
              <p:nvPr/>
            </p:nvSpPr>
            <p:spPr>
              <a:xfrm>
                <a:off x="5948433" y="3730678"/>
                <a:ext cx="28886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/>
                  <a:t>v</a:t>
                </a:r>
              </a:p>
            </p:txBody>
          </p:sp>
          <p:sp>
            <p:nvSpPr>
              <p:cNvPr id="28" name="TextovéPole 27"/>
              <p:cNvSpPr txBox="1"/>
              <p:nvPr/>
            </p:nvSpPr>
            <p:spPr>
              <a:xfrm>
                <a:off x="4749158" y="3804702"/>
                <a:ext cx="28886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v</a:t>
                </a:r>
                <a:endParaRPr lang="cs-CZ" dirty="0"/>
              </a:p>
            </p:txBody>
          </p:sp>
          <p:sp>
            <p:nvSpPr>
              <p:cNvPr id="29" name="TextovéPole 28"/>
              <p:cNvSpPr txBox="1"/>
              <p:nvPr/>
            </p:nvSpPr>
            <p:spPr>
              <a:xfrm>
                <a:off x="5580112" y="4460423"/>
                <a:ext cx="26481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/>
                  <a:t>r</a:t>
                </a:r>
              </a:p>
            </p:txBody>
          </p:sp>
          <mc:AlternateContent xmlns:mc="http://schemas.openxmlformats.org/markup-compatibility/2006">
            <mc:Choice xmlns:a14="http://schemas.microsoft.com/office/drawing/2010/main" xmlns="" Requires="a14">
              <p:sp>
                <p:nvSpPr>
                  <p:cNvPr id="30" name="TextovéPole 29"/>
                  <p:cNvSpPr txBox="1"/>
                  <p:nvPr/>
                </p:nvSpPr>
                <p:spPr>
                  <a:xfrm>
                    <a:off x="6322506" y="2716375"/>
                    <a:ext cx="456599" cy="369332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sSub>
                            <m:sSub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𝑆</m:t>
                              </m:r>
                            </m:e>
                            <m:sub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b>
                          </m:sSub>
                        </m:oMath>
                      </m:oMathPara>
                    </a14:m>
                    <a:endParaRPr lang="cs-CZ" dirty="0"/>
                  </a:p>
                </p:txBody>
              </p:sp>
            </mc:Choice>
            <mc:Fallback>
              <p:sp>
                <p:nvSpPr>
                  <p:cNvPr id="30" name="TextovéPole 29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6322506" y="2716375"/>
                    <a:ext cx="456599" cy="369332"/>
                  </a:xfrm>
                  <a:prstGeom prst="rect">
                    <a:avLst/>
                  </a:prstGeom>
                  <a:blipFill rotWithShape="1">
                    <a:blip r:embed="rId4" cstate="print"/>
                    <a:stretch>
                      <a:fillRect b="-1667"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>
            <mc:Choice xmlns:a14="http://schemas.microsoft.com/office/drawing/2010/main" xmlns="" Requires="a14">
              <p:sp>
                <p:nvSpPr>
                  <p:cNvPr id="31" name="TextovéPole 30"/>
                  <p:cNvSpPr txBox="1"/>
                  <p:nvPr/>
                </p:nvSpPr>
                <p:spPr>
                  <a:xfrm>
                    <a:off x="6829469" y="5155859"/>
                    <a:ext cx="689382" cy="369332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sSub>
                            <m:sSub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𝑘</m:t>
                              </m:r>
                            </m:e>
                            <m:sub>
                              <m:r>
                                <a:rPr lang="cs-CZ" b="0" i="1" smtClean="0">
                                  <a:latin typeface="Cambria Math"/>
                                </a:rPr>
                                <m:t>1</m:t>
                              </m:r>
                            </m:sub>
                          </m:sSub>
                        </m:oMath>
                      </m:oMathPara>
                    </a14:m>
                    <a:endParaRPr lang="cs-CZ" dirty="0"/>
                  </a:p>
                </p:txBody>
              </p:sp>
            </mc:Choice>
            <mc:Fallback>
              <p:sp>
                <p:nvSpPr>
                  <p:cNvPr id="31" name="TextovéPole 30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6829469" y="5155859"/>
                    <a:ext cx="689382" cy="369332"/>
                  </a:xfrm>
                  <a:prstGeom prst="rect">
                    <a:avLst/>
                  </a:prstGeom>
                  <a:blipFill rotWithShape="1">
                    <a:blip r:embed="rId5" cstate="print"/>
                    <a:stretch>
                      <a:fillRect b="-1667"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>
            <mc:Choice xmlns:a14="http://schemas.microsoft.com/office/drawing/2010/main" xmlns="" Requires="a14">
              <p:sp>
                <p:nvSpPr>
                  <p:cNvPr id="32" name="TextovéPole 31"/>
                  <p:cNvSpPr txBox="1"/>
                  <p:nvPr/>
                </p:nvSpPr>
                <p:spPr>
                  <a:xfrm>
                    <a:off x="6938899" y="2356697"/>
                    <a:ext cx="471539" cy="369332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sSub>
                            <m:sSub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𝑘</m:t>
                              </m:r>
                            </m:e>
                            <m:sub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b>
                          </m:sSub>
                        </m:oMath>
                      </m:oMathPara>
                    </a14:m>
                    <a:endParaRPr lang="cs-CZ" dirty="0"/>
                  </a:p>
                </p:txBody>
              </p:sp>
            </mc:Choice>
            <mc:Fallback>
              <p:sp>
                <p:nvSpPr>
                  <p:cNvPr id="32" name="TextovéPole 31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6938899" y="2356697"/>
                    <a:ext cx="471539" cy="369332"/>
                  </a:xfrm>
                  <a:prstGeom prst="rect">
                    <a:avLst/>
                  </a:prstGeom>
                  <a:blipFill rotWithShape="1">
                    <a:blip r:embed="rId6" cstate="print"/>
                    <a:stretch>
                      <a:fillRect b="-1667"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</p:grpSp>
        <p:sp>
          <p:nvSpPr>
            <p:cNvPr id="33" name="TextovéPole 32"/>
            <p:cNvSpPr txBox="1"/>
            <p:nvPr/>
          </p:nvSpPr>
          <p:spPr>
            <a:xfrm>
              <a:off x="6322506" y="5340525"/>
              <a:ext cx="30649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o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xmlns="" val="13091307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10403" y="404664"/>
            <a:ext cx="4451999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Povrch válce </a:t>
            </a:r>
            <a:r>
              <a:rPr lang="cs-CZ" dirty="0" smtClean="0"/>
              <a:t>spočítáme jako součet ploch dvou kruhů  </a:t>
            </a:r>
            <a:r>
              <a:rPr lang="cs-CZ" dirty="0" smtClean="0"/>
              <a:t>(podstav</a:t>
            </a:r>
            <a:r>
              <a:rPr lang="cs-CZ" dirty="0" smtClean="0"/>
              <a:t>) a  jednoho obdélníku (pláště válce).</a:t>
            </a: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4" name="TextovéPole 3"/>
              <p:cNvSpPr txBox="1"/>
              <p:nvPr/>
            </p:nvSpPr>
            <p:spPr>
              <a:xfrm>
                <a:off x="590341" y="3989368"/>
                <a:ext cx="2117759" cy="49019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 smtClean="0"/>
                  <a:t>S = 2 .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40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b="0" i="1" smtClean="0">
                            <a:latin typeface="Cambria Math"/>
                          </a:rPr>
                          <m:t>𝑆</m:t>
                        </m:r>
                      </m:e>
                      <m:sub>
                        <m:r>
                          <a:rPr lang="cs-CZ" sz="2400" b="0" i="1" smtClean="0">
                            <a:latin typeface="Cambria Math"/>
                          </a:rPr>
                          <m:t>𝑝</m:t>
                        </m:r>
                      </m:sub>
                    </m:sSub>
                    <m:r>
                      <a:rPr lang="cs-CZ" sz="2400" b="0" i="1" smtClean="0">
                        <a:latin typeface="Cambria Math"/>
                      </a:rPr>
                      <m:t>+ </m:t>
                    </m:r>
                    <m:sSub>
                      <m:sSubPr>
                        <m:ctrlPr>
                          <a:rPr lang="cs-CZ" sz="2400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b="0" i="1" smtClean="0">
                            <a:latin typeface="Cambria Math"/>
                          </a:rPr>
                          <m:t>𝑆</m:t>
                        </m:r>
                      </m:e>
                      <m:sub>
                        <m:r>
                          <a:rPr lang="cs-CZ" sz="2400" b="0" i="1" smtClean="0">
                            <a:latin typeface="Cambria Math"/>
                          </a:rPr>
                          <m:t>𝑝𝑙</m:t>
                        </m:r>
                      </m:sub>
                    </m:sSub>
                  </m:oMath>
                </a14:m>
                <a:endParaRPr lang="cs-CZ" sz="2400" dirty="0"/>
              </a:p>
            </p:txBody>
          </p:sp>
        </mc:Choice>
        <mc:Fallback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0341" y="3989368"/>
                <a:ext cx="2117759" cy="490199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l="-4611" t="-8642" b="-2222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5" name="TextovéPole 4"/>
              <p:cNvSpPr txBox="1"/>
              <p:nvPr/>
            </p:nvSpPr>
            <p:spPr>
              <a:xfrm>
                <a:off x="827584" y="4499099"/>
                <a:ext cx="1355243" cy="6946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𝑝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 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 </m:t>
                      </m:r>
                      <m:r>
                        <m:rPr>
                          <m:sty m:val="p"/>
                        </m:rPr>
                        <a:rPr lang="el-GR" b="0" i="1" smtClean="0">
                          <a:latin typeface="Cambria Math"/>
                        </a:rPr>
                        <m:t>π</m:t>
                      </m:r>
                      <m:sSup>
                        <m:sSupPr>
                          <m:ctrlPr>
                            <a:rPr lang="el-GR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𝑟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 smtClean="0"/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𝑆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𝑝𝑙</m:t>
                        </m:r>
                      </m:sub>
                    </m:sSub>
                  </m:oMath>
                </a14:m>
                <a:r>
                  <a:rPr lang="cs-CZ" dirty="0" smtClean="0"/>
                  <a:t> = 2</a:t>
                </a:r>
                <a:r>
                  <a:rPr lang="el-GR" b="0" dirty="0" smtClean="0"/>
                  <a:t>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l-GR" b="0" i="1" smtClean="0">
                        <a:latin typeface="Cambria Math"/>
                      </a:rPr>
                      <m:t>π</m:t>
                    </m:r>
                  </m:oMath>
                </a14:m>
                <a:r>
                  <a:rPr lang="cs-CZ" dirty="0" smtClean="0"/>
                  <a:t>r . v</a:t>
                </a:r>
                <a:endParaRPr lang="cs-CZ" dirty="0"/>
              </a:p>
            </p:txBody>
          </p:sp>
        </mc:Choice>
        <mc:Fallback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27584" y="4499099"/>
                <a:ext cx="1355243" cy="694677"/>
              </a:xfrm>
              <a:prstGeom prst="rect">
                <a:avLst/>
              </a:prstGeom>
              <a:blipFill rotWithShape="1">
                <a:blip r:embed="rId3" cstate="print"/>
                <a:stretch>
                  <a:fillRect r="-2703" b="-1052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6" name="Skupina 5"/>
          <p:cNvGrpSpPr/>
          <p:nvPr/>
        </p:nvGrpSpPr>
        <p:grpSpPr>
          <a:xfrm>
            <a:off x="1291007" y="1202580"/>
            <a:ext cx="2490789" cy="2802484"/>
            <a:chOff x="713058" y="3923036"/>
            <a:chExt cx="2490789" cy="2802484"/>
          </a:xfrm>
          <a:solidFill>
            <a:schemeClr val="accent1"/>
          </a:solidFill>
        </p:grpSpPr>
        <p:sp>
          <p:nvSpPr>
            <p:cNvPr id="7" name="Ovál 6"/>
            <p:cNvSpPr/>
            <p:nvPr/>
          </p:nvSpPr>
          <p:spPr>
            <a:xfrm>
              <a:off x="2079203" y="3923036"/>
              <a:ext cx="914400" cy="914400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vál 7"/>
            <p:cNvSpPr/>
            <p:nvPr/>
          </p:nvSpPr>
          <p:spPr>
            <a:xfrm>
              <a:off x="2068302" y="5811120"/>
              <a:ext cx="914400" cy="914400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Obdélník 8"/>
            <p:cNvSpPr/>
            <p:nvPr/>
          </p:nvSpPr>
          <p:spPr>
            <a:xfrm>
              <a:off x="713058" y="4844470"/>
              <a:ext cx="2490789" cy="966650"/>
            </a:xfrm>
            <a:prstGeom prst="rect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0" name="TextovéPole 9"/>
              <p:cNvSpPr txBox="1"/>
              <p:nvPr/>
            </p:nvSpPr>
            <p:spPr>
              <a:xfrm>
                <a:off x="627946" y="5340525"/>
                <a:ext cx="2042547" cy="101566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S = 2 .</a:t>
                </a:r>
                <a:r>
                  <a:rPr lang="el-GR" b="0" dirty="0" smtClean="0"/>
                  <a:t>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l-GR" b="0" i="1" smtClean="0">
                        <a:latin typeface="Cambria Math"/>
                      </a:rPr>
                      <m:t>π</m:t>
                    </m:r>
                    <m:sSup>
                      <m:sSupPr>
                        <m:ctrlPr>
                          <a:rPr lang="el-GR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𝑟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dirty="0" smtClean="0"/>
                  <a:t>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+</m:t>
                    </m:r>
                    <m:r>
                      <m:rPr>
                        <m:nor/>
                      </m:rPr>
                      <a:rPr lang="cs-CZ" dirty="0" smtClean="0"/>
                      <m:t>2</m:t>
                    </m:r>
                    <m:r>
                      <m:rPr>
                        <m:nor/>
                      </m:rPr>
                      <a:rPr lang="el-GR" b="0" dirty="0" smtClean="0"/>
                      <m:t> </m:t>
                    </m:r>
                    <m:r>
                      <m:rPr>
                        <m:sty m:val="p"/>
                      </m:rPr>
                      <a:rPr lang="el-GR" b="0" i="1" smtClean="0">
                        <a:latin typeface="Cambria Math"/>
                      </a:rPr>
                      <m:t>π</m:t>
                    </m:r>
                    <m:r>
                      <m:rPr>
                        <m:nor/>
                      </m:rPr>
                      <a:rPr lang="cs-CZ" dirty="0" smtClean="0"/>
                      <m:t>r</m:t>
                    </m:r>
                    <m:r>
                      <m:rPr>
                        <m:nor/>
                      </m:rPr>
                      <a:rPr lang="cs-CZ" dirty="0" smtClean="0"/>
                      <m:t> . </m:t>
                    </m:r>
                    <m:r>
                      <m:rPr>
                        <m:nor/>
                      </m:rPr>
                      <a:rPr lang="cs-CZ" dirty="0" smtClean="0"/>
                      <m:t>v</m:t>
                    </m:r>
                  </m:oMath>
                </a14:m>
                <a:endParaRPr lang="cs-CZ" dirty="0"/>
              </a:p>
              <a:p>
                <a:r>
                  <a:rPr lang="cs-CZ" sz="2400" dirty="0" smtClean="0"/>
                  <a:t>S = </a:t>
                </a:r>
                <a14:m>
                  <m:oMath xmlns:m="http://schemas.openxmlformats.org/officeDocument/2006/math">
                    <m:r>
                      <m:rPr>
                        <m:nor/>
                      </m:rPr>
                      <a:rPr lang="cs-CZ" sz="2400" dirty="0" smtClean="0"/>
                      <m:t>2</m:t>
                    </m:r>
                    <m:r>
                      <m:rPr>
                        <m:nor/>
                      </m:rPr>
                      <a:rPr lang="el-GR" sz="2400" b="0" dirty="0" smtClean="0"/>
                      <m:t> </m:t>
                    </m:r>
                    <m:r>
                      <m:rPr>
                        <m:sty m:val="p"/>
                      </m:rPr>
                      <a:rPr lang="el-GR" sz="2400" b="0" i="1" smtClean="0">
                        <a:latin typeface="Cambria Math"/>
                      </a:rPr>
                      <m:t>π</m:t>
                    </m:r>
                    <m:r>
                      <m:rPr>
                        <m:nor/>
                      </m:rPr>
                      <a:rPr lang="cs-CZ" sz="2400" dirty="0" smtClean="0"/>
                      <m:t>r</m:t>
                    </m:r>
                  </m:oMath>
                </a14:m>
                <a:r>
                  <a:rPr lang="cs-CZ" sz="2400" dirty="0" smtClean="0"/>
                  <a:t>( r + v )</a:t>
                </a:r>
              </a:p>
              <a:p>
                <a:endParaRPr lang="cs-CZ" dirty="0"/>
              </a:p>
            </p:txBody>
          </p:sp>
        </mc:Choice>
        <mc:Fallback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7946" y="5340525"/>
                <a:ext cx="2042547" cy="1015663"/>
              </a:xfrm>
              <a:prstGeom prst="rect">
                <a:avLst/>
              </a:prstGeom>
              <a:blipFill rotWithShape="1">
                <a:blip r:embed="rId4" cstate="print"/>
                <a:stretch>
                  <a:fillRect l="-4478" t="-2994" r="-149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11" name="Skupina 10"/>
          <p:cNvGrpSpPr/>
          <p:nvPr/>
        </p:nvGrpSpPr>
        <p:grpSpPr>
          <a:xfrm>
            <a:off x="4749158" y="2060848"/>
            <a:ext cx="2769693" cy="3888432"/>
            <a:chOff x="4749158" y="2060848"/>
            <a:chExt cx="2769693" cy="3888432"/>
          </a:xfrm>
        </p:grpSpPr>
        <p:cxnSp>
          <p:nvCxnSpPr>
            <p:cNvPr id="12" name="Přímá spojnice 11"/>
            <p:cNvCxnSpPr/>
            <p:nvPr/>
          </p:nvCxnSpPr>
          <p:spPr>
            <a:xfrm>
              <a:off x="6289340" y="2060848"/>
              <a:ext cx="0" cy="3888432"/>
            </a:xfrm>
            <a:prstGeom prst="line">
              <a:avLst/>
            </a:prstGeom>
            <a:ln>
              <a:prstDash val="lgDash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3" name="Skupina 12"/>
            <p:cNvGrpSpPr/>
            <p:nvPr/>
          </p:nvGrpSpPr>
          <p:grpSpPr>
            <a:xfrm>
              <a:off x="4749158" y="2356697"/>
              <a:ext cx="2769693" cy="3168494"/>
              <a:chOff x="4749158" y="2356697"/>
              <a:chExt cx="2769693" cy="3168494"/>
            </a:xfrm>
          </p:grpSpPr>
          <p:sp>
            <p:nvSpPr>
              <p:cNvPr id="15" name="Vývojový diagram: magnetický disk 14"/>
              <p:cNvSpPr/>
              <p:nvPr/>
            </p:nvSpPr>
            <p:spPr>
              <a:xfrm>
                <a:off x="5076056" y="2636912"/>
                <a:ext cx="2426568" cy="2556864"/>
              </a:xfrm>
              <a:prstGeom prst="flowChartMagneticDisk">
                <a:avLst/>
              </a:prstGeom>
              <a:noFill/>
              <a:ln w="38100">
                <a:solidFill>
                  <a:schemeClr val="accent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noFill/>
                </a:endParaRPr>
              </a:p>
            </p:txBody>
          </p:sp>
          <p:sp>
            <p:nvSpPr>
              <p:cNvPr id="16" name="Ovál 15"/>
              <p:cNvSpPr/>
              <p:nvPr/>
            </p:nvSpPr>
            <p:spPr>
              <a:xfrm>
                <a:off x="5076056" y="4288504"/>
                <a:ext cx="2426568" cy="914400"/>
              </a:xfrm>
              <a:prstGeom prst="ellipse">
                <a:avLst/>
              </a:prstGeom>
              <a:no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17" name="Přímá spojnice 16"/>
              <p:cNvCxnSpPr/>
              <p:nvPr/>
            </p:nvCxnSpPr>
            <p:spPr>
              <a:xfrm>
                <a:off x="5076056" y="3068960"/>
                <a:ext cx="2426568" cy="0"/>
              </a:xfrm>
              <a:prstGeom prst="line">
                <a:avLst/>
              </a:prstGeom>
              <a:ln>
                <a:prstDash val="sys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" name="Přímá spojnice 17"/>
              <p:cNvCxnSpPr>
                <a:stCxn id="16" idx="2"/>
                <a:endCxn id="16" idx="6"/>
              </p:cNvCxnSpPr>
              <p:nvPr/>
            </p:nvCxnSpPr>
            <p:spPr>
              <a:xfrm>
                <a:off x="5076056" y="4745704"/>
                <a:ext cx="2426568" cy="0"/>
              </a:xfrm>
              <a:prstGeom prst="line">
                <a:avLst/>
              </a:prstGeom>
              <a:ln>
                <a:prstDash val="sys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9" name="TextovéPole 18"/>
              <p:cNvSpPr txBox="1"/>
              <p:nvPr/>
            </p:nvSpPr>
            <p:spPr>
              <a:xfrm>
                <a:off x="4757174" y="2884294"/>
                <a:ext cx="30970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/>
                  <a:t>B</a:t>
                </a:r>
              </a:p>
            </p:txBody>
          </p:sp>
          <p:sp>
            <p:nvSpPr>
              <p:cNvPr id="20" name="TextovéPole 19"/>
              <p:cNvSpPr txBox="1"/>
              <p:nvPr/>
            </p:nvSpPr>
            <p:spPr>
              <a:xfrm>
                <a:off x="4757174" y="4561038"/>
                <a:ext cx="31771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A</a:t>
                </a:r>
                <a:endParaRPr lang="cs-CZ" dirty="0"/>
              </a:p>
            </p:txBody>
          </p:sp>
          <mc:AlternateContent xmlns:mc="http://schemas.openxmlformats.org/markup-compatibility/2006">
            <mc:Choice xmlns:a14="http://schemas.microsoft.com/office/drawing/2010/main" xmlns="" Requires="a14">
              <p:sp>
                <p:nvSpPr>
                  <p:cNvPr id="21" name="TextovéPole 20"/>
                  <p:cNvSpPr txBox="1"/>
                  <p:nvPr/>
                </p:nvSpPr>
                <p:spPr>
                  <a:xfrm>
                    <a:off x="6322506" y="4414119"/>
                    <a:ext cx="451277" cy="369332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sSub>
                            <m:sSub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𝑆</m:t>
                              </m:r>
                            </m:e>
                            <m:sub>
                              <m:r>
                                <a:rPr lang="cs-CZ" b="0" i="1" smtClean="0">
                                  <a:latin typeface="Cambria Math"/>
                                </a:rPr>
                                <m:t>1</m:t>
                              </m:r>
                            </m:sub>
                          </m:sSub>
                        </m:oMath>
                      </m:oMathPara>
                    </a14:m>
                    <a:endParaRPr lang="cs-CZ" dirty="0"/>
                  </a:p>
                </p:txBody>
              </p:sp>
            </mc:Choice>
            <mc:Fallback>
              <p:sp>
                <p:nvSpPr>
                  <p:cNvPr id="24" name="TextovéPole 23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6322506" y="4414119"/>
                    <a:ext cx="451277" cy="369332"/>
                  </a:xfrm>
                  <a:prstGeom prst="rect">
                    <a:avLst/>
                  </a:prstGeom>
                  <a:blipFill rotWithShape="1">
                    <a:blip r:embed="rId5" cstate="print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p:sp>
            <p:nvSpPr>
              <p:cNvPr id="22" name="TextovéPole 21"/>
              <p:cNvSpPr txBox="1"/>
              <p:nvPr/>
            </p:nvSpPr>
            <p:spPr>
              <a:xfrm>
                <a:off x="5580112" y="2726029"/>
                <a:ext cx="26481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/>
                  <a:t>r</a:t>
                </a:r>
              </a:p>
            </p:txBody>
          </p:sp>
          <p:sp>
            <p:nvSpPr>
              <p:cNvPr id="23" name="TextovéPole 22"/>
              <p:cNvSpPr txBox="1"/>
              <p:nvPr/>
            </p:nvSpPr>
            <p:spPr>
              <a:xfrm>
                <a:off x="5948433" y="3730678"/>
                <a:ext cx="28886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/>
                  <a:t>v</a:t>
                </a:r>
              </a:p>
            </p:txBody>
          </p:sp>
          <p:sp>
            <p:nvSpPr>
              <p:cNvPr id="2" name="TextovéPole 23"/>
              <p:cNvSpPr txBox="1"/>
              <p:nvPr/>
            </p:nvSpPr>
            <p:spPr>
              <a:xfrm>
                <a:off x="4749158" y="3804702"/>
                <a:ext cx="28886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v</a:t>
                </a:r>
                <a:endParaRPr lang="cs-CZ" dirty="0"/>
              </a:p>
            </p:txBody>
          </p:sp>
          <p:sp>
            <p:nvSpPr>
              <p:cNvPr id="25" name="TextovéPole 24"/>
              <p:cNvSpPr txBox="1"/>
              <p:nvPr/>
            </p:nvSpPr>
            <p:spPr>
              <a:xfrm>
                <a:off x="5580112" y="4460423"/>
                <a:ext cx="26481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/>
                  <a:t>r</a:t>
                </a:r>
              </a:p>
            </p:txBody>
          </p:sp>
          <mc:AlternateContent xmlns:mc="http://schemas.openxmlformats.org/markup-compatibility/2006">
            <mc:Choice xmlns:a14="http://schemas.microsoft.com/office/drawing/2010/main" xmlns="" Requires="a14">
              <p:sp>
                <p:nvSpPr>
                  <p:cNvPr id="26" name="TextovéPole 25"/>
                  <p:cNvSpPr txBox="1"/>
                  <p:nvPr/>
                </p:nvSpPr>
                <p:spPr>
                  <a:xfrm>
                    <a:off x="6322506" y="2716375"/>
                    <a:ext cx="456599" cy="369332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sSub>
                            <m:sSub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𝑆</m:t>
                              </m:r>
                            </m:e>
                            <m:sub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b>
                          </m:sSub>
                        </m:oMath>
                      </m:oMathPara>
                    </a14:m>
                    <a:endParaRPr lang="cs-CZ" dirty="0"/>
                  </a:p>
                </p:txBody>
              </p:sp>
            </mc:Choice>
            <mc:Fallback>
              <p:sp>
                <p:nvSpPr>
                  <p:cNvPr id="30" name="TextovéPole 29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6322506" y="2716375"/>
                    <a:ext cx="456599" cy="369332"/>
                  </a:xfrm>
                  <a:prstGeom prst="rect">
                    <a:avLst/>
                  </a:prstGeom>
                  <a:blipFill rotWithShape="1">
                    <a:blip r:embed="rId6" cstate="print"/>
                    <a:stretch>
                      <a:fillRect b="-1667"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>
            <mc:Choice xmlns:a14="http://schemas.microsoft.com/office/drawing/2010/main" xmlns="" Requires="a14">
              <p:sp>
                <p:nvSpPr>
                  <p:cNvPr id="27" name="TextovéPole 26"/>
                  <p:cNvSpPr txBox="1"/>
                  <p:nvPr/>
                </p:nvSpPr>
                <p:spPr>
                  <a:xfrm>
                    <a:off x="6829469" y="5155859"/>
                    <a:ext cx="689382" cy="369332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sSub>
                            <m:sSub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𝑘</m:t>
                              </m:r>
                            </m:e>
                            <m:sub>
                              <m:r>
                                <a:rPr lang="cs-CZ" b="0" i="1" smtClean="0">
                                  <a:latin typeface="Cambria Math"/>
                                </a:rPr>
                                <m:t>1</m:t>
                              </m:r>
                            </m:sub>
                          </m:sSub>
                        </m:oMath>
                      </m:oMathPara>
                    </a14:m>
                    <a:endParaRPr lang="cs-CZ" dirty="0"/>
                  </a:p>
                </p:txBody>
              </p:sp>
            </mc:Choice>
            <mc:Fallback>
              <p:sp>
                <p:nvSpPr>
                  <p:cNvPr id="31" name="TextovéPole 30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6829469" y="5155859"/>
                    <a:ext cx="689382" cy="369332"/>
                  </a:xfrm>
                  <a:prstGeom prst="rect">
                    <a:avLst/>
                  </a:prstGeom>
                  <a:blipFill rotWithShape="1">
                    <a:blip r:embed="rId7" cstate="print"/>
                    <a:stretch>
                      <a:fillRect b="-1667"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>
            <mc:Choice xmlns:a14="http://schemas.microsoft.com/office/drawing/2010/main" xmlns="" Requires="a14">
              <p:sp>
                <p:nvSpPr>
                  <p:cNvPr id="28" name="TextovéPole 27"/>
                  <p:cNvSpPr txBox="1"/>
                  <p:nvPr/>
                </p:nvSpPr>
                <p:spPr>
                  <a:xfrm>
                    <a:off x="6938899" y="2356697"/>
                    <a:ext cx="471539" cy="369332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sSub>
                            <m:sSub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𝑘</m:t>
                              </m:r>
                            </m:e>
                            <m:sub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b>
                          </m:sSub>
                        </m:oMath>
                      </m:oMathPara>
                    </a14:m>
                    <a:endParaRPr lang="cs-CZ" dirty="0"/>
                  </a:p>
                </p:txBody>
              </p:sp>
            </mc:Choice>
            <mc:Fallback>
              <p:sp>
                <p:nvSpPr>
                  <p:cNvPr id="32" name="TextovéPole 31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6938899" y="2356697"/>
                    <a:ext cx="471539" cy="369332"/>
                  </a:xfrm>
                  <a:prstGeom prst="rect">
                    <a:avLst/>
                  </a:prstGeom>
                  <a:blipFill rotWithShape="1">
                    <a:blip r:embed="rId8" cstate="print"/>
                    <a:stretch>
                      <a:fillRect b="-1667"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</p:grpSp>
        <p:sp>
          <p:nvSpPr>
            <p:cNvPr id="14" name="TextovéPole 13"/>
            <p:cNvSpPr txBox="1"/>
            <p:nvPr/>
          </p:nvSpPr>
          <p:spPr>
            <a:xfrm>
              <a:off x="6322506" y="5340525"/>
              <a:ext cx="30649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o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xmlns="" val="38315087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  <p:bldP spid="1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906888" cy="1143000"/>
          </a:xfrm>
        </p:spPr>
        <p:txBody>
          <a:bodyPr>
            <a:normAutofit/>
          </a:bodyPr>
          <a:lstStyle/>
          <a:p>
            <a:r>
              <a:rPr lang="cs-CZ" sz="2000" b="1" dirty="0" smtClean="0"/>
              <a:t>Objem válce</a:t>
            </a:r>
            <a:r>
              <a:rPr lang="cs-CZ" sz="1800" b="1" dirty="0" smtClean="0"/>
              <a:t> </a:t>
            </a:r>
            <a:r>
              <a:rPr lang="cs-CZ" sz="1800" dirty="0" smtClean="0"/>
              <a:t>určíme podobně jako objemy hranolů, a to součinem obsahu podstavy a výšky. </a:t>
            </a:r>
            <a:endParaRPr lang="cs-CZ" sz="2000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4" name="Zástupný symbol pro obsah 3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600200"/>
                <a:ext cx="4762872" cy="4525963"/>
              </a:xfrm>
            </p:spPr>
            <p:txBody>
              <a:bodyPr>
                <a:normAutofit/>
              </a:bodyPr>
              <a:lstStyle/>
              <a:p>
                <a:r>
                  <a:rPr lang="cs-CZ" sz="2400" dirty="0" smtClean="0"/>
                  <a:t>V =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l-GR" sz="2400" b="0" i="1" smtClean="0">
                        <a:latin typeface="Cambria Math"/>
                      </a:rPr>
                      <m:t>π</m:t>
                    </m:r>
                    <m:sSup>
                      <m:sSupPr>
                        <m:ctrlPr>
                          <a:rPr lang="el-GR" sz="2400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400" b="0" i="1" smtClean="0">
                            <a:latin typeface="Cambria Math"/>
                          </a:rPr>
                          <m:t>𝑟</m:t>
                        </m:r>
                      </m:e>
                      <m:sup>
                        <m:r>
                          <a:rPr lang="cs-CZ" sz="2400" b="0" i="1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sz="2400" dirty="0" smtClean="0"/>
                  <a:t>. v </a:t>
                </a:r>
                <a:endParaRPr lang="cs-CZ" sz="2400" dirty="0"/>
              </a:p>
            </p:txBody>
          </p:sp>
        </mc:Choice>
        <mc:Fallback>
          <p:sp>
            <p:nvSpPr>
              <p:cNvPr id="4" name="Zástupný symbol pro obsah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600200"/>
                <a:ext cx="4762872" cy="4525963"/>
              </a:xfrm>
              <a:blipFill rotWithShape="1">
                <a:blip r:embed="rId2" cstate="print"/>
                <a:stretch>
                  <a:fillRect l="-1665" t="-107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5" name="Skupina 4"/>
          <p:cNvGrpSpPr/>
          <p:nvPr/>
        </p:nvGrpSpPr>
        <p:grpSpPr>
          <a:xfrm>
            <a:off x="5789313" y="1627809"/>
            <a:ext cx="2769693" cy="3888432"/>
            <a:chOff x="4749158" y="2060848"/>
            <a:chExt cx="2769693" cy="3888432"/>
          </a:xfrm>
        </p:grpSpPr>
        <p:cxnSp>
          <p:nvCxnSpPr>
            <p:cNvPr id="6" name="Přímá spojnice 5"/>
            <p:cNvCxnSpPr/>
            <p:nvPr/>
          </p:nvCxnSpPr>
          <p:spPr>
            <a:xfrm>
              <a:off x="6289340" y="2060848"/>
              <a:ext cx="0" cy="3888432"/>
            </a:xfrm>
            <a:prstGeom prst="line">
              <a:avLst/>
            </a:prstGeom>
            <a:ln>
              <a:prstDash val="lgDash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7" name="Skupina 6"/>
            <p:cNvGrpSpPr/>
            <p:nvPr/>
          </p:nvGrpSpPr>
          <p:grpSpPr>
            <a:xfrm>
              <a:off x="4749158" y="2356697"/>
              <a:ext cx="2769693" cy="3168494"/>
              <a:chOff x="4749158" y="2356697"/>
              <a:chExt cx="2769693" cy="3168494"/>
            </a:xfrm>
          </p:grpSpPr>
          <p:sp>
            <p:nvSpPr>
              <p:cNvPr id="9" name="Vývojový diagram: magnetický disk 8"/>
              <p:cNvSpPr/>
              <p:nvPr/>
            </p:nvSpPr>
            <p:spPr>
              <a:xfrm>
                <a:off x="5076056" y="2636912"/>
                <a:ext cx="2426568" cy="2556864"/>
              </a:xfrm>
              <a:prstGeom prst="flowChartMagneticDisk">
                <a:avLst/>
              </a:prstGeom>
              <a:noFill/>
              <a:ln w="38100">
                <a:solidFill>
                  <a:schemeClr val="accent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noFill/>
                </a:endParaRPr>
              </a:p>
            </p:txBody>
          </p:sp>
          <p:sp>
            <p:nvSpPr>
              <p:cNvPr id="10" name="Ovál 9"/>
              <p:cNvSpPr/>
              <p:nvPr/>
            </p:nvSpPr>
            <p:spPr>
              <a:xfrm>
                <a:off x="5076056" y="4288504"/>
                <a:ext cx="2426568" cy="914400"/>
              </a:xfrm>
              <a:prstGeom prst="ellipse">
                <a:avLst/>
              </a:prstGeom>
              <a:no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11" name="Přímá spojnice 10"/>
              <p:cNvCxnSpPr/>
              <p:nvPr/>
            </p:nvCxnSpPr>
            <p:spPr>
              <a:xfrm>
                <a:off x="5076056" y="3068960"/>
                <a:ext cx="2426568" cy="0"/>
              </a:xfrm>
              <a:prstGeom prst="line">
                <a:avLst/>
              </a:prstGeom>
              <a:ln>
                <a:prstDash val="sys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" name="Přímá spojnice 11"/>
              <p:cNvCxnSpPr>
                <a:stCxn id="10" idx="2"/>
                <a:endCxn id="10" idx="6"/>
              </p:cNvCxnSpPr>
              <p:nvPr/>
            </p:nvCxnSpPr>
            <p:spPr>
              <a:xfrm>
                <a:off x="5076056" y="4745704"/>
                <a:ext cx="2426568" cy="0"/>
              </a:xfrm>
              <a:prstGeom prst="line">
                <a:avLst/>
              </a:prstGeom>
              <a:ln>
                <a:prstDash val="sys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3" name="TextovéPole 12"/>
              <p:cNvSpPr txBox="1"/>
              <p:nvPr/>
            </p:nvSpPr>
            <p:spPr>
              <a:xfrm>
                <a:off x="4757174" y="2884294"/>
                <a:ext cx="30970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/>
                  <a:t>B</a:t>
                </a:r>
              </a:p>
            </p:txBody>
          </p:sp>
          <p:sp>
            <p:nvSpPr>
              <p:cNvPr id="14" name="TextovéPole 13"/>
              <p:cNvSpPr txBox="1"/>
              <p:nvPr/>
            </p:nvSpPr>
            <p:spPr>
              <a:xfrm>
                <a:off x="4757174" y="4561038"/>
                <a:ext cx="31771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A</a:t>
                </a:r>
                <a:endParaRPr lang="cs-CZ" dirty="0"/>
              </a:p>
            </p:txBody>
          </p:sp>
          <mc:AlternateContent xmlns:mc="http://schemas.openxmlformats.org/markup-compatibility/2006">
            <mc:Choice xmlns:a14="http://schemas.microsoft.com/office/drawing/2010/main" xmlns="" Requires="a14">
              <p:sp>
                <p:nvSpPr>
                  <p:cNvPr id="15" name="TextovéPole 14"/>
                  <p:cNvSpPr txBox="1"/>
                  <p:nvPr/>
                </p:nvSpPr>
                <p:spPr>
                  <a:xfrm>
                    <a:off x="6322506" y="4414119"/>
                    <a:ext cx="451277" cy="369332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sSub>
                            <m:sSub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𝑆</m:t>
                              </m:r>
                            </m:e>
                            <m:sub>
                              <m:r>
                                <a:rPr lang="cs-CZ" b="0" i="1" smtClean="0">
                                  <a:latin typeface="Cambria Math"/>
                                </a:rPr>
                                <m:t>1</m:t>
                              </m:r>
                            </m:sub>
                          </m:sSub>
                        </m:oMath>
                      </m:oMathPara>
                    </a14:m>
                    <a:endParaRPr lang="cs-CZ" dirty="0"/>
                  </a:p>
                </p:txBody>
              </p:sp>
            </mc:Choice>
            <mc:Fallback>
              <p:sp>
                <p:nvSpPr>
                  <p:cNvPr id="24" name="TextovéPole 23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6322506" y="4414119"/>
                    <a:ext cx="451277" cy="369332"/>
                  </a:xfrm>
                  <a:prstGeom prst="rect">
                    <a:avLst/>
                  </a:prstGeom>
                  <a:blipFill rotWithShape="1">
                    <a:blip r:embed="rId3" cstate="print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p:sp>
            <p:nvSpPr>
              <p:cNvPr id="16" name="TextovéPole 15"/>
              <p:cNvSpPr txBox="1"/>
              <p:nvPr/>
            </p:nvSpPr>
            <p:spPr>
              <a:xfrm>
                <a:off x="5580112" y="2726029"/>
                <a:ext cx="26481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/>
                  <a:t>r</a:t>
                </a:r>
              </a:p>
            </p:txBody>
          </p:sp>
          <p:sp>
            <p:nvSpPr>
              <p:cNvPr id="17" name="TextovéPole 16"/>
              <p:cNvSpPr txBox="1"/>
              <p:nvPr/>
            </p:nvSpPr>
            <p:spPr>
              <a:xfrm>
                <a:off x="5948433" y="3730678"/>
                <a:ext cx="28886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/>
                  <a:t>v</a:t>
                </a:r>
              </a:p>
            </p:txBody>
          </p:sp>
          <p:sp>
            <p:nvSpPr>
              <p:cNvPr id="18" name="TextovéPole 17"/>
              <p:cNvSpPr txBox="1"/>
              <p:nvPr/>
            </p:nvSpPr>
            <p:spPr>
              <a:xfrm>
                <a:off x="4749158" y="3804702"/>
                <a:ext cx="28886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v</a:t>
                </a:r>
                <a:endParaRPr lang="cs-CZ" dirty="0"/>
              </a:p>
            </p:txBody>
          </p:sp>
          <p:sp>
            <p:nvSpPr>
              <p:cNvPr id="19" name="TextovéPole 18"/>
              <p:cNvSpPr txBox="1"/>
              <p:nvPr/>
            </p:nvSpPr>
            <p:spPr>
              <a:xfrm>
                <a:off x="5580112" y="4460423"/>
                <a:ext cx="26481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/>
                  <a:t>r</a:t>
                </a:r>
              </a:p>
            </p:txBody>
          </p:sp>
          <mc:AlternateContent xmlns:mc="http://schemas.openxmlformats.org/markup-compatibility/2006">
            <mc:Choice xmlns:a14="http://schemas.microsoft.com/office/drawing/2010/main" xmlns="" Requires="a14">
              <p:sp>
                <p:nvSpPr>
                  <p:cNvPr id="20" name="TextovéPole 19"/>
                  <p:cNvSpPr txBox="1"/>
                  <p:nvPr/>
                </p:nvSpPr>
                <p:spPr>
                  <a:xfrm>
                    <a:off x="6322506" y="2716375"/>
                    <a:ext cx="456599" cy="369332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sSub>
                            <m:sSub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𝑆</m:t>
                              </m:r>
                            </m:e>
                            <m:sub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b>
                          </m:sSub>
                        </m:oMath>
                      </m:oMathPara>
                    </a14:m>
                    <a:endParaRPr lang="cs-CZ" dirty="0"/>
                  </a:p>
                </p:txBody>
              </p:sp>
            </mc:Choice>
            <mc:Fallback>
              <p:sp>
                <p:nvSpPr>
                  <p:cNvPr id="30" name="TextovéPole 29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6322506" y="2716375"/>
                    <a:ext cx="456599" cy="369332"/>
                  </a:xfrm>
                  <a:prstGeom prst="rect">
                    <a:avLst/>
                  </a:prstGeom>
                  <a:blipFill rotWithShape="1">
                    <a:blip r:embed="rId4" cstate="print"/>
                    <a:stretch>
                      <a:fillRect b="-1667"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>
            <mc:Choice xmlns:a14="http://schemas.microsoft.com/office/drawing/2010/main" xmlns="" Requires="a14">
              <p:sp>
                <p:nvSpPr>
                  <p:cNvPr id="21" name="TextovéPole 20"/>
                  <p:cNvSpPr txBox="1"/>
                  <p:nvPr/>
                </p:nvSpPr>
                <p:spPr>
                  <a:xfrm>
                    <a:off x="6829469" y="5155859"/>
                    <a:ext cx="689382" cy="369332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sSub>
                            <m:sSub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𝑘</m:t>
                              </m:r>
                            </m:e>
                            <m:sub>
                              <m:r>
                                <a:rPr lang="cs-CZ" b="0" i="1" smtClean="0">
                                  <a:latin typeface="Cambria Math"/>
                                </a:rPr>
                                <m:t>1</m:t>
                              </m:r>
                            </m:sub>
                          </m:sSub>
                        </m:oMath>
                      </m:oMathPara>
                    </a14:m>
                    <a:endParaRPr lang="cs-CZ" dirty="0"/>
                  </a:p>
                </p:txBody>
              </p:sp>
            </mc:Choice>
            <mc:Fallback>
              <p:sp>
                <p:nvSpPr>
                  <p:cNvPr id="31" name="TextovéPole 30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6829469" y="5155859"/>
                    <a:ext cx="689382" cy="369332"/>
                  </a:xfrm>
                  <a:prstGeom prst="rect">
                    <a:avLst/>
                  </a:prstGeom>
                  <a:blipFill rotWithShape="1">
                    <a:blip r:embed="rId5" cstate="print"/>
                    <a:stretch>
                      <a:fillRect b="-1667"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>
            <mc:Choice xmlns:a14="http://schemas.microsoft.com/office/drawing/2010/main" xmlns="" Requires="a14">
              <p:sp>
                <p:nvSpPr>
                  <p:cNvPr id="22" name="TextovéPole 21"/>
                  <p:cNvSpPr txBox="1"/>
                  <p:nvPr/>
                </p:nvSpPr>
                <p:spPr>
                  <a:xfrm>
                    <a:off x="6938899" y="2356697"/>
                    <a:ext cx="471539" cy="369332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sSub>
                            <m:sSub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𝑘</m:t>
                              </m:r>
                            </m:e>
                            <m:sub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b>
                          </m:sSub>
                        </m:oMath>
                      </m:oMathPara>
                    </a14:m>
                    <a:endParaRPr lang="cs-CZ" dirty="0"/>
                  </a:p>
                </p:txBody>
              </p:sp>
            </mc:Choice>
            <mc:Fallback>
              <p:sp>
                <p:nvSpPr>
                  <p:cNvPr id="32" name="TextovéPole 31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6938899" y="2356697"/>
                    <a:ext cx="471539" cy="369332"/>
                  </a:xfrm>
                  <a:prstGeom prst="rect">
                    <a:avLst/>
                  </a:prstGeom>
                  <a:blipFill rotWithShape="1">
                    <a:blip r:embed="rId6" cstate="print"/>
                    <a:stretch>
                      <a:fillRect b="-1667"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</p:grpSp>
        <p:sp>
          <p:nvSpPr>
            <p:cNvPr id="8" name="TextovéPole 7"/>
            <p:cNvSpPr txBox="1"/>
            <p:nvPr/>
          </p:nvSpPr>
          <p:spPr>
            <a:xfrm>
              <a:off x="6322506" y="5340525"/>
              <a:ext cx="30649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o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xmlns="" val="17537886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79</TotalTime>
  <Words>68</Words>
  <Application>Microsoft Office PowerPoint</Application>
  <PresentationFormat>Předvádění na obrazovce (4:3)</PresentationFormat>
  <Paragraphs>43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VY_42_INOVACE_17_Rotační válec</vt:lpstr>
      <vt:lpstr>Rotační válec</vt:lpstr>
      <vt:lpstr>Snímek 3</vt:lpstr>
      <vt:lpstr>Objem válce určíme podobně jako objemy hranolů, a to součinem obsahu podstavy a výšky. 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Rotační válec</dc:title>
  <dc:creator>Vagnerova</dc:creator>
  <cp:lastModifiedBy>expert</cp:lastModifiedBy>
  <cp:revision>9</cp:revision>
  <dcterms:created xsi:type="dcterms:W3CDTF">2011-04-03T19:41:50Z</dcterms:created>
  <dcterms:modified xsi:type="dcterms:W3CDTF">2012-03-10T06:12:01Z</dcterms:modified>
</cp:coreProperties>
</file>