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1"/>
  </p:notesMasterIdLst>
  <p:handoutMasterIdLst>
    <p:handoutMasterId r:id="rId12"/>
  </p:handoutMasterIdLst>
  <p:sldIdLst>
    <p:sldId id="261" r:id="rId2"/>
    <p:sldId id="259" r:id="rId3"/>
    <p:sldId id="262" r:id="rId4"/>
    <p:sldId id="263" r:id="rId5"/>
    <p:sldId id="264" r:id="rId6"/>
    <p:sldId id="265" r:id="rId7"/>
    <p:sldId id="266" r:id="rId8"/>
    <p:sldId id="267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04593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47656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hl=cs&amp;sa=X&amp;tbo=d&amp;biw=1366&amp;bih=673&amp;tbm=isch&amp;tbnid=JkeMWnoAUrWDqM:&amp;imgrefurl=http://www.cvicime.cz/cviceni-praha/anatomie/rovne/vadne_drzeni.html&amp;docid=LG3DJsJ6aRVFJM&amp;imgurl=http://www.cvicime.cz/cviceni-praha/obrazky/pater/krive_zada.gif&amp;w=600&amp;h=400&amp;ei=dU_HULvfH-Pl4QT2k4HwBg&amp;zoom=1&amp;iact=rc&amp;dur=531&amp;sig=113471310765819132673&amp;page=1&amp;tbnh=155&amp;tbnw=233&amp;start=0&amp;ndsp=30&amp;ved=1t:429,r:5,s:0,i:99&amp;tx=114&amp;ty=85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  osmý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 Kosti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trupu,onemocnění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14.4.2011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V./2 Inovace  a zkvalitnění výuky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trupu a hrudník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14.4.2011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Páteř je složena ze 33 – 34 obratlů.</a:t>
            </a:r>
          </a:p>
          <a:p>
            <a:r>
              <a:rPr lang="cs-CZ" dirty="0" smtClean="0"/>
              <a:t>První obratel – nosič – nese lebku</a:t>
            </a:r>
          </a:p>
          <a:p>
            <a:r>
              <a:rPr lang="cs-CZ" dirty="0" smtClean="0"/>
              <a:t>Druhý obratel – čepovec – otáčení hlavy</a:t>
            </a:r>
          </a:p>
          <a:p>
            <a:r>
              <a:rPr lang="cs-CZ" dirty="0" smtClean="0"/>
              <a:t>Je </a:t>
            </a:r>
            <a:r>
              <a:rPr lang="cs-CZ" dirty="0" err="1" smtClean="0"/>
              <a:t>dvojesovitě</a:t>
            </a:r>
            <a:r>
              <a:rPr lang="cs-CZ" dirty="0" smtClean="0"/>
              <a:t>  zakřivená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Hrudník : chrání srdce a plíce</a:t>
            </a:r>
          </a:p>
          <a:p>
            <a:r>
              <a:rPr lang="cs-CZ" dirty="0" smtClean="0"/>
              <a:t>Stavba: hrudní kost, 12 párů žeber ( 7 párů připojených </a:t>
            </a:r>
            <a:r>
              <a:rPr lang="cs-CZ" dirty="0" smtClean="0"/>
              <a:t>chrupavkou </a:t>
            </a:r>
            <a:r>
              <a:rPr lang="cs-CZ" dirty="0" smtClean="0"/>
              <a:t>ke kosti hrudní , 3 páry připojených k 7. žebru, 2 páry žeber volných )</a:t>
            </a:r>
          </a:p>
          <a:p>
            <a:r>
              <a:rPr lang="cs-CZ" dirty="0" smtClean="0"/>
              <a:t>Žebra jsou připojena k hrudní páteři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Vady páteře: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14.4.2011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Plochá záda</a:t>
            </a:r>
          </a:p>
          <a:p>
            <a:r>
              <a:rPr lang="cs-CZ" dirty="0" smtClean="0"/>
              <a:t>Abnormální lordóza ( prohnutí dopředu-krční,bederní )</a:t>
            </a:r>
          </a:p>
          <a:p>
            <a:r>
              <a:rPr lang="cs-CZ" dirty="0" smtClean="0"/>
              <a:t>Kyfóza ( prohnutí dozadu – hrudní, křížová )</a:t>
            </a:r>
          </a:p>
          <a:p>
            <a:r>
              <a:rPr lang="cs-CZ" dirty="0" smtClean="0"/>
              <a:t>Skolióza – vychýlení do stran – taška na jednom rameni</a:t>
            </a:r>
          </a:p>
          <a:p>
            <a:endParaRPr lang="cs-CZ" dirty="0" smtClean="0"/>
          </a:p>
          <a:p>
            <a:r>
              <a:rPr lang="cs-CZ" dirty="0" smtClean="0"/>
              <a:t>U starých lidí: řídnutí kostí (osteoporóza )</a:t>
            </a:r>
          </a:p>
          <a:p>
            <a:r>
              <a:rPr lang="cs-CZ" dirty="0" smtClean="0"/>
              <a:t>Měknutí kostí ( osteomalacie ) – nedostatkem Ca,P,vit.D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Klouby: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kolenním kloubu – menisky – chrupavčité destičky,vyrovnávají nerovnosti kloubu</a:t>
            </a:r>
          </a:p>
          <a:p>
            <a:endParaRPr lang="cs-CZ" dirty="0" smtClean="0"/>
          </a:p>
          <a:p>
            <a:r>
              <a:rPr lang="cs-CZ" dirty="0" smtClean="0"/>
              <a:t>Onemocnění: kloubní zánět, opotřebování chrupavky, dna (přebytek </a:t>
            </a:r>
            <a:r>
              <a:rPr lang="cs-CZ" dirty="0" err="1" smtClean="0"/>
              <a:t>kys.močové</a:t>
            </a:r>
            <a:r>
              <a:rPr lang="cs-CZ" dirty="0" smtClean="0"/>
              <a:t> se sráží jako krystalky v kloubech )</a:t>
            </a:r>
          </a:p>
          <a:p>
            <a:endParaRPr lang="cs-CZ" dirty="0" smtClean="0"/>
          </a:p>
          <a:p>
            <a:r>
              <a:rPr lang="cs-CZ" dirty="0" smtClean="0"/>
              <a:t>Jiná poranění: zlomeniny ( fraktury ), natažené a natržené vazy, vymknutí, vyhřeznutí meziobratlové ploténky(</a:t>
            </a:r>
            <a:r>
              <a:rPr lang="cs-CZ" dirty="0" err="1" smtClean="0"/>
              <a:t>ischaias</a:t>
            </a:r>
            <a:r>
              <a:rPr lang="cs-CZ" dirty="0" smtClean="0"/>
              <a:t> 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14.4.2011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79" y="247114"/>
            <a:ext cx="1656185" cy="568372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483768" y="60932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http://cs.wikipedia.org/wiki/P%C3%A1te%C5%99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14.4.2011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411760" y="6093296"/>
            <a:ext cx="3962400" cy="457200"/>
          </a:xfrm>
        </p:spPr>
        <p:txBody>
          <a:bodyPr/>
          <a:lstStyle/>
          <a:p>
            <a:r>
              <a:rPr lang="cs-CZ" dirty="0"/>
              <a:t>http://cs.wikipedia.org/wiki/Soubor:Thoracic_landmarks_anterior_view.svg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137" y="1143000"/>
            <a:ext cx="4657725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86000" y="1582341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google.cz/imgres?hl=cs&amp;sa=X&amp;tbo=d&amp;biw=1366&amp;bih=673&amp;tbm=isch&amp;tbnid=JkeMWnoAUrWDqM:&amp;imgrefurl=http://www.cvicime.cz/cviceni-praha/anatomie/rovne/vadne_drzeni.html&amp;docid=LG3DJsJ6aRVFJM&amp;imgurl=http://www.cvicime.cz/cviceni-praha/obrazky/pater/krive_zada.gif&amp;w=600&amp;h=400&amp;ei=dU_HULvfH-Pl4QT2k4HwBg&amp;zoom=1&amp;iact=rc&amp;dur=531&amp;sig=113471310765819132673&amp;page=1&amp;tbnh=155&amp;tbnw=233&amp;start=0&amp;ndsp=30&amp;ved=1t:429,r:5,s:0,i:99&amp;tx=114&amp;ty=85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83768" y="6093296"/>
            <a:ext cx="45490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http://cs.wikipedia.org/wiki/Soubor:Gray331.png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06891"/>
            <a:ext cx="2651225" cy="578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39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14.4.2011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</a:t>
            </a:r>
            <a:r>
              <a:rPr lang="cs-CZ" dirty="0" err="1" smtClean="0"/>
              <a:t>Fraus</a:t>
            </a:r>
            <a:r>
              <a:rPr lang="cs-CZ" dirty="0" smtClean="0"/>
              <a:t> 8.ročník, </a:t>
            </a:r>
            <a:r>
              <a:rPr lang="cs-CZ" dirty="0" err="1" smtClean="0"/>
              <a:t>google.com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76</TotalTime>
  <Words>279</Words>
  <Application>Microsoft Office PowerPoint</Application>
  <PresentationFormat>Předvádění na obrazovce (4:3)</PresentationFormat>
  <Paragraphs>63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Základní škola a mateřská škola Staré Město   Interaktivní škola pro žáka 21.století</vt:lpstr>
      <vt:lpstr>Kostra trupu a hrudník</vt:lpstr>
      <vt:lpstr>Vady páteře:</vt:lpstr>
      <vt:lpstr>Klouby:</vt:lpstr>
      <vt:lpstr>Prezentace aplikace PowerPoint</vt:lpstr>
      <vt:lpstr>Prezentace aplikace PowerPoint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11</cp:revision>
  <dcterms:created xsi:type="dcterms:W3CDTF">2010-07-04T09:26:34Z</dcterms:created>
  <dcterms:modified xsi:type="dcterms:W3CDTF">2012-12-11T15:28:46Z</dcterms:modified>
</cp:coreProperties>
</file>