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50" autoAdjust="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9C9438-B66E-4D98-A313-279096F3FF4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4896546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1_16_M_Výdaje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výdaji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jako ekonomickým pojmem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 jeho druhy.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Je doplněn pracovním listem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Výdaje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2.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domácnosti/Výdaje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Stručně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charakterizovat rozdíl mezi příjmy a výdaji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Pevné,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kontrolovatelné a jednorázové výdaje, zboží, nájemné, půjčka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10.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12.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[5-12-2012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Výdaje jsou peníze, kterými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 platíme za zboží. Abychom mohli výdaje zaplatit musíme mít příjem.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Nauč se hospodařit s penězi!</a:t>
            </a:r>
            <a:endParaRPr lang="cs-CZ" sz="4400" dirty="0" smtClean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CRX18PNE\MC9003570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76672"/>
            <a:ext cx="2652926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Druhy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výdajů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539552" y="2892712"/>
            <a:ext cx="7992888" cy="2800767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44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p</a:t>
            </a:r>
            <a:r>
              <a:rPr lang="cs-CZ" sz="44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evné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44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k</a:t>
            </a:r>
            <a:r>
              <a:rPr lang="cs-CZ" sz="44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ontrolovatelné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44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jednorázové</a:t>
            </a:r>
            <a:endParaRPr lang="cs-CZ" sz="4400" dirty="0" smtClean="0">
              <a:solidFill>
                <a:schemeClr val="bg1"/>
              </a:solidFill>
              <a:latin typeface="+mj-lt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lang="cs-CZ" sz="4400" dirty="0" smtClean="0">
              <a:latin typeface="+mj-lt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2050" name="Picture 2" descr="C:\Users\Jana\AppData\Local\Microsoft\Windows\Temporary Internet Files\Content.IE5\J6FH2NA5\MC900019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257600"/>
            <a:ext cx="3352960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961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ln/>
                <a:solidFill>
                  <a:schemeClr val="bg1"/>
                </a:solidFill>
              </a:rPr>
              <a:t>      </a:t>
            </a:r>
            <a:r>
              <a:rPr lang="cs-CZ" sz="6000" b="1" dirty="0" smtClean="0">
                <a:ln/>
                <a:solidFill>
                  <a:srgbClr val="FFFF00"/>
                </a:solidFill>
              </a:rPr>
              <a:t>Pevné výdaje</a:t>
            </a:r>
            <a:endParaRPr lang="cs-CZ" sz="6000" b="1" dirty="0" smtClean="0">
              <a:ln/>
              <a:solidFill>
                <a:srgbClr val="FFFF00"/>
              </a:solidFill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95536" y="2496437"/>
            <a:ext cx="7056784" cy="1865126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Pravidelně se opakují, většinou ve stejné výši.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Př. </a:t>
            </a:r>
            <a:r>
              <a:rPr lang="cs-CZ" sz="3200" b="1" dirty="0" smtClean="0">
                <a:solidFill>
                  <a:schemeClr val="bg1"/>
                </a:solidFill>
              </a:rPr>
              <a:t>n</a:t>
            </a:r>
            <a:r>
              <a:rPr lang="cs-CZ" sz="3200" b="1" dirty="0" smtClean="0">
                <a:solidFill>
                  <a:schemeClr val="bg1"/>
                </a:solidFill>
              </a:rPr>
              <a:t>ájemné, splátka půjčky, pojištění.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pic>
        <p:nvPicPr>
          <p:cNvPr id="5" name="Picture 2" descr="C:\Users\Jana\AppData\Local\Microsoft\Windows\Temporary Internet Files\Content.IE5\SV48G03S\MC9002371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933056"/>
            <a:ext cx="3276283" cy="2924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305800" cy="1143000"/>
          </a:xfr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72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7200" b="1" cap="none" dirty="0" smtClean="0">
                <a:ln/>
                <a:solidFill>
                  <a:srgbClr val="FFFF00"/>
                </a:solidFill>
              </a:rPr>
            </a:br>
            <a:r>
              <a:rPr lang="cs-CZ" sz="72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7200" b="1" cap="none" dirty="0" smtClean="0">
                <a:ln/>
                <a:solidFill>
                  <a:srgbClr val="FFFF00"/>
                </a:solidFill>
              </a:rPr>
            </a:br>
            <a:r>
              <a:rPr lang="cs-CZ" sz="72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7200" b="1" cap="none" dirty="0" smtClean="0">
                <a:ln/>
                <a:solidFill>
                  <a:srgbClr val="FFFF00"/>
                </a:solidFill>
              </a:rPr>
            </a:br>
            <a:r>
              <a:rPr lang="cs-CZ" sz="72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7200" b="1" cap="none" dirty="0" smtClean="0">
                <a:ln/>
                <a:solidFill>
                  <a:srgbClr val="FFFF00"/>
                </a:solidFill>
              </a:rPr>
            </a:br>
            <a:r>
              <a:rPr lang="cs-CZ" sz="7200" b="1" cap="none" dirty="0" smtClean="0">
                <a:ln/>
                <a:solidFill>
                  <a:srgbClr val="FFFF00"/>
                </a:solidFill>
              </a:rPr>
              <a:t>  </a:t>
            </a:r>
            <a:r>
              <a:rPr lang="cs-CZ" sz="5300" b="1" cap="none" dirty="0" smtClean="0">
                <a:ln/>
                <a:solidFill>
                  <a:srgbClr val="FFFF00"/>
                </a:solidFill>
              </a:rPr>
              <a:t>Kontrolovatelné výdaje</a:t>
            </a:r>
            <a:endParaRPr lang="cs-CZ" sz="5300" dirty="0">
              <a:solidFill>
                <a:srgbClr val="FFFF00"/>
              </a:solidFill>
            </a:endParaRP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467544" y="2172345"/>
            <a:ext cx="8424936" cy="2062103"/>
          </a:xfrm>
          <a:prstGeom prst="rect">
            <a:avLst/>
          </a:prstGeom>
          <a:solidFill>
            <a:schemeClr val="tx2">
              <a:lumMod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3200" b="1" dirty="0" smtClean="0">
                <a:solidFill>
                  <a:schemeClr val="bg1"/>
                </a:solidFill>
                <a:cs typeface="Arial" pitchFamily="34" charset="0"/>
              </a:rPr>
              <a:t>Můžeme ovlivnit jejich výši, případně je úplně zrušit.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3200" b="1" dirty="0" smtClean="0">
                <a:solidFill>
                  <a:schemeClr val="bg1"/>
                </a:solidFill>
                <a:cs typeface="Arial" pitchFamily="34" charset="0"/>
              </a:rPr>
              <a:t>Př. výdaje za jídlo, za dovolenou, zábavu, sport.</a:t>
            </a:r>
            <a:endParaRPr lang="cs-CZ" sz="3200" b="1" dirty="0" smtClean="0">
              <a:solidFill>
                <a:schemeClr val="bg1"/>
              </a:solidFill>
              <a:cs typeface="Arial" pitchFamily="34" charset="0"/>
            </a:endParaRPr>
          </a:p>
        </p:txBody>
      </p:sp>
      <p:pic>
        <p:nvPicPr>
          <p:cNvPr id="4098" name="Picture 2" descr="C:\Users\Jana\AppData\Local\Microsoft\Windows\Temporary Internet Files\Content.IE5\TVQU4GYL\MC9004043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933056"/>
            <a:ext cx="2732266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92088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</a:t>
            </a:r>
            <a:r>
              <a:rPr kumimoji="0" lang="cs-CZ" sz="4800" b="1" i="0" u="none" strike="noStrike" kern="1200" cap="none" spc="0" normalizeH="0" baseline="0" noProof="0" dirty="0" smtClean="0">
                <a:ln/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Jednorázové</a:t>
            </a:r>
            <a:r>
              <a:rPr kumimoji="0" lang="cs-CZ" sz="4800" b="1" i="0" u="none" strike="noStrike" kern="1200" cap="none" spc="0" normalizeH="0" noProof="0" dirty="0" smtClean="0">
                <a:ln/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výdaje</a:t>
            </a:r>
            <a:endParaRPr kumimoji="0" lang="cs-CZ" sz="48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8064896" cy="3847207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4400" dirty="0" smtClean="0">
                <a:solidFill>
                  <a:schemeClr val="bg1"/>
                </a:solidFill>
              </a:rPr>
              <a:t>  </a:t>
            </a:r>
            <a:r>
              <a:rPr lang="cs-CZ" sz="4400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Jejich výši můžeme většinou ovlivnit. Mohou být plánované (koupě pračky) nebo neočekávané (oprava auta). Mějte vždy pro tento případ finanční rezervu.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  <p:pic>
        <p:nvPicPr>
          <p:cNvPr id="5122" name="Picture 2" descr="C:\Users\Jana\AppData\Local\Microsoft\Windows\Temporary Internet Files\Content.IE5\J6FH2NA5\MP900427672[1].jpg"/>
          <p:cNvPicPr>
            <a:picLocks noChangeAspect="1" noChangeArrowheads="1"/>
          </p:cNvPicPr>
          <p:nvPr/>
        </p:nvPicPr>
        <p:blipFill>
          <a:blip r:embed="rId2" cstate="print"/>
          <a:srcRect t="62741" b="-9115"/>
          <a:stretch>
            <a:fillRect/>
          </a:stretch>
        </p:blipFill>
        <p:spPr bwMode="auto">
          <a:xfrm>
            <a:off x="3851920" y="5661248"/>
            <a:ext cx="4117753" cy="1412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3528" y="404664"/>
            <a:ext cx="8208912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400" b="1" noProof="0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Porovnání příjmů a výdajů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844824"/>
            <a:ext cx="7920880" cy="255454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4000" dirty="0" smtClean="0">
                <a:solidFill>
                  <a:schemeClr val="bg1"/>
                </a:solidFill>
              </a:rPr>
              <a:t>příjmy = výdaje</a:t>
            </a:r>
          </a:p>
          <a:p>
            <a:pPr marL="457200" indent="-457200"/>
            <a:r>
              <a:rPr lang="cs-CZ" sz="4000" dirty="0" smtClean="0">
                <a:solidFill>
                  <a:schemeClr val="bg1"/>
                </a:solidFill>
              </a:rPr>
              <a:t>p</a:t>
            </a:r>
            <a:r>
              <a:rPr lang="cs-CZ" sz="4000" dirty="0" smtClean="0">
                <a:solidFill>
                  <a:schemeClr val="bg1"/>
                </a:solidFill>
              </a:rPr>
              <a:t>říjmy </a:t>
            </a:r>
            <a:r>
              <a:rPr lang="cs-CZ" sz="4000" dirty="0" smtClean="0">
                <a:latin typeface="Calibri" pitchFamily="34" charset="0"/>
                <a:ea typeface="Calibri"/>
                <a:cs typeface="Calibri" pitchFamily="34" charset="0"/>
              </a:rPr>
              <a:t>&gt;  </a:t>
            </a:r>
            <a:r>
              <a:rPr lang="cs-CZ" sz="4000" dirty="0" smtClean="0">
                <a:solidFill>
                  <a:schemeClr val="bg1"/>
                </a:solidFill>
              </a:rPr>
              <a:t>výdaje</a:t>
            </a:r>
          </a:p>
          <a:p>
            <a:pPr marL="457200" indent="-457200"/>
            <a:r>
              <a:rPr lang="cs-CZ" sz="4000" dirty="0" smtClean="0">
                <a:solidFill>
                  <a:schemeClr val="bg1"/>
                </a:solidFill>
              </a:rPr>
              <a:t>příjmy</a:t>
            </a:r>
            <a:r>
              <a:rPr lang="cs-CZ" sz="4000" dirty="0" smtClean="0">
                <a:latin typeface="Calibri" pitchFamily="34" charset="0"/>
                <a:ea typeface="Calibri"/>
                <a:cs typeface="Calibri" pitchFamily="34" charset="0"/>
              </a:rPr>
              <a:t>&lt;</a:t>
            </a:r>
            <a:endParaRPr lang="cs-CZ" sz="4000" dirty="0" smtClean="0">
              <a:solidFill>
                <a:schemeClr val="bg1"/>
              </a:solidFill>
            </a:endParaRPr>
          </a:p>
          <a:p>
            <a:pPr marL="457200" indent="-457200"/>
            <a:endParaRPr lang="cs-CZ" sz="4000" dirty="0" smtClean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2348880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  <a:latin typeface="Calibri" pitchFamily="34" charset="0"/>
                <a:ea typeface="Calibri"/>
                <a:cs typeface="Calibri" pitchFamily="34" charset="0"/>
              </a:rPr>
              <a:t>&gt;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3068960"/>
            <a:ext cx="217078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  <a:latin typeface="Calibri" pitchFamily="34" charset="0"/>
                <a:ea typeface="Calibri"/>
                <a:cs typeface="Calibri" pitchFamily="34" charset="0"/>
              </a:rPr>
              <a:t>&lt; </a:t>
            </a:r>
            <a:r>
              <a:rPr lang="cs-CZ" sz="4000" dirty="0" smtClean="0">
                <a:solidFill>
                  <a:schemeClr val="bg1"/>
                </a:solidFill>
                <a:latin typeface="Century Schoolbook" pitchFamily="18" charset="0"/>
                <a:ea typeface="Calibri"/>
                <a:cs typeface="Calibri" pitchFamily="34" charset="0"/>
              </a:rPr>
              <a:t>výdaje</a:t>
            </a:r>
            <a:endParaRPr lang="cs-CZ" sz="4000" dirty="0">
              <a:solidFill>
                <a:schemeClr val="bg1"/>
              </a:solidFill>
              <a:latin typeface="Century Schoolbook" pitchFamily="18" charset="0"/>
            </a:endParaRPr>
          </a:p>
        </p:txBody>
      </p:sp>
      <p:pic>
        <p:nvPicPr>
          <p:cNvPr id="6148" name="Picture 4" descr="C:\Users\Jana\AppData\Local\Microsoft\Windows\Temporary Internet Files\Content.IE5\SV48G03S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204864"/>
            <a:ext cx="3904434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 </a:t>
            </a: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Otázky </a:t>
            </a: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a úkoly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7920880" cy="3170099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4000" dirty="0" smtClean="0">
                <a:solidFill>
                  <a:schemeClr val="bg1"/>
                </a:solidFill>
              </a:rPr>
              <a:t>Co </a:t>
            </a:r>
            <a:r>
              <a:rPr lang="cs-CZ" sz="4000" dirty="0" smtClean="0">
                <a:solidFill>
                  <a:schemeClr val="bg1"/>
                </a:solidFill>
              </a:rPr>
              <a:t>jsou </a:t>
            </a:r>
            <a:r>
              <a:rPr lang="cs-CZ" sz="4000" dirty="0" smtClean="0">
                <a:solidFill>
                  <a:schemeClr val="bg1"/>
                </a:solidFill>
              </a:rPr>
              <a:t>to </a:t>
            </a:r>
            <a:r>
              <a:rPr lang="cs-CZ" sz="4000" dirty="0" smtClean="0">
                <a:solidFill>
                  <a:schemeClr val="bg1"/>
                </a:solidFill>
              </a:rPr>
              <a:t>výdaje</a:t>
            </a:r>
            <a:r>
              <a:rPr lang="cs-CZ" sz="4000" dirty="0" smtClean="0">
                <a:solidFill>
                  <a:schemeClr val="bg1"/>
                </a:solidFill>
              </a:rPr>
              <a:t>?</a:t>
            </a:r>
            <a:endParaRPr lang="cs-CZ" sz="40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cs-CZ" sz="4000" dirty="0" smtClean="0">
                <a:solidFill>
                  <a:schemeClr val="bg1"/>
                </a:solidFill>
              </a:rPr>
              <a:t>Jak můžeš ovlivnit své výdaje?</a:t>
            </a:r>
            <a:endParaRPr lang="cs-CZ" sz="4000" dirty="0" smtClean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cs-CZ" sz="4000" dirty="0" smtClean="0">
                <a:solidFill>
                  <a:schemeClr val="bg1"/>
                </a:solidFill>
              </a:rPr>
              <a:t>Jaké </a:t>
            </a:r>
            <a:r>
              <a:rPr lang="cs-CZ" sz="4000" dirty="0" smtClean="0">
                <a:solidFill>
                  <a:schemeClr val="bg1"/>
                </a:solidFill>
              </a:rPr>
              <a:t>výdaje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má tvoje rodina</a:t>
            </a:r>
            <a:r>
              <a:rPr lang="cs-CZ" sz="4000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Co se stane, když nemůžeme své výdaje platit?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  <p:pic>
        <p:nvPicPr>
          <p:cNvPr id="6146" name="Picture 2" descr="C:\Users\Jana\AppData\Local\Microsoft\Windows\Temporary Internet Files\Content.IE5\SV48G03S\MC9004398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437111"/>
            <a:ext cx="3638336" cy="22879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214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                 Výdaje</vt:lpstr>
      <vt:lpstr>           Druhy výdajů</vt:lpstr>
      <vt:lpstr>Snímek 4</vt:lpstr>
      <vt:lpstr>      Kontrolovatelné výdaje</vt:lpstr>
      <vt:lpstr> </vt:lpstr>
      <vt:lpstr> 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Poliačíková</dc:creator>
  <cp:lastModifiedBy>Jana</cp:lastModifiedBy>
  <cp:revision>6</cp:revision>
  <dcterms:created xsi:type="dcterms:W3CDTF">2012-12-02T15:19:16Z</dcterms:created>
  <dcterms:modified xsi:type="dcterms:W3CDTF">2012-12-05T20:36:24Z</dcterms:modified>
</cp:coreProperties>
</file>