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60" r:id="rId4"/>
    <p:sldId id="259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Oddíl bez názvu" id="{B7DC13FE-319A-452B-9771-79C3CF7158E4}">
          <p14:sldIdLst>
            <p14:sldId id="257"/>
            <p14:sldId id="258"/>
            <p14:sldId id="260"/>
            <p14:sldId id="259"/>
            <p14:sldId id="26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100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0370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1166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066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450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328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596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2093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383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910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823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666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21519" y="1941513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smtClean="0"/>
              <a:t>VY_42_INOVACE_19_Slovní úloha </a:t>
            </a:r>
            <a:r>
              <a:rPr lang="cs-CZ" sz="3200" b="1" dirty="0" smtClean="0"/>
              <a:t>na válec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759291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251520" y="273050"/>
            <a:ext cx="8280920" cy="1283742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smtClean="0"/>
              <a:t>Hovězí konzerva má o polovinu větší objem než vepřová. Obě konzervy mají stejnou výšku (8 cm), průměr vepřové konzervy je 12cm. Jaký průměr má  hovězí konzerva?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9326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251520" y="273050"/>
            <a:ext cx="8280920" cy="1283742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smtClean="0"/>
              <a:t>Hovězí konzerva má o polovinu větší objem než vepřová. Obě konzervy mají stejnou výšku (8 cm), průměr vepřové konzervy je 12cm. Jaký průměr má  hovězí konzerva?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6"/>
              <p:cNvSpPr txBox="1">
                <a:spLocks/>
              </p:cNvSpPr>
              <p:nvPr/>
            </p:nvSpPr>
            <p:spPr>
              <a:xfrm>
                <a:off x="457200" y="1628799"/>
                <a:ext cx="4040188" cy="3888433"/>
              </a:xfrm>
              <a:prstGeom prst="rect">
                <a:avLst/>
              </a:prstGeom>
              <a:noFill/>
            </p:spPr>
            <p:txBody>
              <a:bodyPr/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u="sng" dirty="0" smtClean="0"/>
                  <a:t>Vepřová</a:t>
                </a:r>
              </a:p>
              <a:p>
                <a:r>
                  <a:rPr lang="cs-CZ" dirty="0"/>
                  <a:t>v</a:t>
                </a:r>
                <a:r>
                  <a:rPr lang="cs-CZ" dirty="0"/>
                  <a:t> = 8 cm</a:t>
                </a:r>
              </a:p>
              <a:p>
                <a:r>
                  <a:rPr lang="cs-CZ" u="sng" dirty="0"/>
                  <a:t>r</a:t>
                </a:r>
                <a:r>
                  <a:rPr lang="cs-CZ" u="sng" dirty="0"/>
                  <a:t> = 6 cm</a:t>
                </a:r>
              </a:p>
              <a:p>
                <a:r>
                  <a:rPr lang="cs-CZ" dirty="0"/>
                  <a:t>V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l-GR">
                            <a:latin typeface="Cambria Math"/>
                          </a:rPr>
                          <m:t>π</m:t>
                        </m:r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r</m:t>
                        </m:r>
                      </m:e>
                      <m:sup>
                        <m:r>
                          <a:rPr lang="cs-CZ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/>
                  <a:t>. v</a:t>
                </a:r>
              </a:p>
              <a:p>
                <a:r>
                  <a:rPr lang="cs-CZ" dirty="0"/>
                  <a:t>V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3,14 . 6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/>
                  <a:t> . 8</a:t>
                </a:r>
              </a:p>
              <a:p>
                <a:r>
                  <a:rPr lang="cs-CZ" u="sng" dirty="0">
                    <a:latin typeface="Cambria Math"/>
                  </a:rPr>
                  <a:t>V = 904,32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u="sng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u="sng">
                            <a:latin typeface="Cambria Math"/>
                          </a:rPr>
                          <m:t>cm</m:t>
                        </m:r>
                      </m:e>
                      <m:sup>
                        <m:r>
                          <a:rPr lang="cs-CZ" u="sng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u="sng" dirty="0"/>
              </a:p>
            </p:txBody>
          </p:sp>
        </mc:Choice>
        <mc:Fallback>
          <p:sp>
            <p:nvSpPr>
              <p:cNvPr id="3" name="Zástupný symbol pro obsah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" y="1628799"/>
                <a:ext cx="4040188" cy="3888433"/>
              </a:xfrm>
              <a:prstGeom prst="rect">
                <a:avLst/>
              </a:prstGeom>
              <a:blipFill rotWithShape="1">
                <a:blip r:embed="rId2"/>
                <a:stretch>
                  <a:fillRect l="-3318" t="-20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22426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251520" y="273050"/>
            <a:ext cx="8280920" cy="1283742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smtClean="0"/>
              <a:t>Hovězí konzerva má o polovinu větší objem než vepřová. Obě konzervy mají stejnou výšku (8 cm), průměr vepřové konzervy je 12cm. Jaký průměr má  hovězí konzerva?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6"/>
              <p:cNvSpPr txBox="1">
                <a:spLocks/>
              </p:cNvSpPr>
              <p:nvPr/>
            </p:nvSpPr>
            <p:spPr>
              <a:xfrm>
                <a:off x="457200" y="1628799"/>
                <a:ext cx="4040188" cy="3888433"/>
              </a:xfrm>
              <a:prstGeom prst="rect">
                <a:avLst/>
              </a:prstGeom>
              <a:noFill/>
            </p:spPr>
            <p:txBody>
              <a:bodyPr/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u="sng" dirty="0" smtClean="0"/>
                  <a:t>Vepřová</a:t>
                </a:r>
              </a:p>
              <a:p>
                <a:r>
                  <a:rPr lang="cs-CZ" dirty="0"/>
                  <a:t>v</a:t>
                </a:r>
                <a:r>
                  <a:rPr lang="cs-CZ" dirty="0"/>
                  <a:t> = 8 cm</a:t>
                </a:r>
              </a:p>
              <a:p>
                <a:r>
                  <a:rPr lang="cs-CZ" u="sng" dirty="0"/>
                  <a:t>r</a:t>
                </a:r>
                <a:r>
                  <a:rPr lang="cs-CZ" u="sng" dirty="0"/>
                  <a:t> = 6 cm</a:t>
                </a:r>
              </a:p>
              <a:p>
                <a:r>
                  <a:rPr lang="cs-CZ" dirty="0"/>
                  <a:t>V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l-GR">
                            <a:latin typeface="Cambria Math"/>
                          </a:rPr>
                          <m:t>π</m:t>
                        </m:r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r</m:t>
                        </m:r>
                      </m:e>
                      <m:sup>
                        <m:r>
                          <a:rPr lang="cs-CZ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/>
                  <a:t>. v</a:t>
                </a:r>
              </a:p>
              <a:p>
                <a:r>
                  <a:rPr lang="cs-CZ" dirty="0"/>
                  <a:t>V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3,14 . 6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/>
                  <a:t> . 8</a:t>
                </a:r>
              </a:p>
              <a:p>
                <a:r>
                  <a:rPr lang="cs-CZ" u="sng" dirty="0">
                    <a:latin typeface="Cambria Math"/>
                  </a:rPr>
                  <a:t>V = 904,32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u="sng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u="sng">
                            <a:latin typeface="Cambria Math"/>
                          </a:rPr>
                          <m:t>cm</m:t>
                        </m:r>
                      </m:e>
                      <m:sup>
                        <m:r>
                          <a:rPr lang="cs-CZ" u="sng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u="sng" dirty="0"/>
              </a:p>
            </p:txBody>
          </p:sp>
        </mc:Choice>
        <mc:Fallback>
          <p:sp>
            <p:nvSpPr>
              <p:cNvPr id="3" name="Zástupný symbol pro obsah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" y="1628799"/>
                <a:ext cx="4040188" cy="3888433"/>
              </a:xfrm>
              <a:prstGeom prst="rect">
                <a:avLst/>
              </a:prstGeom>
              <a:blipFill rotWithShape="1">
                <a:blip r:embed="rId2"/>
                <a:stretch>
                  <a:fillRect l="-3318" t="-20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8"/>
              <p:cNvSpPr txBox="1">
                <a:spLocks/>
              </p:cNvSpPr>
              <p:nvPr/>
            </p:nvSpPr>
            <p:spPr>
              <a:xfrm>
                <a:off x="4645025" y="1628799"/>
                <a:ext cx="4041775" cy="4353869"/>
              </a:xfrm>
              <a:prstGeom prst="rect">
                <a:avLst/>
              </a:prstGeom>
            </p:spPr>
            <p:txBody>
              <a:bodyPr>
                <a:normAutofit fontScale="85000" lnSpcReduction="20000"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u="sng" dirty="0" smtClean="0"/>
                  <a:t>Hovězí</a:t>
                </a:r>
              </a:p>
              <a:p>
                <a:r>
                  <a:rPr lang="cs-CZ" dirty="0"/>
                  <a:t>v = 8 cm</a:t>
                </a:r>
              </a:p>
              <a:p>
                <a:r>
                  <a:rPr lang="cs-CZ" u="sng" dirty="0"/>
                  <a:t>r = </a:t>
                </a:r>
                <a:r>
                  <a:rPr lang="cs-CZ" u="sng" dirty="0"/>
                  <a:t>? </a:t>
                </a:r>
                <a:r>
                  <a:rPr lang="cs-CZ" u="sng" dirty="0"/>
                  <a:t>c</a:t>
                </a:r>
                <a:r>
                  <a:rPr lang="cs-CZ" u="sng" dirty="0"/>
                  <a:t>m</a:t>
                </a:r>
              </a:p>
              <a:p>
                <a:r>
                  <a:rPr lang="cs-CZ" dirty="0"/>
                  <a:t>V = 1,5 . 904,32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cm</m:t>
                        </m:r>
                      </m:e>
                      <m:sup>
                        <m:r>
                          <a:rPr lang="cs-CZ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dirty="0"/>
              </a:p>
              <a:p>
                <a:r>
                  <a:rPr lang="cs-CZ" u="sng" dirty="0"/>
                  <a:t>V = 1356,48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u="sng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u="sng">
                            <a:latin typeface="Cambria Math"/>
                          </a:rPr>
                          <m:t>cm</m:t>
                        </m:r>
                      </m:e>
                      <m:sup>
                        <m:r>
                          <a:rPr lang="cs-CZ" u="sng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u="sng" dirty="0"/>
              </a:p>
              <a:p>
                <a:r>
                  <a:rPr lang="cs-CZ" dirty="0"/>
                  <a:t>V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l-GR">
                            <a:latin typeface="Cambria Math"/>
                          </a:rPr>
                          <m:t>π</m:t>
                        </m:r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r</m:t>
                        </m:r>
                      </m:e>
                      <m:sup>
                        <m:r>
                          <a:rPr lang="cs-CZ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/>
                  <a:t>. v</a:t>
                </a:r>
                <a:endParaRPr lang="cs-CZ" dirty="0"/>
              </a:p>
              <a:p>
                <a:r>
                  <a:rPr lang="cs-CZ" dirty="0"/>
                  <a:t>1356,48 = 3,14 .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r</m:t>
                        </m:r>
                      </m:e>
                      <m:sup>
                        <m:r>
                          <a:rPr lang="cs-CZ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/>
                  <a:t>. 8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r</m:t>
                        </m:r>
                      </m:e>
                      <m:sup>
                        <m:r>
                          <a:rPr lang="cs-CZ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/>
                  <a:t>= 54</a:t>
                </a:r>
              </a:p>
              <a:p>
                <a:r>
                  <a:rPr lang="cs-CZ" u="sng" dirty="0"/>
                  <a:t>r = 7,35 cm</a:t>
                </a:r>
              </a:p>
              <a:p>
                <a:r>
                  <a:rPr lang="cs-CZ" u="sng" dirty="0"/>
                  <a:t>d</a:t>
                </a:r>
                <a:r>
                  <a:rPr lang="cs-CZ" u="sng" dirty="0"/>
                  <a:t> = 14,7 cm</a:t>
                </a:r>
                <a:endParaRPr lang="cs-CZ" u="sng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4" name="Zástupný symbol pro obsah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5025" y="1628799"/>
                <a:ext cx="4041775" cy="4353869"/>
              </a:xfrm>
              <a:prstGeom prst="rect">
                <a:avLst/>
              </a:prstGeom>
              <a:blipFill rotWithShape="1">
                <a:blip r:embed="rId3"/>
                <a:stretch>
                  <a:fillRect l="-2564" t="-28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22426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251520" y="273050"/>
            <a:ext cx="8280920" cy="1283742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smtClean="0"/>
              <a:t>Hovězí konzerva má o polovinu větší objem než vepřová. Obě konzervy mají stejnou výšku (8 cm), průměr vepřové konzervy je 12cm. Jaký průměr má  hovězí konzerva?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6"/>
              <p:cNvSpPr txBox="1">
                <a:spLocks/>
              </p:cNvSpPr>
              <p:nvPr/>
            </p:nvSpPr>
            <p:spPr>
              <a:xfrm>
                <a:off x="457200" y="1628799"/>
                <a:ext cx="4040188" cy="3888433"/>
              </a:xfrm>
              <a:prstGeom prst="rect">
                <a:avLst/>
              </a:prstGeom>
              <a:noFill/>
            </p:spPr>
            <p:txBody>
              <a:bodyPr/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u="sng" dirty="0" smtClean="0"/>
                  <a:t>Vepřová</a:t>
                </a:r>
              </a:p>
              <a:p>
                <a:r>
                  <a:rPr lang="cs-CZ" dirty="0"/>
                  <a:t>v</a:t>
                </a:r>
                <a:r>
                  <a:rPr lang="cs-CZ" dirty="0"/>
                  <a:t> = 8 cm</a:t>
                </a:r>
              </a:p>
              <a:p>
                <a:r>
                  <a:rPr lang="cs-CZ" u="sng" dirty="0"/>
                  <a:t>r</a:t>
                </a:r>
                <a:r>
                  <a:rPr lang="cs-CZ" u="sng" dirty="0"/>
                  <a:t> = 6 cm</a:t>
                </a:r>
              </a:p>
              <a:p>
                <a:r>
                  <a:rPr lang="cs-CZ" dirty="0"/>
                  <a:t>V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l-GR">
                            <a:latin typeface="Cambria Math"/>
                          </a:rPr>
                          <m:t>π</m:t>
                        </m:r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r</m:t>
                        </m:r>
                      </m:e>
                      <m:sup>
                        <m:r>
                          <a:rPr lang="cs-CZ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/>
                  <a:t>. v</a:t>
                </a:r>
              </a:p>
              <a:p>
                <a:r>
                  <a:rPr lang="cs-CZ" dirty="0"/>
                  <a:t>V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3,14 . 6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/>
                  <a:t> . 8</a:t>
                </a:r>
              </a:p>
              <a:p>
                <a:r>
                  <a:rPr lang="cs-CZ" u="sng" dirty="0">
                    <a:latin typeface="Cambria Math"/>
                  </a:rPr>
                  <a:t>V = 904,32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u="sng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u="sng">
                            <a:latin typeface="Cambria Math"/>
                          </a:rPr>
                          <m:t>cm</m:t>
                        </m:r>
                      </m:e>
                      <m:sup>
                        <m:r>
                          <a:rPr lang="cs-CZ" u="sng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u="sng" dirty="0"/>
              </a:p>
            </p:txBody>
          </p:sp>
        </mc:Choice>
        <mc:Fallback>
          <p:sp>
            <p:nvSpPr>
              <p:cNvPr id="3" name="Zástupný symbol pro obsah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" y="1628799"/>
                <a:ext cx="4040188" cy="3888433"/>
              </a:xfrm>
              <a:prstGeom prst="rect">
                <a:avLst/>
              </a:prstGeom>
              <a:blipFill rotWithShape="1">
                <a:blip r:embed="rId2"/>
                <a:stretch>
                  <a:fillRect l="-3318" t="-20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8"/>
              <p:cNvSpPr txBox="1">
                <a:spLocks/>
              </p:cNvSpPr>
              <p:nvPr/>
            </p:nvSpPr>
            <p:spPr>
              <a:xfrm>
                <a:off x="4645025" y="1628799"/>
                <a:ext cx="4041775" cy="4353869"/>
              </a:xfrm>
              <a:prstGeom prst="rect">
                <a:avLst/>
              </a:prstGeom>
            </p:spPr>
            <p:txBody>
              <a:bodyPr>
                <a:normAutofit fontScale="85000" lnSpcReduction="20000"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u="sng" dirty="0" smtClean="0"/>
                  <a:t>Hovězí</a:t>
                </a:r>
              </a:p>
              <a:p>
                <a:r>
                  <a:rPr lang="cs-CZ" dirty="0"/>
                  <a:t>v = 8 cm</a:t>
                </a:r>
              </a:p>
              <a:p>
                <a:r>
                  <a:rPr lang="cs-CZ" u="sng" dirty="0"/>
                  <a:t>r = </a:t>
                </a:r>
                <a:r>
                  <a:rPr lang="cs-CZ" u="sng" dirty="0"/>
                  <a:t>? </a:t>
                </a:r>
                <a:r>
                  <a:rPr lang="cs-CZ" u="sng" dirty="0"/>
                  <a:t>c</a:t>
                </a:r>
                <a:r>
                  <a:rPr lang="cs-CZ" u="sng" dirty="0"/>
                  <a:t>m</a:t>
                </a:r>
              </a:p>
              <a:p>
                <a:r>
                  <a:rPr lang="cs-CZ" dirty="0"/>
                  <a:t>V = 1,5 . 904,32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cm</m:t>
                        </m:r>
                      </m:e>
                      <m:sup>
                        <m:r>
                          <a:rPr lang="cs-CZ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dirty="0"/>
              </a:p>
              <a:p>
                <a:r>
                  <a:rPr lang="cs-CZ" u="sng" dirty="0"/>
                  <a:t>V = 1356,48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u="sng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u="sng">
                            <a:latin typeface="Cambria Math"/>
                          </a:rPr>
                          <m:t>cm</m:t>
                        </m:r>
                      </m:e>
                      <m:sup>
                        <m:r>
                          <a:rPr lang="cs-CZ" u="sng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u="sng" dirty="0"/>
              </a:p>
              <a:p>
                <a:r>
                  <a:rPr lang="cs-CZ" dirty="0"/>
                  <a:t>V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l-GR">
                            <a:latin typeface="Cambria Math"/>
                          </a:rPr>
                          <m:t>π</m:t>
                        </m:r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r</m:t>
                        </m:r>
                      </m:e>
                      <m:sup>
                        <m:r>
                          <a:rPr lang="cs-CZ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/>
                  <a:t>. v</a:t>
                </a:r>
                <a:endParaRPr lang="cs-CZ" dirty="0"/>
              </a:p>
              <a:p>
                <a:r>
                  <a:rPr lang="cs-CZ" dirty="0"/>
                  <a:t>1356,48 = 3,14 .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r</m:t>
                        </m:r>
                      </m:e>
                      <m:sup>
                        <m:r>
                          <a:rPr lang="cs-CZ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/>
                  <a:t>. 8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r</m:t>
                        </m:r>
                      </m:e>
                      <m:sup>
                        <m:r>
                          <a:rPr lang="cs-CZ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/>
                  <a:t>= 54</a:t>
                </a:r>
              </a:p>
              <a:p>
                <a:r>
                  <a:rPr lang="cs-CZ" u="sng" dirty="0"/>
                  <a:t>r = 7,35 cm</a:t>
                </a:r>
              </a:p>
              <a:p>
                <a:r>
                  <a:rPr lang="cs-CZ" u="sng" dirty="0"/>
                  <a:t>d</a:t>
                </a:r>
                <a:r>
                  <a:rPr lang="cs-CZ" u="sng" dirty="0"/>
                  <a:t> = 14,7 cm</a:t>
                </a:r>
                <a:endParaRPr lang="cs-CZ" u="sng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4" name="Zástupný symbol pro obsah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5025" y="1628799"/>
                <a:ext cx="4041775" cy="4353869"/>
              </a:xfrm>
              <a:prstGeom prst="rect">
                <a:avLst/>
              </a:prstGeom>
              <a:blipFill rotWithShape="1">
                <a:blip r:embed="rId3"/>
                <a:stretch>
                  <a:fillRect l="-2564" t="-28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579491" y="6047942"/>
            <a:ext cx="46017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Průměr hovězí konzervy je 14,7 cm.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15667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</TotalTime>
  <Words>375</Words>
  <Application>Microsoft Office PowerPoint</Application>
  <PresentationFormat>Předvádění na obrazovce (4:3)</PresentationFormat>
  <Paragraphs>45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VY_42_INOVACE_19_Slovní úloha na válec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Hovězá konzerva má o pol</dc:title>
  <dc:creator>Vagnerova</dc:creator>
  <cp:lastModifiedBy>Vagnerova</cp:lastModifiedBy>
  <cp:revision>6</cp:revision>
  <dcterms:created xsi:type="dcterms:W3CDTF">2011-04-25T13:48:45Z</dcterms:created>
  <dcterms:modified xsi:type="dcterms:W3CDTF">2011-06-11T20:24:17Z</dcterms:modified>
</cp:coreProperties>
</file>